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12"/>
  </p:notesMasterIdLst>
  <p:handoutMasterIdLst>
    <p:handoutMasterId r:id="rId13"/>
  </p:handoutMasterIdLst>
  <p:sldIdLst>
    <p:sldId id="496" r:id="rId2"/>
    <p:sldId id="609" r:id="rId3"/>
    <p:sldId id="614" r:id="rId4"/>
    <p:sldId id="581" r:id="rId5"/>
    <p:sldId id="582" r:id="rId6"/>
    <p:sldId id="505" r:id="rId7"/>
    <p:sldId id="565" r:id="rId8"/>
    <p:sldId id="596" r:id="rId9"/>
    <p:sldId id="587" r:id="rId10"/>
    <p:sldId id="607"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033CC"/>
    <a:srgbClr val="66CCFF"/>
    <a:srgbClr val="FFFFFF"/>
    <a:srgbClr val="66FF33"/>
    <a:srgbClr val="FFCC00"/>
    <a:srgbClr val="000000"/>
    <a:srgbClr val="FFC000"/>
    <a:srgbClr val="F5FB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486" autoAdjust="0"/>
    <p:restoredTop sz="78681" autoAdjust="0"/>
  </p:normalViewPr>
  <p:slideViewPr>
    <p:cSldViewPr snapToGrid="0">
      <p:cViewPr varScale="1">
        <p:scale>
          <a:sx n="57" d="100"/>
          <a:sy n="57" d="100"/>
        </p:scale>
        <p:origin x="-1002" y="-78"/>
      </p:cViewPr>
      <p:guideLst>
        <p:guide orient="horz" pos="3357"/>
        <p:guide pos="2880"/>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p:cViewPr>
        <p:scale>
          <a:sx n="66" d="100"/>
          <a:sy n="66" d="100"/>
        </p:scale>
        <p:origin x="-274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a:latin typeface="Arial" pitchFamily="-105" charset="0"/>
                <a:ea typeface="Arial" pitchFamily="-105" charset="0"/>
                <a:cs typeface="Arial" pitchFamily="-105" charset="0"/>
              </a:defRPr>
            </a:lvl1pPr>
          </a:lstStyle>
          <a:p>
            <a:pPr>
              <a:defRPr/>
            </a:pPr>
            <a:endParaRPr lang="en-US"/>
          </a:p>
        </p:txBody>
      </p:sp>
      <p:sp>
        <p:nvSpPr>
          <p:cNvPr id="706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pitchFamily="-105" charset="0"/>
                <a:ea typeface="Arial" pitchFamily="-105" charset="0"/>
                <a:cs typeface="Arial" pitchFamily="-105" charset="0"/>
              </a:defRPr>
            </a:lvl1pPr>
          </a:lstStyle>
          <a:p>
            <a:pPr>
              <a:defRPr/>
            </a:pPr>
            <a:fld id="{044A699D-C475-4898-BEE8-7C9A7017F891}" type="datetime8">
              <a:rPr lang="en-US"/>
              <a:pPr>
                <a:defRPr/>
              </a:pPr>
              <a:t>3/15/2010 9:22 AM</a:t>
            </a:fld>
            <a:endParaRPr lang="en-US"/>
          </a:p>
        </p:txBody>
      </p:sp>
      <p:sp>
        <p:nvSpPr>
          <p:cNvPr id="706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a:latin typeface="Arial" pitchFamily="-105" charset="0"/>
                <a:ea typeface="Arial" pitchFamily="-105" charset="0"/>
                <a:cs typeface="Arial" pitchFamily="-105" charset="0"/>
              </a:defRPr>
            </a:lvl1pPr>
          </a:lstStyle>
          <a:p>
            <a:pPr>
              <a:defRPr/>
            </a:pPr>
            <a:endParaRPr lang="en-US"/>
          </a:p>
        </p:txBody>
      </p:sp>
      <p:sp>
        <p:nvSpPr>
          <p:cNvPr id="706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pitchFamily="-105" charset="0"/>
                <a:ea typeface="Arial" pitchFamily="-105" charset="0"/>
                <a:cs typeface="Arial" pitchFamily="-105" charset="0"/>
              </a:defRPr>
            </a:lvl1pPr>
          </a:lstStyle>
          <a:p>
            <a:pPr>
              <a:defRPr/>
            </a:pPr>
            <a:fld id="{A3B8D4DA-4139-45C5-9BDB-D1627FD425F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a:latin typeface="Arial" pitchFamily="-105" charset="0"/>
                <a:ea typeface="Arial" pitchFamily="-105" charset="0"/>
                <a:cs typeface="Arial" pitchFamily="-105" charset="0"/>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pitchFamily="-105" charset="0"/>
                <a:ea typeface="Arial" pitchFamily="-105" charset="0"/>
                <a:cs typeface="Arial" pitchFamily="-105" charset="0"/>
              </a:defRPr>
            </a:lvl1pPr>
          </a:lstStyle>
          <a:p>
            <a:pPr>
              <a:defRPr/>
            </a:pPr>
            <a:fld id="{06A3BBDB-ED37-4247-B428-FDE407B55173}" type="datetime8">
              <a:rPr lang="en-US"/>
              <a:pPr>
                <a:defRPr/>
              </a:pPr>
              <a:t>3/15/2010 9:22 AM</a:t>
            </a:fld>
            <a:endParaRPr lang="en-US"/>
          </a:p>
        </p:txBody>
      </p:sp>
      <p:sp>
        <p:nvSpPr>
          <p:cNvPr id="15364" name="Rectangle 4"/>
          <p:cNvSpPr>
            <a:spLocks noGrp="1" noRot="1" noChangeAspect="1" noChangeArrowheads="1" noTextEdit="1"/>
          </p:cNvSpPr>
          <p:nvPr>
            <p:ph type="sldImg" idx="2"/>
          </p:nvPr>
        </p:nvSpPr>
        <p:spPr bwMode="auto">
          <a:xfrm>
            <a:off x="1924050" y="381000"/>
            <a:ext cx="3124200" cy="2343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01600" y="2867025"/>
            <a:ext cx="6789738" cy="60118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a:latin typeface="Arial" pitchFamily="-105" charset="0"/>
                <a:ea typeface="Arial" pitchFamily="-105" charset="0"/>
                <a:cs typeface="Arial" pitchFamily="-105" charset="0"/>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pitchFamily="-105" charset="0"/>
                <a:ea typeface="Arial" pitchFamily="-105" charset="0"/>
                <a:cs typeface="Arial" pitchFamily="-105" charset="0"/>
              </a:defRPr>
            </a:lvl1pPr>
          </a:lstStyle>
          <a:p>
            <a:pPr>
              <a:defRPr/>
            </a:pPr>
            <a:r>
              <a:rPr lang="en-US"/>
              <a:t>Slide </a:t>
            </a:r>
            <a:fld id="{E262CD2A-4B9D-458C-B630-A012ECCAA242}" type="slidenum">
              <a:rPr lang="en-US"/>
              <a:pPr>
                <a:defRPr/>
              </a:pPr>
              <a:t>‹#›</a:t>
            </a:fld>
            <a:endParaRPr lang="en-US"/>
          </a:p>
        </p:txBody>
      </p:sp>
      <p:sp>
        <p:nvSpPr>
          <p:cNvPr id="4104" name="Line 8"/>
          <p:cNvSpPr>
            <a:spLocks noChangeShapeType="1"/>
          </p:cNvSpPr>
          <p:nvPr/>
        </p:nvSpPr>
        <p:spPr bwMode="auto">
          <a:xfrm>
            <a:off x="0" y="2790825"/>
            <a:ext cx="7010400" cy="0"/>
          </a:xfrm>
          <a:prstGeom prst="line">
            <a:avLst/>
          </a:prstGeom>
          <a:noFill/>
          <a:ln w="9525">
            <a:solidFill>
              <a:schemeClr val="tx1"/>
            </a:solidFill>
            <a:round/>
            <a:headEnd/>
            <a:tailEnd/>
          </a:ln>
          <a:effectLst/>
        </p:spPr>
        <p:txBody>
          <a:bodyPr/>
          <a:lstStyle/>
          <a:p>
            <a:pPr algn="ctr">
              <a:defRPr/>
            </a:pPr>
            <a:endParaRPr lang="en-US">
              <a:latin typeface="Arial" pitchFamily="-105" charset="0"/>
              <a:ea typeface="Arial" pitchFamily="-105" charset="0"/>
              <a:cs typeface="Arial" pitchFamily="-105" charset="0"/>
            </a:endParaRPr>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400" kern="1200">
        <a:solidFill>
          <a:schemeClr val="tx1"/>
        </a:solidFill>
        <a:latin typeface="Arial" pitchFamily="-105" charset="0"/>
        <a:ea typeface="Arial" pitchFamily="-105" charset="0"/>
        <a:cs typeface="Arial" pitchFamily="-105" charset="0"/>
      </a:defRPr>
    </a:lvl1pPr>
    <a:lvl2pPr marL="280988" indent="-166688" algn="l" rtl="0" eaLnBrk="0" fontAlgn="base" hangingPunct="0">
      <a:spcBef>
        <a:spcPct val="30000"/>
      </a:spcBef>
      <a:spcAft>
        <a:spcPct val="0"/>
      </a:spcAft>
      <a:buChar char="•"/>
      <a:defRPr sz="1400" kern="1200">
        <a:solidFill>
          <a:schemeClr val="tx1"/>
        </a:solidFill>
        <a:latin typeface="Arial" pitchFamily="-105" charset="0"/>
        <a:ea typeface="Arial" pitchFamily="-105" charset="0"/>
        <a:cs typeface="Arial" pitchFamily="-105" charset="0"/>
      </a:defRPr>
    </a:lvl2pPr>
    <a:lvl3pPr marL="395288" algn="l" rtl="0" eaLnBrk="0" fontAlgn="base" hangingPunct="0">
      <a:spcBef>
        <a:spcPct val="30000"/>
      </a:spcBef>
      <a:spcAft>
        <a:spcPct val="0"/>
      </a:spcAft>
      <a:defRPr sz="1400" kern="1200">
        <a:solidFill>
          <a:schemeClr val="tx1"/>
        </a:solidFill>
        <a:latin typeface="Arial" pitchFamily="-105" charset="0"/>
        <a:ea typeface="Arial" pitchFamily="-105" charset="0"/>
        <a:cs typeface="Arial" pitchFamily="-105" charset="0"/>
      </a:defRPr>
    </a:lvl3pPr>
    <a:lvl4pPr marL="509588" algn="l" rtl="0" eaLnBrk="0" fontAlgn="base" hangingPunct="0">
      <a:spcBef>
        <a:spcPct val="30000"/>
      </a:spcBef>
      <a:spcAft>
        <a:spcPct val="0"/>
      </a:spcAft>
      <a:defRPr sz="1400" kern="1200">
        <a:solidFill>
          <a:schemeClr val="tx1"/>
        </a:solidFill>
        <a:latin typeface="Arial" pitchFamily="-105" charset="0"/>
        <a:ea typeface="Arial" pitchFamily="-105" charset="0"/>
        <a:cs typeface="Arial" pitchFamily="-105" charset="0"/>
      </a:defRPr>
    </a:lvl4pPr>
    <a:lvl5pPr marL="1828800" algn="l" rtl="0" eaLnBrk="0" fontAlgn="base" hangingPunct="0">
      <a:spcBef>
        <a:spcPct val="30000"/>
      </a:spcBef>
      <a:spcAft>
        <a:spcPct val="0"/>
      </a:spcAft>
      <a:defRPr sz="1400" kern="1200">
        <a:solidFill>
          <a:schemeClr val="tx1"/>
        </a:solidFill>
        <a:latin typeface="Arial" pitchFamily="-105" charset="0"/>
        <a:ea typeface="Arial" pitchFamily="-105" charset="0"/>
        <a:cs typeface="Arial" pitchFamily="-10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A63E596F-ABD2-47BA-A950-9BE813E077B8}" type="slidenum">
              <a:rPr lang="en-US" smtClean="0">
                <a:latin typeface="Arial" charset="0"/>
                <a:cs typeface="Arial" charset="0"/>
              </a:rPr>
              <a:pPr/>
              <a:t>1</a:t>
            </a:fld>
            <a:endParaRPr lang="en-US" smtClean="0">
              <a:latin typeface="Arial" charset="0"/>
              <a:cs typeface="Arial" charset="0"/>
            </a:endParaRPr>
          </a:p>
        </p:txBody>
      </p:sp>
      <p:sp>
        <p:nvSpPr>
          <p:cNvPr id="18434" name="Rectangle 2"/>
          <p:cNvSpPr>
            <a:spLocks noGrp="1" noRot="1" noChangeAspect="1" noChangeArrowheads="1" noTextEdit="1"/>
          </p:cNvSpPr>
          <p:nvPr>
            <p:ph type="sldImg"/>
          </p:nvPr>
        </p:nvSpPr>
        <p:spPr>
          <a:ln/>
        </p:spPr>
      </p:sp>
      <p:sp>
        <p:nvSpPr>
          <p:cNvPr id="18435" name="Notes Placeholder 3"/>
          <p:cNvSpPr>
            <a:spLocks noGrp="1"/>
          </p:cNvSpPr>
          <p:nvPr>
            <p:ph type="body" idx="1"/>
          </p:nvPr>
        </p:nvSpPr>
        <p:spPr>
          <a:noFill/>
          <a:ln/>
        </p:spPr>
        <p:txBody>
          <a:bodyPr/>
          <a:lstStyle/>
          <a:p>
            <a:r>
              <a:rPr lang="en-US" smtClean="0">
                <a:latin typeface="Arial" charset="0"/>
                <a:cs typeface="Arial" charset="0"/>
              </a:rPr>
              <a:t>A little about myself</a:t>
            </a:r>
          </a:p>
          <a:p>
            <a:endParaRPr lang="en-US" smtClean="0">
              <a:latin typeface="Arial" charset="0"/>
              <a:cs typeface="Arial" charset="0"/>
            </a:endParaRPr>
          </a:p>
          <a:p>
            <a:r>
              <a:rPr lang="en-US" smtClean="0">
                <a:latin typeface="Arial" charset="0"/>
                <a:cs typeface="Arial" charset="0"/>
              </a:rPr>
              <a:t>I have been with Oracle just under 10 years.</a:t>
            </a:r>
          </a:p>
          <a:p>
            <a:endParaRPr lang="en-US" smtClean="0">
              <a:latin typeface="Arial" charset="0"/>
              <a:cs typeface="Arial" charset="0"/>
            </a:endParaRPr>
          </a:p>
          <a:p>
            <a:r>
              <a:rPr lang="en-US" smtClean="0">
                <a:latin typeface="Arial" charset="0"/>
                <a:cs typeface="Arial" charset="0"/>
              </a:rPr>
              <a:t>I am not a techie, in fact I am an accountant by profession and in another life a Ship Designer.</a:t>
            </a:r>
          </a:p>
          <a:p>
            <a:endParaRPr lang="en-US" smtClean="0">
              <a:latin typeface="Arial" charset="0"/>
              <a:cs typeface="Arial" charset="0"/>
            </a:endParaRPr>
          </a:p>
          <a:p>
            <a:r>
              <a:rPr lang="en-US" smtClean="0">
                <a:latin typeface="Arial" charset="0"/>
                <a:cs typeface="Arial" charset="0"/>
              </a:rPr>
              <a:t>I am a am an Oracle User, like yourselves, a beneficiary of the technology with a layman’s understanding of how it works.</a:t>
            </a:r>
          </a:p>
          <a:p>
            <a:endParaRPr lang="en-US" smtClean="0">
              <a:latin typeface="Arial" charset="0"/>
              <a:cs typeface="Arial" charset="0"/>
            </a:endParaRPr>
          </a:p>
          <a:p>
            <a:r>
              <a:rPr lang="en-US" smtClean="0">
                <a:latin typeface="Arial" charset="0"/>
                <a:cs typeface="Arial" charset="0"/>
              </a:rPr>
              <a:t>Just a businessman.</a:t>
            </a:r>
          </a:p>
          <a:p>
            <a:endParaRPr lang="en-US" smtClean="0">
              <a:latin typeface="Arial" charset="0"/>
              <a:cs typeface="Arial" charset="0"/>
            </a:endParaRPr>
          </a:p>
          <a:p>
            <a:r>
              <a:rPr lang="en-US" smtClean="0">
                <a:latin typeface="Arial" charset="0"/>
                <a:cs typeface="Arial" charset="0"/>
              </a:rPr>
              <a:t>I originally joined Oracle to set up an SSC for the JAPAC Division.</a:t>
            </a:r>
          </a:p>
          <a:p>
            <a:endParaRPr lang="en-US" smtClean="0">
              <a:latin typeface="Arial" charset="0"/>
              <a:cs typeface="Arial" charset="0"/>
            </a:endParaRPr>
          </a:p>
          <a:p>
            <a:r>
              <a:rPr lang="en-US" smtClean="0">
                <a:latin typeface="Arial" charset="0"/>
                <a:cs typeface="Arial" charset="0"/>
              </a:rPr>
              <a:t>When  I joined there were 17 countries, all running various forms of applications, customized to the unique taste and purpose of the local management.</a:t>
            </a:r>
          </a:p>
          <a:p>
            <a:endParaRPr lang="en-US" smtClean="0">
              <a:latin typeface="Arial" charset="0"/>
              <a:cs typeface="Arial" charset="0"/>
            </a:endParaRPr>
          </a:p>
          <a:p>
            <a:r>
              <a:rPr lang="en-US" smtClean="0">
                <a:latin typeface="Arial" charset="0"/>
                <a:cs typeface="Arial" charset="0"/>
              </a:rPr>
              <a:t>Finance Directors were entirely focused on the critical building blocks of Finance, like paying invoices, closing accounts and stat compliance</a:t>
            </a:r>
          </a:p>
          <a:p>
            <a:endParaRPr lang="en-US" smtClean="0">
              <a:latin typeface="Arial" charset="0"/>
              <a:cs typeface="Arial" charset="0"/>
            </a:endParaRPr>
          </a:p>
          <a:p>
            <a:r>
              <a:rPr lang="en-US" smtClean="0">
                <a:latin typeface="Arial" charset="0"/>
                <a:cs typeface="Arial" charset="0"/>
              </a:rPr>
              <a:t>Each country had a CIO and IT team managing the IT infrastructure.</a:t>
            </a:r>
          </a:p>
          <a:p>
            <a:endParaRPr lang="en-US" smtClean="0">
              <a:latin typeface="Arial" charset="0"/>
              <a:cs typeface="Arial" charset="0"/>
            </a:endParaRPr>
          </a:p>
          <a:p>
            <a:r>
              <a:rPr lang="en-US" smtClean="0">
                <a:latin typeface="Arial" charset="0"/>
                <a:cs typeface="Arial" charset="0"/>
              </a:rPr>
              <a:t>Control was a matter of personalities and interpretation</a:t>
            </a:r>
          </a:p>
          <a:p>
            <a:endParaRPr lang="en-US" smtClean="0">
              <a:latin typeface="Arial" charset="0"/>
              <a:cs typeface="Arial" charset="0"/>
            </a:endParaRPr>
          </a:p>
          <a:p>
            <a:r>
              <a:rPr lang="en-US" smtClean="0">
                <a:latin typeface="Arial" charset="0"/>
                <a:cs typeface="Arial" charset="0"/>
              </a:rPr>
              <a:t>Results were not comparable</a:t>
            </a:r>
          </a:p>
          <a:p>
            <a:endParaRPr lang="en-US" smtClean="0">
              <a:latin typeface="Arial" charset="0"/>
              <a:cs typeface="Arial" charset="0"/>
            </a:endParaRPr>
          </a:p>
          <a:p>
            <a:r>
              <a:rPr lang="en-US" smtClean="0">
                <a:latin typeface="Arial" charset="0"/>
                <a:cs typeface="Arial" charset="0"/>
              </a:rPr>
              <a:t>Change was an infinite consensus loop.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hdr" sz="quarter"/>
          </p:nvPr>
        </p:nvSpPr>
        <p:spPr>
          <a:noFill/>
        </p:spPr>
        <p:txBody>
          <a:bodyPr/>
          <a:lstStyle/>
          <a:p>
            <a:endParaRPr lang="en-AU" smtClean="0">
              <a:solidFill>
                <a:srgbClr val="000000"/>
              </a:solidFill>
              <a:latin typeface="Arial" charset="0"/>
              <a:cs typeface="Arial" charset="0"/>
            </a:endParaRPr>
          </a:p>
        </p:txBody>
      </p:sp>
      <p:sp>
        <p:nvSpPr>
          <p:cNvPr id="64514" name="Rectangle 3"/>
          <p:cNvSpPr>
            <a:spLocks noGrp="1" noChangeArrowheads="1"/>
          </p:cNvSpPr>
          <p:nvPr>
            <p:ph type="dt" sz="quarter" idx="1"/>
          </p:nvPr>
        </p:nvSpPr>
        <p:spPr>
          <a:noFill/>
        </p:spPr>
        <p:txBody>
          <a:bodyPr/>
          <a:lstStyle/>
          <a:p>
            <a:fld id="{E93DAFDB-D88C-45AE-AA84-8176F4A24A0A}" type="datetime1">
              <a:rPr lang="en-US" smtClean="0">
                <a:solidFill>
                  <a:srgbClr val="000000"/>
                </a:solidFill>
                <a:latin typeface="Arial" charset="0"/>
                <a:cs typeface="Arial" charset="0"/>
              </a:rPr>
              <a:pPr/>
              <a:t>3/15/2010</a:t>
            </a:fld>
            <a:endParaRPr lang="en-US" smtClean="0">
              <a:solidFill>
                <a:srgbClr val="000000"/>
              </a:solidFill>
              <a:latin typeface="Arial" charset="0"/>
              <a:cs typeface="Arial" charset="0"/>
            </a:endParaRPr>
          </a:p>
        </p:txBody>
      </p:sp>
      <p:sp>
        <p:nvSpPr>
          <p:cNvPr id="64515" name="Rectangle 7"/>
          <p:cNvSpPr>
            <a:spLocks noGrp="1" noChangeArrowheads="1"/>
          </p:cNvSpPr>
          <p:nvPr>
            <p:ph type="sldNum" sz="quarter" idx="5"/>
          </p:nvPr>
        </p:nvSpPr>
        <p:spPr>
          <a:noFill/>
        </p:spPr>
        <p:txBody>
          <a:bodyPr/>
          <a:lstStyle/>
          <a:p>
            <a:fld id="{C82AAFF7-4EE4-4090-AF55-ACEE04A623DE}" type="slidenum">
              <a:rPr lang="en-US" smtClean="0">
                <a:solidFill>
                  <a:srgbClr val="000000"/>
                </a:solidFill>
                <a:latin typeface="Arial" charset="0"/>
                <a:cs typeface="Arial" charset="0"/>
              </a:rPr>
              <a:pPr/>
              <a:t>10</a:t>
            </a:fld>
            <a:endParaRPr lang="en-US" smtClean="0">
              <a:solidFill>
                <a:srgbClr val="000000"/>
              </a:solidFill>
              <a:latin typeface="Arial" charset="0"/>
              <a:cs typeface="Arial" charset="0"/>
            </a:endParaRPr>
          </a:p>
        </p:txBody>
      </p:sp>
      <p:sp>
        <p:nvSpPr>
          <p:cNvPr id="64516" name="Rectangle 2"/>
          <p:cNvSpPr>
            <a:spLocks noGrp="1" noRot="1" noChangeAspect="1" noChangeArrowheads="1" noTextEdit="1"/>
          </p:cNvSpPr>
          <p:nvPr>
            <p:ph type="sldImg"/>
          </p:nvPr>
        </p:nvSpPr>
        <p:spPr>
          <a:xfrm>
            <a:off x="1182688" y="696913"/>
            <a:ext cx="4643437" cy="3482975"/>
          </a:xfrm>
          <a:ln w="12700" cap="flat">
            <a:solidFill>
              <a:schemeClr val="tx1"/>
            </a:solidFill>
          </a:ln>
        </p:spPr>
      </p:sp>
      <p:sp>
        <p:nvSpPr>
          <p:cNvPr id="64517" name="Rectangle 3"/>
          <p:cNvSpPr>
            <a:spLocks noGrp="1" noChangeArrowheads="1"/>
          </p:cNvSpPr>
          <p:nvPr>
            <p:ph type="body" idx="1"/>
          </p:nvPr>
        </p:nvSpPr>
        <p:spPr>
          <a:xfrm>
            <a:off x="935038" y="4416425"/>
            <a:ext cx="5140325" cy="4184650"/>
          </a:xfrm>
          <a:noFill/>
          <a:ln/>
        </p:spPr>
        <p:txBody>
          <a:bodyPr lIns="93787" tIns="46895" rIns="93787" bIns="46895"/>
          <a:lstStyle/>
          <a:p>
            <a:pPr eaLnBrk="1" hangingPunct="1"/>
            <a:r>
              <a:rPr lang="nl-NL" smtClean="0">
                <a:latin typeface="Arial" charset="0"/>
                <a:cs typeface="Arial" charset="0"/>
              </a:rPr>
              <a:t>Bring up on stage two customers to tell the audience about their experiences.</a:t>
            </a:r>
          </a:p>
          <a:p>
            <a:pPr eaLnBrk="1" hangingPunct="1"/>
            <a:endParaRPr lang="nl-NL" smtClean="0">
              <a:latin typeface="Arial" charset="0"/>
              <a:cs typeface="Arial" charset="0"/>
            </a:endParaRPr>
          </a:p>
          <a:p>
            <a:pPr eaLnBrk="1" hangingPunct="1"/>
            <a:r>
              <a:rPr lang="nl-NL" smtClean="0">
                <a:latin typeface="Arial" charset="0"/>
                <a:cs typeface="Arial" charset="0"/>
              </a:rPr>
              <a:t>Manpower Associates is a $14.9B global company with 27,000 employees in the temporary staffing business.  Manpower runs a combined PeopleSoft Enterprise and JD Edwards EnterpriseOne shop.  These experts in human resources use Enterprise HCM for their own staffing and EnterpriseOne Payroll and Service Billing for handling the large volumes of US-based temporary staff. Manpower is very happy with Oracle’s support since purchasing PeopleSoft and is looking forward to a long relationship with Oracle.</a:t>
            </a:r>
          </a:p>
          <a:p>
            <a:pPr eaLnBrk="1" hangingPunct="1"/>
            <a:endParaRPr lang="nl-NL" smtClean="0">
              <a:latin typeface="Arial" charset="0"/>
              <a:cs typeface="Arial" charset="0"/>
            </a:endParaRPr>
          </a:p>
          <a:p>
            <a:pPr eaLnBrk="1" hangingPunct="1"/>
            <a:r>
              <a:rPr lang="nl-NL" smtClean="0">
                <a:latin typeface="Arial" charset="0"/>
                <a:cs typeface="Arial" charset="0"/>
              </a:rPr>
              <a:t>Spokesperson will be Jay Schaudies, Vice President, Global eCommerce.</a:t>
            </a:r>
          </a:p>
          <a:p>
            <a:pPr eaLnBrk="1" hangingPunct="1"/>
            <a:endParaRPr lang="nl-NL" smtClean="0">
              <a:latin typeface="Arial" charset="0"/>
              <a:cs typeface="Arial" charset="0"/>
            </a:endParaRPr>
          </a:p>
          <a:p>
            <a:pPr eaLnBrk="1" hangingPunct="1"/>
            <a:r>
              <a:rPr lang="nl-NL" smtClean="0">
                <a:latin typeface="Arial" charset="0"/>
                <a:cs typeface="Arial" charset="0"/>
              </a:rPr>
              <a:t>Welch Foods is the food processing and marketing arm of National Grape Cooperative Association.  Organized in 1945, National Grape is a grower-owned agricultural cooperative with 1,461 members. The company, headquartered in Concord, Massachusetts, operates six plants located in Michigan, New York, Pennsylvania and Washington.  The company was running a mix of legacy, home grown, and manual systems that failed to provide senior management with accurate and timely cost and production information. Welch’s required a centralized manufacturing and financial information system to improve management decision making.  The solution had to be hot-pluggable with existing technologies, for example, Welch’s Plumtree portal.</a:t>
            </a:r>
          </a:p>
          <a:p>
            <a:pPr eaLnBrk="1" hangingPunct="1"/>
            <a:endParaRPr lang="nl-NL" smtClean="0">
              <a:latin typeface="Arial" charset="0"/>
              <a:cs typeface="Arial" charset="0"/>
            </a:endParaRPr>
          </a:p>
          <a:p>
            <a:pPr eaLnBrk="1" hangingPunct="1"/>
            <a:r>
              <a:rPr lang="nl-NL" smtClean="0">
                <a:latin typeface="Arial" charset="0"/>
                <a:cs typeface="Arial" charset="0"/>
              </a:rPr>
              <a:t>Welch Foods chose Oracle over SAP for this business-critical application. The key to the customer’s business problem was their ability to manage costs. The company’s costs are driven by fruit solid content in each of their products, and they use a specialized technique called BRIX for measuring and calculating the cost of materials. Welch’s compared SAP and Oracle SAP’s software was too rigid and, therefore, unable to include the BRIX calculation in their manufacturing solution. Only Oracle’s OPM could bind this custom cost method into the Quality Management Process. </a:t>
            </a:r>
          </a:p>
          <a:p>
            <a:pPr eaLnBrk="1" hangingPunct="1"/>
            <a:endParaRPr lang="nl-NL" smtClean="0">
              <a:latin typeface="Arial" charset="0"/>
              <a:cs typeface="Arial" charset="0"/>
            </a:endParaRPr>
          </a:p>
          <a:p>
            <a:pPr eaLnBrk="1" hangingPunct="1"/>
            <a:r>
              <a:rPr lang="nl-NL" smtClean="0">
                <a:latin typeface="Arial" charset="0"/>
                <a:cs typeface="Arial" charset="0"/>
              </a:rPr>
              <a:t>Technology customer yet to be determined.  Current possibilities include eBay and FTD Florists.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p:cNvSpPr>
            <a:spLocks noGrp="1" noChangeArrowheads="1"/>
          </p:cNvSpPr>
          <p:nvPr>
            <p:ph type="sldNum" sz="quarter" idx="5"/>
          </p:nvPr>
        </p:nvSpPr>
        <p:spPr>
          <a:noFill/>
        </p:spPr>
        <p:txBody>
          <a:bodyPr/>
          <a:lstStyle/>
          <a:p>
            <a:fld id="{2FF41C55-B2AB-424A-AC3E-8A333D3D3A5F}" type="slidenum">
              <a:rPr lang="en-US" smtClean="0">
                <a:latin typeface="Arial" charset="0"/>
                <a:cs typeface="Arial" charset="0"/>
              </a:rPr>
              <a:pPr/>
              <a:t>2</a:t>
            </a:fld>
            <a:endParaRPr lang="en-US" smtClean="0">
              <a:latin typeface="Arial" charset="0"/>
              <a:cs typeface="Arial" charset="0"/>
            </a:endParaRPr>
          </a:p>
        </p:txBody>
      </p:sp>
      <p:sp>
        <p:nvSpPr>
          <p:cNvPr id="24578" name="Rectangle 1026"/>
          <p:cNvSpPr>
            <a:spLocks noGrp="1" noRot="1" noChangeAspect="1" noChangeArrowheads="1" noTextEdit="1"/>
          </p:cNvSpPr>
          <p:nvPr>
            <p:ph type="sldImg"/>
          </p:nvPr>
        </p:nvSpPr>
        <p:spPr>
          <a:xfrm>
            <a:off x="1182688" y="701675"/>
            <a:ext cx="4643437" cy="3481388"/>
          </a:xfrm>
          <a:ln cap="flat"/>
        </p:spPr>
      </p:sp>
      <p:sp>
        <p:nvSpPr>
          <p:cNvPr id="24579" name="Rectangle 1027"/>
          <p:cNvSpPr>
            <a:spLocks noGrp="1" noChangeArrowheads="1"/>
          </p:cNvSpPr>
          <p:nvPr>
            <p:ph type="body" idx="1"/>
          </p:nvPr>
        </p:nvSpPr>
        <p:spPr>
          <a:xfrm>
            <a:off x="933450" y="4414838"/>
            <a:ext cx="5141913" cy="4183062"/>
          </a:xfrm>
          <a:noFill/>
          <a:ln/>
        </p:spPr>
        <p:txBody>
          <a:bodyPr lIns="92996" tIns="46498" rIns="92996" bIns="46498"/>
          <a:lstStyle/>
          <a:p>
            <a:pPr>
              <a:buFontTx/>
              <a:buChar char="•"/>
            </a:pPr>
            <a:r>
              <a:rPr lang="en-US" smtClean="0">
                <a:latin typeface="Arial" charset="0"/>
                <a:cs typeface="Arial" charset="0"/>
              </a:rPr>
              <a:t>As discussed, the SSC project support Oracle</a:t>
            </a:r>
            <a:r>
              <a:rPr lang="en-US" smtClean="0">
                <a:latin typeface="Times New Roman" pitchFamily="18" charset="0"/>
                <a:cs typeface="Arial" charset="0"/>
              </a:rPr>
              <a:t>’</a:t>
            </a:r>
            <a:r>
              <a:rPr lang="en-US" smtClean="0">
                <a:latin typeface="Arial" charset="0"/>
                <a:cs typeface="Arial" charset="0"/>
              </a:rPr>
              <a:t>s transformation to an e-business.</a:t>
            </a:r>
          </a:p>
          <a:p>
            <a:pPr>
              <a:buFontTx/>
              <a:buChar char="•"/>
            </a:pPr>
            <a:r>
              <a:rPr lang="en-US" smtClean="0">
                <a:latin typeface="Arial" charset="0"/>
                <a:cs typeface="Arial" charset="0"/>
              </a:rPr>
              <a:t>Break correlation between head count and revenue to deliver improved margins by </a:t>
            </a:r>
          </a:p>
          <a:p>
            <a:pPr marL="190500" lvl="1"/>
            <a:r>
              <a:rPr lang="en-US" smtClean="0">
                <a:latin typeface="Arial" charset="0"/>
                <a:cs typeface="Arial" charset="0"/>
              </a:rPr>
              <a:t>	eliminating duplicated processes, </a:t>
            </a:r>
          </a:p>
          <a:p>
            <a:pPr marL="190500" lvl="1"/>
            <a:r>
              <a:rPr lang="en-US" smtClean="0">
                <a:latin typeface="Arial" charset="0"/>
                <a:cs typeface="Arial" charset="0"/>
              </a:rPr>
              <a:t>	capitalising on scale economies</a:t>
            </a:r>
          </a:p>
          <a:p>
            <a:pPr marL="190500" lvl="1"/>
            <a:r>
              <a:rPr lang="en-US" smtClean="0">
                <a:latin typeface="Arial" charset="0"/>
                <a:cs typeface="Arial" charset="0"/>
              </a:rPr>
              <a:t>	and standardising and improving business processes.</a:t>
            </a:r>
          </a:p>
          <a:p>
            <a:pPr marL="190500" lvl="1"/>
            <a:r>
              <a:rPr lang="en-US" smtClean="0">
                <a:latin typeface="Arial" charset="0"/>
                <a:cs typeface="Arial" charset="0"/>
              </a:rPr>
              <a:t>Improving service levels by establishing a knowledge centre that leverages the capacity of a larger scale SSC to attract a high calibre of process focused staff.</a:t>
            </a:r>
          </a:p>
          <a:p>
            <a:pPr marL="190500" lvl="1"/>
            <a:r>
              <a:rPr lang="en-US" smtClean="0">
                <a:latin typeface="Arial" charset="0"/>
                <a:cs typeface="Arial" charset="0"/>
              </a:rPr>
              <a:t>Enable the realignment of locally based finance personnel to be outwardly focused on the strategic development of the business and in direct support of the sales and service delivery in our customer facing LOB</a:t>
            </a:r>
            <a:r>
              <a:rPr lang="en-US" smtClean="0">
                <a:latin typeface="Times New Roman" pitchFamily="18" charset="0"/>
                <a:cs typeface="Arial" charset="0"/>
              </a:rPr>
              <a:t>’</a:t>
            </a:r>
            <a:r>
              <a:rPr lang="en-US" smtClean="0">
                <a:latin typeface="Arial" charset="0"/>
                <a:cs typeface="Arial" charset="0"/>
              </a:rPr>
              <a:t>s as commercial advisers.</a:t>
            </a:r>
          </a:p>
          <a:p>
            <a:pPr marL="190500" lvl="1"/>
            <a:r>
              <a:rPr lang="en-US" smtClean="0">
                <a:latin typeface="Arial" charset="0"/>
                <a:cs typeface="Arial" charset="0"/>
              </a:rPr>
              <a:t>Improve management capability by providing a platform that ensures consistent application of our policies and procedures to produce comparative management information. The SSC model also allows the organisation to change more rapidly and effectively by leveraging the centralisation of expertise based activities such as COA maintenance.</a:t>
            </a:r>
          </a:p>
          <a:p>
            <a:pPr marL="190500" lvl="1"/>
            <a:r>
              <a:rPr lang="en-US" smtClean="0">
                <a:latin typeface="Arial" charset="0"/>
                <a:cs typeface="Arial" charset="0"/>
              </a:rPr>
              <a:t>Of course in our unique situation the SSC environment provides a compelling presales tool to showcase Oracles ebusiness suite to our customers in an environment that a large number of multinationals are trying to replicate.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p:spPr>
        <p:txBody>
          <a:bodyPr/>
          <a:lstStyle/>
          <a:p>
            <a:fld id="{5BAE591A-6D7A-4D04-A5D9-F5EB7401A831}" type="slidenum">
              <a:rPr lang="en-US" smtClean="0">
                <a:latin typeface="Arial" charset="0"/>
                <a:cs typeface="Arial" charset="0"/>
              </a:rPr>
              <a:pPr/>
              <a:t>3</a:t>
            </a:fld>
            <a:endParaRPr lang="en-US" smtClean="0">
              <a:latin typeface="Arial" charset="0"/>
              <a:cs typeface="Arial" charset="0"/>
            </a:endParaRPr>
          </a:p>
        </p:txBody>
      </p:sp>
      <p:sp>
        <p:nvSpPr>
          <p:cNvPr id="28674" name="Rectangle 1026"/>
          <p:cNvSpPr>
            <a:spLocks noGrp="1" noRot="1" noChangeAspect="1" noChangeArrowheads="1" noTextEdit="1"/>
          </p:cNvSpPr>
          <p:nvPr>
            <p:ph type="sldImg"/>
          </p:nvPr>
        </p:nvSpPr>
        <p:spPr>
          <a:ln/>
        </p:spPr>
      </p:sp>
      <p:sp>
        <p:nvSpPr>
          <p:cNvPr id="28675" name="Rectangle 1027"/>
          <p:cNvSpPr>
            <a:spLocks noGrp="1" noChangeArrowheads="1"/>
          </p:cNvSpPr>
          <p:nvPr>
            <p:ph type="body" idx="1"/>
          </p:nvPr>
        </p:nvSpPr>
        <p:spPr>
          <a:noFill/>
          <a:ln/>
        </p:spPr>
        <p:txBody>
          <a:bodyPr/>
          <a:lstStyle/>
          <a:p>
            <a:r>
              <a:rPr lang="en-US" smtClean="0">
                <a:latin typeface="Arial" charset="0"/>
                <a:cs typeface="Arial" charset="0"/>
              </a:rPr>
              <a:t>The estimated annual cost of employing 231 people in the previous decentralised environment is USD 13 million.  The annual operating costs of the SSC when serving all countries is expected to be USD 7.5 million resulting in an annualised saving of USD 5.5 million.  Taking into account the set up costs and the fact that savings were only being generated once the centre reached a certain size, the payback period is estimated to be a little less than three years.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smtClean="0">
                <a:latin typeface="Arial" charset="0"/>
                <a:cs typeface="Arial" charset="0"/>
              </a:rPr>
              <a:t>So that is the JAPAC story a success in its own right.</a:t>
            </a:r>
          </a:p>
          <a:p>
            <a:endParaRPr lang="en-US" smtClean="0">
              <a:latin typeface="Arial" charset="0"/>
              <a:cs typeface="Arial" charset="0"/>
            </a:endParaRPr>
          </a:p>
          <a:p>
            <a:r>
              <a:rPr lang="en-US" smtClean="0">
                <a:latin typeface="Arial" charset="0"/>
                <a:cs typeface="Arial" charset="0"/>
              </a:rPr>
              <a:t>This was a great cost saving initiative, but saving a few million dollars is not strategic. </a:t>
            </a:r>
          </a:p>
          <a:p>
            <a:endParaRPr lang="en-US" smtClean="0">
              <a:latin typeface="Arial" charset="0"/>
              <a:cs typeface="Arial" charset="0"/>
            </a:endParaRPr>
          </a:p>
          <a:p>
            <a:r>
              <a:rPr lang="en-US" smtClean="0">
                <a:latin typeface="Arial" charset="0"/>
                <a:cs typeface="Arial" charset="0"/>
              </a:rPr>
              <a:t>To convince you that this is a strategic initiative I need to take you global, which is where this initiative has played out.</a:t>
            </a:r>
          </a:p>
          <a:p>
            <a:endParaRPr lang="en-US" smtClean="0">
              <a:latin typeface="Arial" charset="0"/>
              <a:cs typeface="Arial" charset="0"/>
            </a:endParaRPr>
          </a:p>
          <a:p>
            <a:r>
              <a:rPr lang="en-US" smtClean="0">
                <a:latin typeface="Arial" charset="0"/>
                <a:cs typeface="Arial" charset="0"/>
              </a:rPr>
              <a:t>	Start to consider what this has done for us.</a:t>
            </a:r>
          </a:p>
          <a:p>
            <a:r>
              <a:rPr lang="en-US" smtClean="0">
                <a:latin typeface="Arial" charset="0"/>
                <a:cs typeface="Arial" charset="0"/>
              </a:rPr>
              <a:t>	We saved some money for sure</a:t>
            </a:r>
          </a:p>
          <a:p>
            <a:r>
              <a:rPr lang="en-US" smtClean="0">
                <a:latin typeface="Arial" charset="0"/>
                <a:cs typeface="Arial" charset="0"/>
              </a:rPr>
              <a:t>	We learned the best way to perform business functions and we built it into our process and the apps</a:t>
            </a:r>
          </a:p>
          <a:p>
            <a:r>
              <a:rPr lang="en-US" smtClean="0">
                <a:latin typeface="Arial" charset="0"/>
                <a:cs typeface="Arial" charset="0"/>
              </a:rPr>
              <a:t>	We have tight control over our business	</a:t>
            </a:r>
          </a:p>
          <a:p>
            <a:r>
              <a:rPr lang="en-US" smtClean="0">
                <a:latin typeface="Arial" charset="0"/>
                <a:cs typeface="Arial" charset="0"/>
              </a:rPr>
              <a:t>		Spending</a:t>
            </a:r>
          </a:p>
          <a:p>
            <a:r>
              <a:rPr lang="en-US" smtClean="0">
                <a:latin typeface="Arial" charset="0"/>
                <a:cs typeface="Arial" charset="0"/>
              </a:rPr>
              <a:t>		Reporting consistency</a:t>
            </a:r>
          </a:p>
          <a:p>
            <a:r>
              <a:rPr lang="en-US" smtClean="0">
                <a:latin typeface="Arial" charset="0"/>
                <a:cs typeface="Arial" charset="0"/>
              </a:rPr>
              <a:t>		Comparative performance and KPIs</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p:txBody>
      </p:sp>
      <p:sp>
        <p:nvSpPr>
          <p:cNvPr id="30723" name="Header Placeholder 3"/>
          <p:cNvSpPr>
            <a:spLocks noGrp="1"/>
          </p:cNvSpPr>
          <p:nvPr>
            <p:ph type="hdr" sz="quarter"/>
          </p:nvPr>
        </p:nvSpPr>
        <p:spPr>
          <a:noFill/>
        </p:spPr>
        <p:txBody>
          <a:bodyPr/>
          <a:lstStyle/>
          <a:p>
            <a:endParaRPr lang="en-AU" smtClean="0">
              <a:latin typeface="Arial" charset="0"/>
              <a:cs typeface="Arial" charset="0"/>
            </a:endParaRPr>
          </a:p>
        </p:txBody>
      </p:sp>
      <p:sp>
        <p:nvSpPr>
          <p:cNvPr id="30724" name="Date Placeholder 4"/>
          <p:cNvSpPr>
            <a:spLocks noGrp="1"/>
          </p:cNvSpPr>
          <p:nvPr>
            <p:ph type="dt" sz="quarter" idx="1"/>
          </p:nvPr>
        </p:nvSpPr>
        <p:spPr>
          <a:noFill/>
        </p:spPr>
        <p:txBody>
          <a:bodyPr/>
          <a:lstStyle/>
          <a:p>
            <a:fld id="{2C72B9F2-B059-4EF2-85A6-DD7347CCD903}" type="datetime8">
              <a:rPr lang="en-US" smtClean="0">
                <a:latin typeface="Arial" charset="0"/>
                <a:cs typeface="Arial" charset="0"/>
              </a:rPr>
              <a:pPr/>
              <a:t>3/15/2010 9:22 AM</a:t>
            </a:fld>
            <a:endParaRPr lang="en-US" smtClean="0">
              <a:latin typeface="Arial" charset="0"/>
              <a:cs typeface="Arial" charset="0"/>
            </a:endParaRPr>
          </a:p>
        </p:txBody>
      </p:sp>
      <p:sp>
        <p:nvSpPr>
          <p:cNvPr id="30725" name="Footer Placeholder 5"/>
          <p:cNvSpPr>
            <a:spLocks noGrp="1"/>
          </p:cNvSpPr>
          <p:nvPr>
            <p:ph type="ftr" sz="quarter" idx="4"/>
          </p:nvPr>
        </p:nvSpPr>
        <p:spPr>
          <a:noFill/>
        </p:spPr>
        <p:txBody>
          <a:bodyPr/>
          <a:lstStyle/>
          <a:p>
            <a:endParaRPr lang="en-AU" smtClean="0">
              <a:latin typeface="Arial" charset="0"/>
              <a:cs typeface="Arial" charset="0"/>
            </a:endParaRPr>
          </a:p>
        </p:txBody>
      </p:sp>
      <p:sp>
        <p:nvSpPr>
          <p:cNvPr id="30726" name="Slide Number Placeholder 6"/>
          <p:cNvSpPr>
            <a:spLocks noGrp="1"/>
          </p:cNvSpPr>
          <p:nvPr>
            <p:ph type="sldNum" sz="quarter" idx="5"/>
          </p:nvPr>
        </p:nvSpPr>
        <p:spPr>
          <a:noFill/>
        </p:spPr>
        <p:txBody>
          <a:bodyPr/>
          <a:lstStyle/>
          <a:p>
            <a:r>
              <a:rPr lang="en-US" smtClean="0">
                <a:latin typeface="Arial" charset="0"/>
                <a:cs typeface="Arial" charset="0"/>
              </a:rPr>
              <a:t>Slide </a:t>
            </a:r>
            <a:fld id="{1A0EC07A-FD72-47C2-A6C2-CFAD42E39B9E}"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a:spcBef>
                <a:spcPct val="0"/>
              </a:spcBef>
            </a:pPr>
            <a:endParaRPr lang="en-AU" smtClean="0">
              <a:latin typeface="Arial" charset="0"/>
              <a:cs typeface="Arial" charset="0"/>
            </a:endParaRPr>
          </a:p>
        </p:txBody>
      </p:sp>
      <p:sp>
        <p:nvSpPr>
          <p:cNvPr id="36867" name="Slide Number Placeholder 3"/>
          <p:cNvSpPr>
            <a:spLocks noGrp="1"/>
          </p:cNvSpPr>
          <p:nvPr>
            <p:ph type="sldNum" sz="quarter" idx="5"/>
          </p:nvPr>
        </p:nvSpPr>
        <p:spPr>
          <a:noFill/>
        </p:spPr>
        <p:txBody>
          <a:bodyPr/>
          <a:lstStyle/>
          <a:p>
            <a:fld id="{78BF20DC-0EA3-4205-BFD0-E4D64A33EC2B}" type="slidenum">
              <a:rPr lang="en-US" b="1" smtClean="0">
                <a:solidFill>
                  <a:srgbClr val="000000"/>
                </a:solidFill>
                <a:latin typeface="Arial" charset="0"/>
                <a:cs typeface="Arial" charset="0"/>
              </a:rPr>
              <a:pPr/>
              <a:t>5</a:t>
            </a:fld>
            <a:endParaRPr lang="en-US" b="1" smtClean="0">
              <a:solidFill>
                <a:srgbClr val="000000"/>
              </a:solidFill>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r>
              <a:rPr lang="en-US" smtClean="0">
                <a:latin typeface="Arial" charset="0"/>
                <a:cs typeface="Arial" charset="0"/>
              </a:rPr>
              <a:t>Oracle’s customer driven performance is the result of several key building blocks.  With 80,000 employees and 320,000 customers it is vital that the appropriate organizational and technical framework is put in place to maximize the value of customer interactions with Oracle.   </a:t>
            </a:r>
            <a:br>
              <a:rPr lang="en-US" smtClean="0">
                <a:latin typeface="Arial" charset="0"/>
                <a:cs typeface="Arial" charset="0"/>
              </a:rPr>
            </a:br>
            <a:endParaRPr lang="en-US" smtClean="0">
              <a:latin typeface="Arial" charset="0"/>
              <a:cs typeface="Arial" charset="0"/>
            </a:endParaRPr>
          </a:p>
          <a:p>
            <a:r>
              <a:rPr lang="en-US" smtClean="0">
                <a:latin typeface="Arial" charset="0"/>
                <a:cs typeface="Arial" charset="0"/>
              </a:rPr>
              <a:t>Clear and complete definitions and standards for customer data allow all Lines of Business to work together to meet customer needs.  This enables the seamless  transfer of knowledge and business transactions between people and teams within Oracle to ensure the highest quality customer engagement.</a:t>
            </a:r>
          </a:p>
          <a:p>
            <a:endParaRPr lang="en-US" smtClean="0">
              <a:latin typeface="Arial" charset="0"/>
              <a:cs typeface="Arial" charset="0"/>
            </a:endParaRPr>
          </a:p>
          <a:p>
            <a:r>
              <a:rPr lang="en-US" smtClean="0">
                <a:latin typeface="Arial" charset="0"/>
                <a:cs typeface="Arial" charset="0"/>
              </a:rPr>
              <a:t>Establishing a master customer data repository not only reduces data management costs, but also improved customer satisfaction when all oracle departments have the same high quality customer information. Automating the distribution of customer data to secondary systems ensures that complete high quality data is available everywhere it is needed at the moment it is required.  This also enables the collection of customer transactional data from secondary systems with minimal cost. (no need for MDM solutions to match customer records from secondary systems since the customer records are the same as the master)</a:t>
            </a:r>
          </a:p>
          <a:p>
            <a:endParaRPr lang="en-US" smtClean="0">
              <a:latin typeface="Arial" charset="0"/>
              <a:cs typeface="Arial" charset="0"/>
            </a:endParaRPr>
          </a:p>
          <a:p>
            <a:r>
              <a:rPr lang="en-US" smtClean="0">
                <a:latin typeface="Arial" charset="0"/>
                <a:cs typeface="Arial" charset="0"/>
              </a:rPr>
              <a:t>A program to maintain and protect customer information is critical.  Without this function the data quality will become so poor that no one can use the data. High Quality customer data is the lifeblood of the organization.  But customer data does not need to be perfect before you can use it.  A data quality program that offers a process to fix and correct data quality as the data is used will drive higher quality over time.</a:t>
            </a:r>
          </a:p>
          <a:p>
            <a:endParaRPr lang="en-US" smtClean="0">
              <a:latin typeface="Arial" charset="0"/>
              <a:cs typeface="Arial" charset="0"/>
            </a:endParaRPr>
          </a:p>
          <a:p>
            <a:r>
              <a:rPr lang="en-US" smtClean="0">
                <a:latin typeface="Arial" charset="0"/>
                <a:cs typeface="Arial" charset="0"/>
              </a:rPr>
              <a:t>Automating all business processes that interact with customers provides a consistent high quality customer experience and allows the business to gain the needed insight to continually improve and grow business.  Having these systems built with a strong customer centric data model makes it easy to derive the necessary business intelligence about the customer’s relationship with Oracle. </a:t>
            </a:r>
          </a:p>
          <a:p>
            <a:endParaRPr lang="en-US" smtClean="0">
              <a:latin typeface="Arial" charset="0"/>
              <a:cs typeface="Arial" charset="0"/>
            </a:endParaRPr>
          </a:p>
          <a:p>
            <a:r>
              <a:rPr lang="en-US" smtClean="0">
                <a:latin typeface="Arial" charset="0"/>
                <a:cs typeface="Arial" charset="0"/>
              </a:rPr>
              <a:t>Oracle’s enterprise reporting strategy is enabling oracle to be a more intelligent Enterprise and results in both operational and management excellence.   The Enterprise Reporting Solution is the “single instance” for business intelligence.  All mission critical data assets are transformed into powerful business intelligence.  This intelligence is  provided securely to all employees as required by the job they perform.  The customer dimension is one of the most important conformed dimensions around which many BI reports and dashboards are built.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3188B47E-DDBE-4C74-99E0-0F691E249553}" type="slidenum">
              <a:rPr lang="en-US" smtClean="0">
                <a:latin typeface="Arial" charset="0"/>
                <a:cs typeface="Arial" charset="0"/>
              </a:rPr>
              <a:pPr/>
              <a:t>7</a:t>
            </a:fld>
            <a:endParaRPr lang="en-US" smtClean="0">
              <a:latin typeface="Arial" charset="0"/>
              <a:cs typeface="Arial" charset="0"/>
            </a:endParaRPr>
          </a:p>
        </p:txBody>
      </p:sp>
      <p:sp>
        <p:nvSpPr>
          <p:cNvPr id="41986" name="Rectangle 2"/>
          <p:cNvSpPr>
            <a:spLocks noGrp="1" noRot="1" noChangeAspect="1" noChangeArrowheads="1" noTextEdit="1"/>
          </p:cNvSpPr>
          <p:nvPr>
            <p:ph type="sldImg"/>
          </p:nvPr>
        </p:nvSpPr>
        <p:spPr>
          <a:xfrm>
            <a:off x="1182688" y="696913"/>
            <a:ext cx="4648200" cy="3486150"/>
          </a:xfrm>
          <a:ln/>
        </p:spPr>
      </p:sp>
      <p:sp>
        <p:nvSpPr>
          <p:cNvPr id="41987" name="Rectangle 3"/>
          <p:cNvSpPr>
            <a:spLocks noGrp="1" noChangeArrowheads="1"/>
          </p:cNvSpPr>
          <p:nvPr>
            <p:ph type="body" idx="1"/>
          </p:nvPr>
        </p:nvSpPr>
        <p:spPr>
          <a:xfrm>
            <a:off x="935038" y="4416425"/>
            <a:ext cx="5140325" cy="4183063"/>
          </a:xfrm>
          <a:noFill/>
          <a:ln/>
        </p:spPr>
        <p:txBody>
          <a:bodyPr/>
          <a:lstStyle/>
          <a:p>
            <a:endParaRPr lang="en-AU"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11678312-3E87-4581-AF0C-7B7B248998AE}" type="slidenum">
              <a:rPr lang="en-US" b="1" smtClean="0">
                <a:solidFill>
                  <a:srgbClr val="000000"/>
                </a:solidFill>
                <a:latin typeface="Arial" charset="0"/>
                <a:cs typeface="Arial" charset="0"/>
              </a:rPr>
              <a:pPr/>
              <a:t>8</a:t>
            </a:fld>
            <a:endParaRPr lang="en-US" b="1" smtClean="0">
              <a:solidFill>
                <a:srgbClr val="000000"/>
              </a:solidFill>
              <a:latin typeface="Arial" charset="0"/>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AU"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hdr" sz="quarter"/>
          </p:nvPr>
        </p:nvSpPr>
        <p:spPr>
          <a:noFill/>
        </p:spPr>
        <p:txBody>
          <a:bodyPr/>
          <a:lstStyle/>
          <a:p>
            <a:endParaRPr lang="en-AU" smtClean="0">
              <a:latin typeface="Arial" charset="0"/>
              <a:cs typeface="Arial" charset="0"/>
            </a:endParaRPr>
          </a:p>
        </p:txBody>
      </p:sp>
      <p:sp>
        <p:nvSpPr>
          <p:cNvPr id="62466" name="Rectangle 3"/>
          <p:cNvSpPr>
            <a:spLocks noGrp="1" noChangeArrowheads="1"/>
          </p:cNvSpPr>
          <p:nvPr>
            <p:ph type="dt" sz="quarter" idx="1"/>
          </p:nvPr>
        </p:nvSpPr>
        <p:spPr>
          <a:noFill/>
        </p:spPr>
        <p:txBody>
          <a:bodyPr/>
          <a:lstStyle/>
          <a:p>
            <a:fld id="{AE003775-95C0-4A15-A9BE-2A2D2C0E91EA}" type="datetime8">
              <a:rPr lang="en-US" smtClean="0">
                <a:latin typeface="Arial" charset="0"/>
                <a:cs typeface="Arial" charset="0"/>
              </a:rPr>
              <a:pPr/>
              <a:t>3/15/2010 9:22 AM</a:t>
            </a:fld>
            <a:endParaRPr lang="en-US" smtClean="0">
              <a:latin typeface="Arial" charset="0"/>
              <a:cs typeface="Arial" charset="0"/>
            </a:endParaRPr>
          </a:p>
        </p:txBody>
      </p:sp>
      <p:sp>
        <p:nvSpPr>
          <p:cNvPr id="62467" name="Rectangle 6"/>
          <p:cNvSpPr>
            <a:spLocks noGrp="1" noChangeArrowheads="1"/>
          </p:cNvSpPr>
          <p:nvPr>
            <p:ph type="ftr" sz="quarter" idx="4"/>
          </p:nvPr>
        </p:nvSpPr>
        <p:spPr>
          <a:noFill/>
        </p:spPr>
        <p:txBody>
          <a:bodyPr/>
          <a:lstStyle/>
          <a:p>
            <a:endParaRPr lang="en-AU" smtClean="0">
              <a:latin typeface="Arial" charset="0"/>
              <a:cs typeface="Arial" charset="0"/>
            </a:endParaRPr>
          </a:p>
        </p:txBody>
      </p:sp>
      <p:sp>
        <p:nvSpPr>
          <p:cNvPr id="62468" name="Rectangle 7"/>
          <p:cNvSpPr>
            <a:spLocks noGrp="1" noChangeArrowheads="1"/>
          </p:cNvSpPr>
          <p:nvPr>
            <p:ph type="sldNum" sz="quarter" idx="5"/>
          </p:nvPr>
        </p:nvSpPr>
        <p:spPr>
          <a:noFill/>
        </p:spPr>
        <p:txBody>
          <a:bodyPr/>
          <a:lstStyle/>
          <a:p>
            <a:r>
              <a:rPr lang="en-US" smtClean="0">
                <a:latin typeface="Arial" charset="0"/>
                <a:cs typeface="Arial" charset="0"/>
              </a:rPr>
              <a:t>Slide </a:t>
            </a:r>
            <a:fld id="{D3D5D1C3-B690-4555-847D-FEE318BAE696}" type="slidenum">
              <a:rPr lang="en-US" smtClean="0">
                <a:latin typeface="Arial" charset="0"/>
                <a:cs typeface="Arial" charset="0"/>
              </a:rPr>
              <a:pPr/>
              <a:t>9</a:t>
            </a:fld>
            <a:endParaRPr lang="en-US" smtClean="0">
              <a:latin typeface="Arial" charset="0"/>
              <a:cs typeface="Arial" charset="0"/>
            </a:endParaRPr>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It is hard and detailed graft</a:t>
            </a:r>
          </a:p>
          <a:p>
            <a:pPr eaLnBrk="1" hangingPunct="1"/>
            <a:r>
              <a:rPr lang="en-US" smtClean="0">
                <a:latin typeface="Arial" charset="0"/>
                <a:cs typeface="Arial" charset="0"/>
              </a:rPr>
              <a:t>And it will not always be popular</a:t>
            </a:r>
          </a:p>
          <a:p>
            <a:pPr eaLnBrk="1" hangingPunct="1"/>
            <a:r>
              <a:rPr lang="en-US" smtClean="0">
                <a:latin typeface="Arial" charset="0"/>
                <a:cs typeface="Arial" charset="0"/>
              </a:rPr>
              <a:t>But it is a game changer</a:t>
            </a:r>
          </a:p>
          <a:p>
            <a:pPr eaLnBrk="1" hangingPunct="1"/>
            <a:r>
              <a:rPr lang="en-US" smtClean="0">
                <a:latin typeface="Arial" charset="0"/>
                <a:cs typeface="Arial" charset="0"/>
              </a:rPr>
              <a:t>	Cost savings</a:t>
            </a:r>
          </a:p>
          <a:p>
            <a:pPr eaLnBrk="1" hangingPunct="1"/>
            <a:r>
              <a:rPr lang="en-US" smtClean="0">
                <a:latin typeface="Arial" charset="0"/>
                <a:cs typeface="Arial" charset="0"/>
              </a:rPr>
              <a:t>	Arbitrage if you want it</a:t>
            </a:r>
          </a:p>
          <a:p>
            <a:pPr eaLnBrk="1" hangingPunct="1"/>
            <a:r>
              <a:rPr lang="en-US" smtClean="0">
                <a:latin typeface="Arial" charset="0"/>
                <a:cs typeface="Arial" charset="0"/>
              </a:rPr>
              <a:t>	Control</a:t>
            </a:r>
          </a:p>
          <a:p>
            <a:pPr eaLnBrk="1" hangingPunct="1"/>
            <a:r>
              <a:rPr lang="en-US" smtClean="0">
                <a:latin typeface="Arial" charset="0"/>
                <a:cs typeface="Arial" charset="0"/>
              </a:rPr>
              <a:t>	Qualit comparable reporting</a:t>
            </a:r>
          </a:p>
          <a:p>
            <a:pPr eaLnBrk="1" hangingPunct="1"/>
            <a:r>
              <a:rPr lang="en-US" smtClean="0">
                <a:latin typeface="Arial" charset="0"/>
                <a:cs typeface="Arial" charset="0"/>
              </a:rPr>
              <a:t>	Enables rapid deployment of strategy</a:t>
            </a:r>
          </a:p>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racle"/>
          <p:cNvPicPr>
            <a:picLocks noChangeAspect="1" noChangeArrowheads="1"/>
          </p:cNvPicPr>
          <p:nvPr/>
        </p:nvPicPr>
        <p:blipFill>
          <a:blip r:embed="rId2"/>
          <a:srcRect/>
          <a:stretch>
            <a:fillRect/>
          </a:stretch>
        </p:blipFill>
        <p:spPr bwMode="auto">
          <a:xfrm>
            <a:off x="914400" y="4343400"/>
            <a:ext cx="2895600" cy="361950"/>
          </a:xfrm>
          <a:prstGeom prst="rect">
            <a:avLst/>
          </a:prstGeom>
          <a:noFill/>
          <a:ln w="9525">
            <a:noFill/>
            <a:miter lim="800000"/>
            <a:headEnd/>
            <a:tailEnd/>
          </a:ln>
        </p:spPr>
      </p:pic>
      <p:sp>
        <p:nvSpPr>
          <p:cNvPr id="5" name="Rectangle 3"/>
          <p:cNvSpPr>
            <a:spLocks noChangeArrowheads="1"/>
          </p:cNvSpPr>
          <p:nvPr/>
        </p:nvSpPr>
        <p:spPr bwMode="auto">
          <a:xfrm>
            <a:off x="914400" y="914400"/>
            <a:ext cx="2819400" cy="2819400"/>
          </a:xfrm>
          <a:prstGeom prst="rect">
            <a:avLst/>
          </a:prstGeom>
          <a:solidFill>
            <a:srgbClr val="ADADAD"/>
          </a:solidFill>
          <a:ln w="12700">
            <a:noFill/>
            <a:miter lim="800000"/>
            <a:headEnd/>
            <a:tailEnd/>
          </a:ln>
          <a:effectLst/>
        </p:spPr>
        <p:txBody>
          <a:bodyPr wrap="none" anchor="ctr" anchorCtr="1"/>
          <a:lstStyle/>
          <a:p>
            <a:pPr algn="ctr" eaLnBrk="0" hangingPunct="0">
              <a:defRPr/>
            </a:pPr>
            <a:r>
              <a:rPr lang="en-US" sz="1400" b="1">
                <a:solidFill>
                  <a:srgbClr val="000000"/>
                </a:solidFill>
                <a:latin typeface="Arial" pitchFamily="-105" charset="0"/>
                <a:ea typeface="Arial" pitchFamily="-105" charset="0"/>
                <a:cs typeface="Arial" pitchFamily="-105" charset="0"/>
              </a:rPr>
              <a:t>&lt;Insert Picture Here&gt;</a:t>
            </a:r>
          </a:p>
        </p:txBody>
      </p:sp>
      <p:pic>
        <p:nvPicPr>
          <p:cNvPr id="6" name="Picture 4" descr="Tall Red"/>
          <p:cNvPicPr>
            <a:picLocks noChangeAspect="1" noChangeArrowheads="1"/>
          </p:cNvPicPr>
          <p:nvPr/>
        </p:nvPicPr>
        <p:blipFill>
          <a:blip r:embed="rId3"/>
          <a:srcRect/>
          <a:stretch>
            <a:fillRect/>
          </a:stretch>
        </p:blipFill>
        <p:spPr bwMode="ltGray">
          <a:xfrm>
            <a:off x="0" y="914400"/>
            <a:ext cx="914400" cy="2822575"/>
          </a:xfrm>
          <a:prstGeom prst="rect">
            <a:avLst/>
          </a:prstGeom>
          <a:noFill/>
          <a:ln w="9525">
            <a:noFill/>
            <a:miter lim="800000"/>
            <a:headEnd/>
            <a:tailEnd/>
          </a:ln>
        </p:spPr>
      </p:pic>
      <p:pic>
        <p:nvPicPr>
          <p:cNvPr id="7" name="Picture 5" descr="Wide Red"/>
          <p:cNvPicPr>
            <a:picLocks noChangeAspect="1" noChangeArrowheads="1"/>
          </p:cNvPicPr>
          <p:nvPr/>
        </p:nvPicPr>
        <p:blipFill>
          <a:blip r:embed="rId4"/>
          <a:srcRect/>
          <a:stretch>
            <a:fillRect/>
          </a:stretch>
        </p:blipFill>
        <p:spPr bwMode="ltGray">
          <a:xfrm>
            <a:off x="3736975" y="914400"/>
            <a:ext cx="5407025" cy="2822575"/>
          </a:xfrm>
          <a:prstGeom prst="rect">
            <a:avLst/>
          </a:prstGeom>
          <a:noFill/>
          <a:ln w="9525">
            <a:noFill/>
            <a:miter lim="800000"/>
            <a:headEnd/>
            <a:tailEnd/>
          </a:ln>
        </p:spPr>
      </p:pic>
      <p:sp>
        <p:nvSpPr>
          <p:cNvPr id="88070" name="Rectangle 6"/>
          <p:cNvSpPr>
            <a:spLocks noGrp="1" noChangeArrowheads="1"/>
          </p:cNvSpPr>
          <p:nvPr>
            <p:ph type="ctrTitle" sz="quarter"/>
          </p:nvPr>
        </p:nvSpPr>
        <p:spPr>
          <a:xfrm>
            <a:off x="838200" y="4800600"/>
            <a:ext cx="7772400" cy="860425"/>
          </a:xfrm>
        </p:spPr>
        <p:txBody>
          <a:bodyPr lIns="91440" tIns="45720" rIns="91440" bIns="45720" anchor="b"/>
          <a:lstStyle>
            <a:lvl1pPr>
              <a:defRPr sz="2800"/>
            </a:lvl1pPr>
          </a:lstStyle>
          <a:p>
            <a:r>
              <a:rPr lang="en-US"/>
              <a:t>Click to edit Master title style</a:t>
            </a:r>
          </a:p>
        </p:txBody>
      </p:sp>
      <p:sp>
        <p:nvSpPr>
          <p:cNvPr id="88071" name="Rectangle 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Tx/>
              <a:buNone/>
              <a:defRPr sz="1600"/>
            </a:lvl1pPr>
          </a:lstStyle>
          <a:p>
            <a:r>
              <a:rPr lang="en-US"/>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254000"/>
            <a:ext cx="2028825" cy="568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6925" y="254000"/>
            <a:ext cx="5937250" cy="568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96925" y="254000"/>
            <a:ext cx="8118475" cy="11636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6613" y="1600200"/>
            <a:ext cx="8034337" cy="4343400"/>
          </a:xfrm>
        </p:spPr>
        <p:txBody>
          <a:bodyPr/>
          <a:lstStyle/>
          <a:p>
            <a:pPr lvl="0"/>
            <a:endParaRPr lang="en-US" noProof="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96925" y="254000"/>
            <a:ext cx="8118475" cy="11636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6613" y="1600200"/>
            <a:ext cx="8034337" cy="4343400"/>
          </a:xfrm>
        </p:spPr>
        <p:txBody>
          <a:bodyPr/>
          <a:lstStyle/>
          <a:p>
            <a:pPr lvl="0"/>
            <a:endParaRPr lang="en-US" noProof="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613" y="1600200"/>
            <a:ext cx="39401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9188" y="1600200"/>
            <a:ext cx="39417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d Bar"/>
          <p:cNvPicPr>
            <a:picLocks noChangeAspect="1" noChangeArrowheads="1"/>
          </p:cNvPicPr>
          <p:nvPr/>
        </p:nvPicPr>
        <p:blipFill>
          <a:blip r:embed="rId15"/>
          <a:srcRect/>
          <a:stretch>
            <a:fillRect/>
          </a:stretch>
        </p:blipFill>
        <p:spPr bwMode="ltGray">
          <a:xfrm>
            <a:off x="0" y="6254750"/>
            <a:ext cx="9144000" cy="225425"/>
          </a:xfrm>
          <a:prstGeom prst="rect">
            <a:avLst/>
          </a:prstGeom>
          <a:noFill/>
          <a:ln w="9525">
            <a:noFill/>
            <a:miter lim="800000"/>
            <a:headEnd/>
            <a:tailEnd/>
          </a:ln>
        </p:spPr>
      </p:pic>
      <p:pic>
        <p:nvPicPr>
          <p:cNvPr id="1027" name="Picture 3" descr="Small Red Square"/>
          <p:cNvPicPr>
            <a:picLocks noChangeAspect="1" noChangeArrowheads="1"/>
          </p:cNvPicPr>
          <p:nvPr/>
        </p:nvPicPr>
        <p:blipFill>
          <a:blip r:embed="rId16"/>
          <a:srcRect/>
          <a:stretch>
            <a:fillRect/>
          </a:stretch>
        </p:blipFill>
        <p:spPr bwMode="ltGray">
          <a:xfrm>
            <a:off x="0" y="0"/>
            <a:ext cx="688975" cy="685800"/>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836613" y="1600200"/>
            <a:ext cx="8034337"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title"/>
          </p:nvPr>
        </p:nvSpPr>
        <p:spPr bwMode="auto">
          <a:xfrm>
            <a:off x="796925" y="254000"/>
            <a:ext cx="8118475" cy="1163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1030" name="Picture 7" descr="Oracle WHITE"/>
          <p:cNvPicPr>
            <a:picLocks noChangeAspect="1" noChangeArrowheads="1"/>
          </p:cNvPicPr>
          <p:nvPr/>
        </p:nvPicPr>
        <p:blipFill>
          <a:blip r:embed="rId17"/>
          <a:srcRect/>
          <a:stretch>
            <a:fillRect/>
          </a:stretch>
        </p:blipFill>
        <p:spPr bwMode="auto">
          <a:xfrm>
            <a:off x="7620000" y="6315075"/>
            <a:ext cx="947738" cy="119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Lst>
  <p:transition>
    <p:wipe dir="r"/>
  </p:transition>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105" charset="0"/>
        </a:defRPr>
      </a:lvl2pPr>
      <a:lvl3pPr algn="l" rtl="0" eaLnBrk="0" fontAlgn="base" hangingPunct="0">
        <a:spcBef>
          <a:spcPct val="0"/>
        </a:spcBef>
        <a:spcAft>
          <a:spcPct val="0"/>
        </a:spcAft>
        <a:defRPr sz="3600" b="1">
          <a:solidFill>
            <a:schemeClr val="tx1"/>
          </a:solidFill>
          <a:latin typeface="Arial" pitchFamily="-105" charset="0"/>
        </a:defRPr>
      </a:lvl3pPr>
      <a:lvl4pPr algn="l" rtl="0" eaLnBrk="0" fontAlgn="base" hangingPunct="0">
        <a:spcBef>
          <a:spcPct val="0"/>
        </a:spcBef>
        <a:spcAft>
          <a:spcPct val="0"/>
        </a:spcAft>
        <a:defRPr sz="3600" b="1">
          <a:solidFill>
            <a:schemeClr val="tx1"/>
          </a:solidFill>
          <a:latin typeface="Arial" pitchFamily="-105" charset="0"/>
        </a:defRPr>
      </a:lvl4pPr>
      <a:lvl5pPr algn="l" rtl="0" eaLnBrk="0" fontAlgn="base" hangingPunct="0">
        <a:spcBef>
          <a:spcPct val="0"/>
        </a:spcBef>
        <a:spcAft>
          <a:spcPct val="0"/>
        </a:spcAft>
        <a:defRPr sz="3600" b="1">
          <a:solidFill>
            <a:schemeClr val="tx1"/>
          </a:solidFill>
          <a:latin typeface="Arial" pitchFamily="-105" charset="0"/>
        </a:defRPr>
      </a:lvl5pPr>
      <a:lvl6pPr marL="457200" algn="l" rtl="0" fontAlgn="base">
        <a:spcBef>
          <a:spcPct val="0"/>
        </a:spcBef>
        <a:spcAft>
          <a:spcPct val="0"/>
        </a:spcAft>
        <a:defRPr sz="3600" b="1">
          <a:solidFill>
            <a:schemeClr val="tx1"/>
          </a:solidFill>
          <a:latin typeface="Arial" pitchFamily="-105" charset="0"/>
        </a:defRPr>
      </a:lvl6pPr>
      <a:lvl7pPr marL="914400" algn="l" rtl="0" fontAlgn="base">
        <a:spcBef>
          <a:spcPct val="0"/>
        </a:spcBef>
        <a:spcAft>
          <a:spcPct val="0"/>
        </a:spcAft>
        <a:defRPr sz="3600" b="1">
          <a:solidFill>
            <a:schemeClr val="tx1"/>
          </a:solidFill>
          <a:latin typeface="Arial" pitchFamily="-105" charset="0"/>
        </a:defRPr>
      </a:lvl7pPr>
      <a:lvl8pPr marL="1371600" algn="l" rtl="0" fontAlgn="base">
        <a:spcBef>
          <a:spcPct val="0"/>
        </a:spcBef>
        <a:spcAft>
          <a:spcPct val="0"/>
        </a:spcAft>
        <a:defRPr sz="3600" b="1">
          <a:solidFill>
            <a:schemeClr val="tx1"/>
          </a:solidFill>
          <a:latin typeface="Arial" pitchFamily="-105" charset="0"/>
        </a:defRPr>
      </a:lvl8pPr>
      <a:lvl9pPr marL="1828800" algn="l" rtl="0" fontAlgn="base">
        <a:spcBef>
          <a:spcPct val="0"/>
        </a:spcBef>
        <a:spcAft>
          <a:spcPct val="0"/>
        </a:spcAft>
        <a:defRPr sz="3600" b="1">
          <a:solidFill>
            <a:schemeClr val="tx1"/>
          </a:solidFill>
          <a:latin typeface="Arial" pitchFamily="-105" charset="0"/>
        </a:defRPr>
      </a:lvl9pPr>
    </p:titleStyle>
    <p:bodyStyle>
      <a:lvl1pPr marL="287338" indent="-287338" algn="l" rtl="0" eaLnBrk="0" fontAlgn="base" hangingPunct="0">
        <a:spcBef>
          <a:spcPct val="40000"/>
        </a:spcBef>
        <a:spcAft>
          <a:spcPct val="0"/>
        </a:spcAft>
        <a:buClr>
          <a:schemeClr val="accent1"/>
        </a:buClr>
        <a:buChar char="•"/>
        <a:defRPr sz="2400">
          <a:solidFill>
            <a:schemeClr val="tx1"/>
          </a:solidFill>
          <a:latin typeface="+mn-lt"/>
          <a:ea typeface="+mn-ea"/>
          <a:cs typeface="+mn-cs"/>
        </a:defRPr>
      </a:lvl1pPr>
      <a:lvl2pPr marL="630238"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5" charset="-128"/>
        </a:defRPr>
      </a:lvl2pPr>
      <a:lvl3pPr marL="974725"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105" charset="-128"/>
        </a:defRPr>
      </a:lvl3pPr>
      <a:lvl4pPr marL="1319213" indent="-230188" algn="l" rtl="0" eaLnBrk="0" fontAlgn="base" hangingPunct="0">
        <a:spcBef>
          <a:spcPct val="20000"/>
        </a:spcBef>
        <a:spcAft>
          <a:spcPct val="0"/>
        </a:spcAft>
        <a:buClr>
          <a:schemeClr val="tx1"/>
        </a:buClr>
        <a:buChar char="-"/>
        <a:defRPr sz="2000">
          <a:solidFill>
            <a:schemeClr val="tx1"/>
          </a:solidFill>
          <a:latin typeface="+mn-lt"/>
          <a:ea typeface="ＭＳ Ｐゴシック" pitchFamily="-105" charset="-128"/>
        </a:defRPr>
      </a:lvl4pPr>
      <a:lvl5pPr marL="1662113"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105" charset="-128"/>
        </a:defRPr>
      </a:lvl5pPr>
      <a:lvl6pPr marL="2119313"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576513"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033713"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490913"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image" Target="../media/image41.png"/><Relationship Id="rId26" Type="http://schemas.openxmlformats.org/officeDocument/2006/relationships/image" Target="../media/image47.png"/><Relationship Id="rId39" Type="http://schemas.openxmlformats.org/officeDocument/2006/relationships/image" Target="../media/image58.jpeg"/><Relationship Id="rId21" Type="http://schemas.openxmlformats.org/officeDocument/2006/relationships/image" Target="../media/image44.jpeg"/><Relationship Id="rId34" Type="http://schemas.openxmlformats.org/officeDocument/2006/relationships/hyperlink" Target="http://www.oracle.com/octetstring" TargetMode="External"/><Relationship Id="rId42" Type="http://schemas.openxmlformats.org/officeDocument/2006/relationships/image" Target="../media/image61.png"/><Relationship Id="rId47" Type="http://schemas.openxmlformats.org/officeDocument/2006/relationships/image" Target="../media/image64.png"/><Relationship Id="rId50" Type="http://schemas.openxmlformats.org/officeDocument/2006/relationships/image" Target="../media/image67.png"/><Relationship Id="rId55" Type="http://schemas.openxmlformats.org/officeDocument/2006/relationships/image" Target="../media/image71.png"/><Relationship Id="rId63" Type="http://schemas.openxmlformats.org/officeDocument/2006/relationships/hyperlink" Target="file:///C:\Documents%20and%20Settings\gylau\DOCUME~1\CCAVANNA\LOCALS~1\jspicer\Local%20Settings\jspicer\Local%20Settings\DOCUME~1\mlindqui\dkehring\Local%20Settings\Temporary%20Internet%20Files\Local%20Settings\Backup\Doug\D%20drive\My%20Documents\" TargetMode="External"/><Relationship Id="rId68" Type="http://schemas.openxmlformats.org/officeDocument/2006/relationships/image" Target="../media/image81.jpeg"/><Relationship Id="rId7" Type="http://schemas.openxmlformats.org/officeDocument/2006/relationships/image" Target="../media/image32.png"/><Relationship Id="rId71" Type="http://schemas.openxmlformats.org/officeDocument/2006/relationships/image" Target="../media/image84.png"/><Relationship Id="rId2" Type="http://schemas.openxmlformats.org/officeDocument/2006/relationships/slideLayout" Target="../slideLayouts/slideLayout2.xml"/><Relationship Id="rId16" Type="http://schemas.openxmlformats.org/officeDocument/2006/relationships/image" Target="../media/image40.jpeg"/><Relationship Id="rId29" Type="http://schemas.openxmlformats.org/officeDocument/2006/relationships/image" Target="../media/image50.png"/><Relationship Id="rId1" Type="http://schemas.openxmlformats.org/officeDocument/2006/relationships/vmlDrawing" Target="../drawings/vmlDrawing1.vml"/><Relationship Id="rId6" Type="http://schemas.openxmlformats.org/officeDocument/2006/relationships/image" Target="../media/image31.jpeg"/><Relationship Id="rId11" Type="http://schemas.openxmlformats.org/officeDocument/2006/relationships/image" Target="../media/image36.jpeg"/><Relationship Id="rId24" Type="http://schemas.openxmlformats.org/officeDocument/2006/relationships/image" Target="../media/image46.png"/><Relationship Id="rId32" Type="http://schemas.openxmlformats.org/officeDocument/2006/relationships/image" Target="../media/image53.png"/><Relationship Id="rId37" Type="http://schemas.openxmlformats.org/officeDocument/2006/relationships/hyperlink" Target="http://www.auptyma.com/index.htm" TargetMode="External"/><Relationship Id="rId40" Type="http://schemas.openxmlformats.org/officeDocument/2006/relationships/image" Target="../media/image59.png"/><Relationship Id="rId45" Type="http://schemas.openxmlformats.org/officeDocument/2006/relationships/image" Target="../media/image63.png"/><Relationship Id="rId53" Type="http://schemas.openxmlformats.org/officeDocument/2006/relationships/hyperlink" Target="http://amber.demo.net4call.com/portal/page?_pageid=234,556112&amp;_dad=portal&amp;_schema=PORTAL" TargetMode="External"/><Relationship Id="rId58" Type="http://schemas.openxmlformats.org/officeDocument/2006/relationships/image" Target="../media/image73.png"/><Relationship Id="rId66" Type="http://schemas.openxmlformats.org/officeDocument/2006/relationships/image" Target="../media/image79.png"/><Relationship Id="rId5" Type="http://schemas.openxmlformats.org/officeDocument/2006/relationships/hyperlink" Target="http://www.mantas.com/index.html" TargetMode="External"/><Relationship Id="rId15" Type="http://schemas.openxmlformats.org/officeDocument/2006/relationships/image" Target="../media/image39.png"/><Relationship Id="rId23" Type="http://schemas.openxmlformats.org/officeDocument/2006/relationships/image" Target="../media/image45.jpeg"/><Relationship Id="rId28" Type="http://schemas.openxmlformats.org/officeDocument/2006/relationships/image" Target="../media/image49.png"/><Relationship Id="rId36" Type="http://schemas.openxmlformats.org/officeDocument/2006/relationships/image" Target="../media/image56.jpeg"/><Relationship Id="rId49" Type="http://schemas.openxmlformats.org/officeDocument/2006/relationships/image" Target="../media/image66.png"/><Relationship Id="rId57" Type="http://schemas.openxmlformats.org/officeDocument/2006/relationships/image" Target="../media/image72.png"/><Relationship Id="rId61" Type="http://schemas.openxmlformats.org/officeDocument/2006/relationships/oleObject" Target="../embeddings/oleObject1.bin"/><Relationship Id="rId10" Type="http://schemas.openxmlformats.org/officeDocument/2006/relationships/image" Target="../media/image35.jpeg"/><Relationship Id="rId19" Type="http://schemas.openxmlformats.org/officeDocument/2006/relationships/image" Target="../media/image42.png"/><Relationship Id="rId31" Type="http://schemas.openxmlformats.org/officeDocument/2006/relationships/image" Target="../media/image52.png"/><Relationship Id="rId44" Type="http://schemas.openxmlformats.org/officeDocument/2006/relationships/image" Target="../media/image62.png"/><Relationship Id="rId52" Type="http://schemas.openxmlformats.org/officeDocument/2006/relationships/image" Target="../media/image69.jpeg"/><Relationship Id="rId60" Type="http://schemas.openxmlformats.org/officeDocument/2006/relationships/image" Target="../media/image75.jpeg"/><Relationship Id="rId65" Type="http://schemas.openxmlformats.org/officeDocument/2006/relationships/image" Target="../media/image78.jpe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hyperlink" Target="http://www.splwg.com/index.php" TargetMode="External"/><Relationship Id="rId22" Type="http://schemas.openxmlformats.org/officeDocument/2006/relationships/hyperlink" Target="http://www.metasolv.com/MSLV/CDA/General/Homepage.aspx" TargetMode="External"/><Relationship Id="rId27" Type="http://schemas.openxmlformats.org/officeDocument/2006/relationships/image" Target="../media/image48.png"/><Relationship Id="rId30" Type="http://schemas.openxmlformats.org/officeDocument/2006/relationships/image" Target="../media/image51.jpeg"/><Relationship Id="rId35" Type="http://schemas.openxmlformats.org/officeDocument/2006/relationships/image" Target="../media/image55.png"/><Relationship Id="rId43" Type="http://schemas.openxmlformats.org/officeDocument/2006/relationships/hyperlink" Target="http://www.innodb.com/index.php" TargetMode="External"/><Relationship Id="rId48" Type="http://schemas.openxmlformats.org/officeDocument/2006/relationships/image" Target="../media/image65.png"/><Relationship Id="rId56" Type="http://schemas.openxmlformats.org/officeDocument/2006/relationships/hyperlink" Target="http://www.sigmadynamics.com/index.html" TargetMode="External"/><Relationship Id="rId64" Type="http://schemas.openxmlformats.org/officeDocument/2006/relationships/image" Target="../media/image77.jpeg"/><Relationship Id="rId69" Type="http://schemas.openxmlformats.org/officeDocument/2006/relationships/image" Target="../media/image82.jpeg"/><Relationship Id="rId8" Type="http://schemas.openxmlformats.org/officeDocument/2006/relationships/image" Target="../media/image33.jpeg"/><Relationship Id="rId51" Type="http://schemas.openxmlformats.org/officeDocument/2006/relationships/image" Target="../media/image68.png"/><Relationship Id="rId3" Type="http://schemas.openxmlformats.org/officeDocument/2006/relationships/notesSlide" Target="../notesSlides/notesSlide7.xml"/><Relationship Id="rId12" Type="http://schemas.openxmlformats.org/officeDocument/2006/relationships/image" Target="../media/image37.png"/><Relationship Id="rId17" Type="http://schemas.openxmlformats.org/officeDocument/2006/relationships/hyperlink" Target="http://www.360commerce.com/display.php" TargetMode="External"/><Relationship Id="rId25" Type="http://schemas.openxmlformats.org/officeDocument/2006/relationships/hyperlink" Target="http://www.demantra.com/index.asp" TargetMode="External"/><Relationship Id="rId33" Type="http://schemas.openxmlformats.org/officeDocument/2006/relationships/image" Target="../media/image54.jpeg"/><Relationship Id="rId38" Type="http://schemas.openxmlformats.org/officeDocument/2006/relationships/image" Target="../media/image57.jpeg"/><Relationship Id="rId46" Type="http://schemas.openxmlformats.org/officeDocument/2006/relationships/hyperlink" Target="http://www.bea.com/framework.jsp?CNT=homepage_main.jsp&amp;FP=/content" TargetMode="External"/><Relationship Id="rId59" Type="http://schemas.openxmlformats.org/officeDocument/2006/relationships/image" Target="../media/image74.png"/><Relationship Id="rId67" Type="http://schemas.openxmlformats.org/officeDocument/2006/relationships/image" Target="../media/image80.jpeg"/><Relationship Id="rId20" Type="http://schemas.openxmlformats.org/officeDocument/2006/relationships/image" Target="../media/image43.png"/><Relationship Id="rId41" Type="http://schemas.openxmlformats.org/officeDocument/2006/relationships/image" Target="../media/image60.jpeg"/><Relationship Id="rId54" Type="http://schemas.openxmlformats.org/officeDocument/2006/relationships/image" Target="../media/image70.png"/><Relationship Id="rId62" Type="http://schemas.openxmlformats.org/officeDocument/2006/relationships/image" Target="../media/image76.png"/><Relationship Id="rId70" Type="http://schemas.openxmlformats.org/officeDocument/2006/relationships/image" Target="../media/image83.png"/></Relationships>
</file>

<file path=ppt/slides/_rels/slide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8.xml"/><Relationship Id="rId7" Type="http://schemas.openxmlformats.org/officeDocument/2006/relationships/image" Target="../media/image88.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oleObject" Target="../embeddings/Microsoft_Office_Excel_97-2003_Worksheet1.xls"/><Relationship Id="rId9" Type="http://schemas.openxmlformats.org/officeDocument/2006/relationships/image" Target="../media/image90.jpeg"/></Relationships>
</file>

<file path=ppt/slides/_rels/slide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1" name="Picture 74" descr="Tall Red"/>
          <p:cNvPicPr>
            <a:picLocks noChangeAspect="1" noChangeArrowheads="1"/>
          </p:cNvPicPr>
          <p:nvPr/>
        </p:nvPicPr>
        <p:blipFill>
          <a:blip r:embed="rId3"/>
          <a:srcRect/>
          <a:stretch>
            <a:fillRect/>
          </a:stretch>
        </p:blipFill>
        <p:spPr bwMode="auto">
          <a:xfrm>
            <a:off x="0" y="914400"/>
            <a:ext cx="914400" cy="2822575"/>
          </a:xfrm>
          <a:prstGeom prst="rect">
            <a:avLst/>
          </a:prstGeom>
          <a:noFill/>
          <a:ln w="9525">
            <a:noFill/>
            <a:miter lim="800000"/>
            <a:headEnd/>
            <a:tailEnd/>
          </a:ln>
        </p:spPr>
      </p:pic>
      <p:pic>
        <p:nvPicPr>
          <p:cNvPr id="40962" name="Picture 75" descr="Wide Red"/>
          <p:cNvPicPr>
            <a:picLocks noChangeAspect="1" noChangeArrowheads="1"/>
          </p:cNvPicPr>
          <p:nvPr/>
        </p:nvPicPr>
        <p:blipFill>
          <a:blip r:embed="rId4"/>
          <a:srcRect/>
          <a:stretch>
            <a:fillRect/>
          </a:stretch>
        </p:blipFill>
        <p:spPr bwMode="auto">
          <a:xfrm>
            <a:off x="3736975" y="923925"/>
            <a:ext cx="5407025" cy="2819400"/>
          </a:xfrm>
          <a:prstGeom prst="rect">
            <a:avLst/>
          </a:prstGeom>
          <a:noFill/>
          <a:ln w="9525">
            <a:noFill/>
            <a:miter lim="800000"/>
            <a:headEnd/>
            <a:tailEnd/>
          </a:ln>
        </p:spPr>
      </p:pic>
      <p:pic>
        <p:nvPicPr>
          <p:cNvPr id="40963" name="Picture 80"/>
          <p:cNvPicPr>
            <a:picLocks noChangeAspect="1" noChangeArrowheads="1"/>
          </p:cNvPicPr>
          <p:nvPr/>
        </p:nvPicPr>
        <p:blipFill>
          <a:blip r:embed="rId5"/>
          <a:srcRect/>
          <a:stretch>
            <a:fillRect/>
          </a:stretch>
        </p:blipFill>
        <p:spPr bwMode="auto">
          <a:xfrm>
            <a:off x="901700" y="4338638"/>
            <a:ext cx="2925763" cy="366712"/>
          </a:xfrm>
          <a:prstGeom prst="rect">
            <a:avLst/>
          </a:prstGeom>
          <a:noFill/>
          <a:ln w="9525">
            <a:noFill/>
            <a:miter lim="800000"/>
            <a:headEnd/>
            <a:tailEnd/>
          </a:ln>
        </p:spPr>
      </p:pic>
      <p:sp>
        <p:nvSpPr>
          <p:cNvPr id="40964" name="Rectangle 45"/>
          <p:cNvSpPr>
            <a:spLocks noGrp="1" noChangeArrowheads="1"/>
          </p:cNvSpPr>
          <p:nvPr>
            <p:ph type="ctrTitle" sz="quarter"/>
          </p:nvPr>
        </p:nvSpPr>
        <p:spPr/>
        <p:txBody>
          <a:bodyPr/>
          <a:lstStyle/>
          <a:p>
            <a:r>
              <a:rPr lang="en-US" sz="2000" smtClean="0"/>
              <a:t>Shared Services: A Strategic Initiative.</a:t>
            </a:r>
            <a:br>
              <a:rPr lang="en-US" sz="2000" smtClean="0"/>
            </a:br>
            <a:r>
              <a:rPr lang="en-US" sz="2000" smtClean="0"/>
              <a:t>March 14, 2009</a:t>
            </a:r>
          </a:p>
        </p:txBody>
      </p:sp>
      <p:sp>
        <p:nvSpPr>
          <p:cNvPr id="40965" name="Rectangle 46"/>
          <p:cNvSpPr>
            <a:spLocks noGrp="1" noChangeArrowheads="1"/>
          </p:cNvSpPr>
          <p:nvPr>
            <p:ph type="subTitle" sz="quarter" idx="1"/>
          </p:nvPr>
        </p:nvSpPr>
        <p:spPr/>
        <p:txBody>
          <a:bodyPr/>
          <a:lstStyle/>
          <a:p>
            <a:r>
              <a:rPr lang="en-US" smtClean="0"/>
              <a:t>Wayne Andrews</a:t>
            </a:r>
          </a:p>
          <a:p>
            <a:r>
              <a:rPr lang="en-US" smtClean="0"/>
              <a:t>Vice President, Finance JAPAC</a:t>
            </a:r>
          </a:p>
        </p:txBody>
      </p:sp>
      <p:pic>
        <p:nvPicPr>
          <p:cNvPr id="40966" name="Picture 8" descr="C:\Documents and Settings\mekumar\Local Settings\Temporary Internet Files\Content.IE5\CFWBQL4R\MPj03988830000[1].jpg"/>
          <p:cNvPicPr>
            <a:picLocks noChangeAspect="1" noChangeArrowheads="1"/>
          </p:cNvPicPr>
          <p:nvPr/>
        </p:nvPicPr>
        <p:blipFill>
          <a:blip r:embed="rId6">
            <a:lum contrast="-10000"/>
          </a:blip>
          <a:srcRect/>
          <a:stretch>
            <a:fillRect/>
          </a:stretch>
        </p:blipFill>
        <p:spPr bwMode="auto">
          <a:xfrm>
            <a:off x="908050" y="923925"/>
            <a:ext cx="2835275" cy="28289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lIns="92075" tIns="46038" rIns="92075" bIns="46038" anchor="ctr"/>
          <a:lstStyle/>
          <a:p>
            <a:pPr algn="ctr" eaLnBrk="0" hangingPunct="0">
              <a:spcBef>
                <a:spcPct val="50000"/>
              </a:spcBef>
            </a:pPr>
            <a:endParaRPr lang="en-AU" sz="3600">
              <a:solidFill>
                <a:srgbClr val="000000"/>
              </a:solidFill>
              <a:latin typeface="Times New Roman" pitchFamily="18" charset="0"/>
            </a:endParaRPr>
          </a:p>
        </p:txBody>
      </p:sp>
      <p:sp>
        <p:nvSpPr>
          <p:cNvPr id="63490" name="Rectangle 3"/>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eaLnBrk="0" hangingPunct="0">
              <a:spcBef>
                <a:spcPct val="50000"/>
              </a:spcBef>
            </a:pPr>
            <a:endParaRPr lang="en-AU" sz="3600">
              <a:solidFill>
                <a:srgbClr val="000000"/>
              </a:solidFill>
              <a:latin typeface="Times New Roman" pitchFamily="18" charset="0"/>
            </a:endParaRPr>
          </a:p>
        </p:txBody>
      </p:sp>
      <p:pic>
        <p:nvPicPr>
          <p:cNvPr id="63491" name="Picture 4" descr="Oracle"/>
          <p:cNvPicPr>
            <a:picLocks noChangeAspect="1" noChangeArrowheads="1"/>
          </p:cNvPicPr>
          <p:nvPr/>
        </p:nvPicPr>
        <p:blipFill>
          <a:blip r:embed="rId3"/>
          <a:srcRect/>
          <a:stretch>
            <a:fillRect/>
          </a:stretch>
        </p:blipFill>
        <p:spPr bwMode="auto">
          <a:xfrm>
            <a:off x="1524000" y="3036888"/>
            <a:ext cx="6267450" cy="7842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796925" y="254000"/>
            <a:ext cx="8118475" cy="782638"/>
          </a:xfrm>
        </p:spPr>
        <p:txBody>
          <a:bodyPr/>
          <a:lstStyle/>
          <a:p>
            <a:r>
              <a:rPr lang="en-US" smtClean="0"/>
              <a:t>SSC Asia Pacific – facts 2006</a:t>
            </a:r>
          </a:p>
        </p:txBody>
      </p:sp>
      <p:sp>
        <p:nvSpPr>
          <p:cNvPr id="23554" name="Rectangle 3"/>
          <p:cNvSpPr>
            <a:spLocks noGrp="1" noChangeArrowheads="1"/>
          </p:cNvSpPr>
          <p:nvPr>
            <p:ph type="body" idx="1"/>
          </p:nvPr>
        </p:nvSpPr>
        <p:spPr>
          <a:xfrm>
            <a:off x="793750" y="1020763"/>
            <a:ext cx="8001000" cy="4191000"/>
          </a:xfrm>
        </p:spPr>
        <p:txBody>
          <a:bodyPr/>
          <a:lstStyle/>
          <a:p>
            <a:pPr marL="457200" indent="-457200">
              <a:lnSpc>
                <a:spcPct val="90000"/>
              </a:lnSpc>
            </a:pPr>
            <a:r>
              <a:rPr lang="en-US" sz="2800" smtClean="0"/>
              <a:t>150 people</a:t>
            </a:r>
          </a:p>
          <a:p>
            <a:pPr marL="457200" indent="-457200">
              <a:lnSpc>
                <a:spcPct val="90000"/>
              </a:lnSpc>
            </a:pPr>
            <a:r>
              <a:rPr lang="en-US" sz="2800" smtClean="0"/>
              <a:t>13 process teams, 11 languages</a:t>
            </a:r>
          </a:p>
          <a:p>
            <a:pPr marL="457200" indent="-457200">
              <a:lnSpc>
                <a:spcPct val="90000"/>
              </a:lnSpc>
            </a:pPr>
            <a:r>
              <a:rPr lang="en-US" sz="2800" smtClean="0"/>
              <a:t>Open 7am (NZ) to 11pm (India)</a:t>
            </a:r>
          </a:p>
          <a:p>
            <a:pPr lvl="1">
              <a:lnSpc>
                <a:spcPct val="90000"/>
              </a:lnSpc>
            </a:pPr>
            <a:r>
              <a:rPr lang="en-US" sz="2400" smtClean="0">
                <a:ea typeface="ＭＳ Ｐゴシック" pitchFamily="34" charset="-128"/>
              </a:rPr>
              <a:t>Australia		- Taiwan</a:t>
            </a:r>
          </a:p>
          <a:p>
            <a:pPr lvl="1">
              <a:lnSpc>
                <a:spcPct val="90000"/>
              </a:lnSpc>
            </a:pPr>
            <a:r>
              <a:rPr lang="en-US" sz="2400" smtClean="0">
                <a:ea typeface="ＭＳ Ｐゴシック" pitchFamily="34" charset="-128"/>
              </a:rPr>
              <a:t>New Zealand	- Korea</a:t>
            </a:r>
          </a:p>
          <a:p>
            <a:pPr lvl="1">
              <a:lnSpc>
                <a:spcPct val="90000"/>
              </a:lnSpc>
            </a:pPr>
            <a:r>
              <a:rPr lang="en-US" sz="2400" smtClean="0">
                <a:ea typeface="ＭＳ Ｐゴシック" pitchFamily="34" charset="-128"/>
              </a:rPr>
              <a:t>Singapore	- Indonesia</a:t>
            </a:r>
          </a:p>
          <a:p>
            <a:pPr lvl="1">
              <a:lnSpc>
                <a:spcPct val="90000"/>
              </a:lnSpc>
            </a:pPr>
            <a:r>
              <a:rPr lang="en-US" sz="2400" smtClean="0">
                <a:ea typeface="ＭＳ Ｐゴシック" pitchFamily="34" charset="-128"/>
              </a:rPr>
              <a:t>Vietnam		- India</a:t>
            </a:r>
          </a:p>
          <a:p>
            <a:pPr lvl="1">
              <a:lnSpc>
                <a:spcPct val="90000"/>
              </a:lnSpc>
            </a:pPr>
            <a:r>
              <a:rPr lang="en-US" sz="2400" smtClean="0">
                <a:ea typeface="ＭＳ Ｐゴシック" pitchFamily="34" charset="-128"/>
              </a:rPr>
              <a:t>Philippines	- Hong Kong</a:t>
            </a:r>
          </a:p>
          <a:p>
            <a:pPr lvl="1">
              <a:lnSpc>
                <a:spcPct val="90000"/>
              </a:lnSpc>
            </a:pPr>
            <a:r>
              <a:rPr lang="en-US" sz="2400" smtClean="0">
                <a:ea typeface="ＭＳ Ｐゴシック" pitchFamily="34" charset="-128"/>
              </a:rPr>
              <a:t>Malaysia	- Thailand</a:t>
            </a:r>
          </a:p>
          <a:p>
            <a:pPr lvl="1">
              <a:lnSpc>
                <a:spcPct val="90000"/>
              </a:lnSpc>
            </a:pPr>
            <a:r>
              <a:rPr lang="en-US" sz="2400" smtClean="0">
                <a:ea typeface="ＭＳ Ｐゴシック" pitchFamily="34" charset="-128"/>
              </a:rPr>
              <a:t>China		- Pakistan</a:t>
            </a:r>
          </a:p>
          <a:p>
            <a:pPr marL="457200" indent="-457200">
              <a:lnSpc>
                <a:spcPct val="90000"/>
              </a:lnSpc>
            </a:pPr>
            <a:r>
              <a:rPr lang="en-US" sz="2800" smtClean="0"/>
              <a:t>Japan (not in original scope)</a:t>
            </a: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Cost Savings Were Significant</a:t>
            </a:r>
          </a:p>
        </p:txBody>
      </p:sp>
      <p:sp>
        <p:nvSpPr>
          <p:cNvPr id="59394" name="Rectangle 3"/>
          <p:cNvSpPr>
            <a:spLocks noGrp="1" noChangeArrowheads="1"/>
          </p:cNvSpPr>
          <p:nvPr>
            <p:ph type="body" idx="1"/>
          </p:nvPr>
        </p:nvSpPr>
        <p:spPr/>
        <p:txBody>
          <a:bodyPr/>
          <a:lstStyle/>
          <a:p>
            <a:r>
              <a:rPr lang="en-US" sz="3200" smtClean="0"/>
              <a:t>Total cost of 231 FTEs = USD 13m</a:t>
            </a:r>
          </a:p>
          <a:p>
            <a:r>
              <a:rPr lang="en-US" sz="3200" smtClean="0"/>
              <a:t>SSC operating costs = USD 7.5m</a:t>
            </a:r>
          </a:p>
          <a:p>
            <a:r>
              <a:rPr lang="en-US" sz="3200" smtClean="0"/>
              <a:t>Annualized saving of USD 5.5m</a:t>
            </a:r>
          </a:p>
          <a:p>
            <a:r>
              <a:rPr lang="en-US" sz="3200" smtClean="0"/>
              <a:t>Payback of less than 3 years</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1328738" y="4794250"/>
            <a:ext cx="4260850" cy="1263650"/>
          </a:xfrm>
          <a:custGeom>
            <a:avLst/>
            <a:gdLst>
              <a:gd name="connsiteX0" fmla="*/ 603315 w 3091992"/>
              <a:gd name="connsiteY0" fmla="*/ 0 h 641022"/>
              <a:gd name="connsiteX1" fmla="*/ 414779 w 3091992"/>
              <a:gd name="connsiteY1" fmla="*/ 452486 h 641022"/>
              <a:gd name="connsiteX2" fmla="*/ 3091992 w 3091992"/>
              <a:gd name="connsiteY2" fmla="*/ 641022 h 641022"/>
              <a:gd name="connsiteX3" fmla="*/ 3091992 w 3091992"/>
              <a:gd name="connsiteY3" fmla="*/ 641022 h 641022"/>
            </a:gdLst>
            <a:ahLst/>
            <a:cxnLst>
              <a:cxn ang="0">
                <a:pos x="connsiteX0" y="connsiteY0"/>
              </a:cxn>
              <a:cxn ang="0">
                <a:pos x="connsiteX1" y="connsiteY1"/>
              </a:cxn>
              <a:cxn ang="0">
                <a:pos x="connsiteX2" y="connsiteY2"/>
              </a:cxn>
              <a:cxn ang="0">
                <a:pos x="connsiteX3" y="connsiteY3"/>
              </a:cxn>
            </a:cxnLst>
            <a:rect l="l" t="t" r="r" b="b"/>
            <a:pathLst>
              <a:path w="3091992" h="641022">
                <a:moveTo>
                  <a:pt x="603315" y="0"/>
                </a:moveTo>
                <a:cubicBezTo>
                  <a:pt x="301657" y="172824"/>
                  <a:pt x="0" y="345649"/>
                  <a:pt x="414779" y="452486"/>
                </a:cubicBezTo>
                <a:cubicBezTo>
                  <a:pt x="829559" y="559323"/>
                  <a:pt x="3091992" y="641022"/>
                  <a:pt x="3091992" y="641022"/>
                </a:cubicBezTo>
                <a:lnTo>
                  <a:pt x="3091992" y="641022"/>
                </a:lnTo>
              </a:path>
            </a:pathLst>
          </a:custGeom>
          <a:ln w="57150">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anchor="ctr"/>
          <a:lstStyle/>
          <a:p>
            <a:pPr algn="ctr">
              <a:lnSpc>
                <a:spcPct val="90000"/>
              </a:lnSpc>
              <a:spcBef>
                <a:spcPct val="50000"/>
              </a:spcBef>
              <a:buClr>
                <a:srgbClr val="FD0000"/>
              </a:buClr>
              <a:defRPr/>
            </a:pPr>
            <a:endParaRPr lang="en-US" sz="1600" b="1" dirty="0">
              <a:solidFill>
                <a:srgbClr val="000000"/>
              </a:solidFill>
            </a:endParaRPr>
          </a:p>
        </p:txBody>
      </p:sp>
      <p:sp>
        <p:nvSpPr>
          <p:cNvPr id="5" name="Rounded Rectangle 4"/>
          <p:cNvSpPr/>
          <p:nvPr/>
        </p:nvSpPr>
        <p:spPr bwMode="auto">
          <a:xfrm>
            <a:off x="501098" y="1347537"/>
            <a:ext cx="3372912" cy="3200400"/>
          </a:xfrm>
          <a:prstGeom prst="roundRect">
            <a:avLst>
              <a:gd name="adj" fmla="val 11071"/>
            </a:avLst>
          </a:prstGeom>
          <a:blipFill>
            <a:blip r:embed="rId3">
              <a:duotone>
                <a:schemeClr val="accent1">
                  <a:shade val="45000"/>
                  <a:satMod val="135000"/>
                </a:schemeClr>
                <a:prstClr val="white"/>
              </a:duotone>
            </a:blip>
            <a:stretch>
              <a:fillRect/>
            </a:stretch>
          </a:blipFill>
          <a:ln w="28575">
            <a:solidFill>
              <a:schemeClr val="bg1">
                <a:lumMod val="75000"/>
              </a:schemeClr>
            </a:solidFill>
            <a:headEnd type="none" w="med" len="med"/>
            <a:tailEnd type="none" w="med" len="med"/>
          </a:ln>
          <a:effectLst>
            <a:outerShdw blurRad="76200" dir="13500000" sy="23000" kx="1200000" algn="br" rotWithShape="0">
              <a:prstClr val="black">
                <a:alpha val="20000"/>
              </a:prstClr>
            </a:outerShdw>
          </a:effectLst>
          <a:scene3d>
            <a:camera prst="perspectiveContrastingRightFacing">
              <a:rot lat="21101385" lon="20946271" rev="156200"/>
            </a:camera>
            <a:lightRig rig="soft" dir="t"/>
          </a:scene3d>
          <a:sp3d extrusionH="95250">
            <a:bevelT w="63500" h="25400"/>
          </a:sp3d>
        </p:spPr>
        <p:style>
          <a:lnRef idx="0">
            <a:schemeClr val="accent3"/>
          </a:lnRef>
          <a:fillRef idx="3">
            <a:schemeClr val="accent3"/>
          </a:fillRef>
          <a:effectRef idx="3">
            <a:schemeClr val="accent3"/>
          </a:effectRef>
          <a:fontRef idx="minor">
            <a:schemeClr val="lt1"/>
          </a:fontRef>
        </p:style>
        <p:txBody>
          <a:bodyPr lIns="92075" tIns="46038" rIns="92075" bIns="46038">
            <a:spAutoFit/>
          </a:bodyPr>
          <a:lstStyle/>
          <a:p>
            <a:pPr marL="119063" indent="-119063" algn="ctr">
              <a:lnSpc>
                <a:spcPct val="90000"/>
              </a:lnSpc>
              <a:spcBef>
                <a:spcPct val="50000"/>
              </a:spcBef>
              <a:buClr>
                <a:srgbClr val="FD0000"/>
              </a:buClr>
              <a:defRPr/>
            </a:pPr>
            <a:endParaRPr lang="en-US" sz="1600" b="1" dirty="0">
              <a:solidFill>
                <a:srgbClr val="000000"/>
              </a:solidFill>
            </a:endParaRPr>
          </a:p>
        </p:txBody>
      </p:sp>
      <p:sp>
        <p:nvSpPr>
          <p:cNvPr id="6" name="Rounded Rectangle 5"/>
          <p:cNvSpPr/>
          <p:nvPr/>
        </p:nvSpPr>
        <p:spPr bwMode="auto">
          <a:xfrm>
            <a:off x="4650464" y="1688473"/>
            <a:ext cx="4023360" cy="4297680"/>
          </a:xfrm>
          <a:prstGeom prst="roundRect">
            <a:avLst>
              <a:gd name="adj" fmla="val 11981"/>
            </a:avLst>
          </a:prstGeom>
          <a:blipFill>
            <a:blip r:embed="rId4">
              <a:duotone>
                <a:schemeClr val="accent1">
                  <a:shade val="45000"/>
                  <a:satMod val="135000"/>
                </a:schemeClr>
                <a:prstClr val="white"/>
              </a:duotone>
            </a:blip>
            <a:stretch>
              <a:fillRect/>
            </a:stretch>
          </a:blipFill>
          <a:ln w="28575">
            <a:solidFill>
              <a:schemeClr val="bg1">
                <a:lumMod val="75000"/>
              </a:schemeClr>
            </a:solidFill>
            <a:headEnd type="none" w="med" len="med"/>
            <a:tailEnd type="none" w="med" len="med"/>
          </a:ln>
          <a:effectLst>
            <a:outerShdw blurRad="76200" dir="18900000" sy="23000" kx="-1200000" algn="bl" rotWithShape="0">
              <a:prstClr val="black">
                <a:alpha val="20000"/>
              </a:prstClr>
            </a:outerShdw>
          </a:effectLst>
          <a:scene3d>
            <a:camera prst="perspectiveHeroicExtremeLeftFacing">
              <a:rot lat="21074311" lon="646443" rev="21286064"/>
            </a:camera>
            <a:lightRig rig="threePt" dir="t">
              <a:rot lat="0" lon="0" rev="1200000"/>
            </a:lightRig>
          </a:scene3d>
          <a:sp3d extrusionH="190500">
            <a:bevelT w="63500" h="25400"/>
            <a:extrusionClr>
              <a:schemeClr val="bg1">
                <a:lumMod val="75000"/>
              </a:schemeClr>
            </a:extrusionClr>
            <a:contourClr>
              <a:schemeClr val="bg1">
                <a:lumMod val="75000"/>
              </a:schemeClr>
            </a:contourClr>
          </a:sp3d>
        </p:spPr>
        <p:style>
          <a:lnRef idx="0">
            <a:schemeClr val="accent2"/>
          </a:lnRef>
          <a:fillRef idx="3">
            <a:schemeClr val="accent2"/>
          </a:fillRef>
          <a:effectRef idx="3">
            <a:schemeClr val="accent2"/>
          </a:effectRef>
          <a:fontRef idx="minor">
            <a:schemeClr val="lt1"/>
          </a:fontRef>
        </p:style>
        <p:txBody>
          <a:bodyPr lIns="92075" tIns="46038" rIns="92075" bIns="46038">
            <a:spAutoFit/>
          </a:bodyPr>
          <a:lstStyle/>
          <a:p>
            <a:pPr marL="119063" indent="-119063" algn="ctr">
              <a:lnSpc>
                <a:spcPct val="90000"/>
              </a:lnSpc>
              <a:spcBef>
                <a:spcPct val="50000"/>
              </a:spcBef>
              <a:buClr>
                <a:srgbClr val="FD0000"/>
              </a:buClr>
              <a:defRPr/>
            </a:pPr>
            <a:endParaRPr lang="en-US" sz="1600" b="1" dirty="0">
              <a:solidFill>
                <a:srgbClr val="000000"/>
              </a:solidFill>
            </a:endParaRPr>
          </a:p>
        </p:txBody>
      </p:sp>
      <p:sp>
        <p:nvSpPr>
          <p:cNvPr id="7" name="TextBox 6"/>
          <p:cNvSpPr txBox="1"/>
          <p:nvPr/>
        </p:nvSpPr>
        <p:spPr>
          <a:xfrm>
            <a:off x="565204" y="1626174"/>
            <a:ext cx="3348035" cy="2119042"/>
          </a:xfrm>
          <a:prstGeom prst="rect">
            <a:avLst/>
          </a:prstGeom>
          <a:noFill/>
          <a:scene3d>
            <a:camera prst="perspectiveContrastingRightFacing">
              <a:rot lat="21102000" lon="20946000" rev="156000"/>
            </a:camera>
            <a:lightRig rig="threePt" dir="t"/>
          </a:scene3d>
        </p:spPr>
        <p:txBody>
          <a:bodyPr>
            <a:spAutoFit/>
          </a:bodyPr>
          <a:lstStyle/>
          <a:p>
            <a:pPr>
              <a:lnSpc>
                <a:spcPct val="90000"/>
              </a:lnSpc>
              <a:spcBef>
                <a:spcPts val="900"/>
              </a:spcBef>
              <a:buClr>
                <a:srgbClr val="FD0000"/>
              </a:buClr>
              <a:buFont typeface="Arial" pitchFamily="34" charset="0"/>
              <a:buChar char="•"/>
              <a:defRPr/>
            </a:pPr>
            <a:r>
              <a:rPr lang="en-US" sz="1600" b="1" dirty="0">
                <a:solidFill>
                  <a:srgbClr val="000000"/>
                </a:solidFill>
                <a:cs typeface="Arial"/>
              </a:rPr>
              <a:t> 65+ financial apps instances</a:t>
            </a:r>
          </a:p>
          <a:p>
            <a:pPr>
              <a:spcBef>
                <a:spcPts val="900"/>
              </a:spcBef>
              <a:buClr>
                <a:srgbClr val="FD0000"/>
              </a:buClr>
              <a:buFont typeface="Arial" pitchFamily="34" charset="0"/>
              <a:buChar char="•"/>
              <a:defRPr/>
            </a:pPr>
            <a:r>
              <a:rPr lang="en-US" sz="1600" b="1" dirty="0">
                <a:solidFill>
                  <a:srgbClr val="000000"/>
                </a:solidFill>
                <a:cs typeface="Arial"/>
              </a:rPr>
              <a:t> Fragmented data: tens of </a:t>
            </a:r>
          </a:p>
          <a:p>
            <a:pPr>
              <a:spcBef>
                <a:spcPts val="0"/>
              </a:spcBef>
              <a:buClr>
                <a:srgbClr val="FD0000"/>
              </a:buClr>
              <a:defRPr/>
            </a:pPr>
            <a:r>
              <a:rPr lang="en-US" sz="1600" b="1" dirty="0">
                <a:solidFill>
                  <a:srgbClr val="000000"/>
                </a:solidFill>
                <a:cs typeface="Arial"/>
              </a:rPr>
              <a:t>  thousands of Excel    </a:t>
            </a:r>
          </a:p>
          <a:p>
            <a:pPr>
              <a:spcBef>
                <a:spcPts val="0"/>
              </a:spcBef>
              <a:buClr>
                <a:srgbClr val="FD0000"/>
              </a:buClr>
              <a:defRPr/>
            </a:pPr>
            <a:r>
              <a:rPr lang="en-US" sz="1600" b="1" dirty="0">
                <a:solidFill>
                  <a:srgbClr val="000000"/>
                </a:solidFill>
                <a:cs typeface="Arial"/>
              </a:rPr>
              <a:t>  spreadsheets</a:t>
            </a:r>
          </a:p>
          <a:p>
            <a:pPr>
              <a:lnSpc>
                <a:spcPct val="90000"/>
              </a:lnSpc>
              <a:spcBef>
                <a:spcPts val="900"/>
              </a:spcBef>
              <a:buClr>
                <a:srgbClr val="FD0000"/>
              </a:buClr>
              <a:buFont typeface="Arial" pitchFamily="34" charset="0"/>
              <a:buChar char="•"/>
              <a:defRPr/>
            </a:pPr>
            <a:r>
              <a:rPr lang="en-US" sz="1600" b="1" dirty="0">
                <a:solidFill>
                  <a:srgbClr val="000000"/>
                </a:solidFill>
                <a:cs typeface="Arial"/>
              </a:rPr>
              <a:t> Decentralized decision making</a:t>
            </a:r>
          </a:p>
          <a:p>
            <a:pPr lvl="1">
              <a:lnSpc>
                <a:spcPct val="90000"/>
              </a:lnSpc>
              <a:spcBef>
                <a:spcPts val="600"/>
              </a:spcBef>
              <a:buClr>
                <a:srgbClr val="FD0000"/>
              </a:buClr>
              <a:buFont typeface="Arial" pitchFamily="34" charset="0"/>
              <a:buChar char="–"/>
              <a:defRPr/>
            </a:pPr>
            <a:r>
              <a:rPr lang="en-US" sz="2000" b="1" dirty="0">
                <a:solidFill>
                  <a:srgbClr val="000000"/>
                </a:solidFill>
                <a:cs typeface="Arial"/>
              </a:rPr>
              <a:t> </a:t>
            </a:r>
            <a:r>
              <a:rPr lang="en-US" sz="1600" b="1" dirty="0">
                <a:solidFill>
                  <a:srgbClr val="000000"/>
                </a:solidFill>
                <a:cs typeface="Arial"/>
              </a:rPr>
              <a:t>Geography</a:t>
            </a:r>
          </a:p>
          <a:p>
            <a:pPr lvl="1">
              <a:lnSpc>
                <a:spcPct val="90000"/>
              </a:lnSpc>
              <a:spcBef>
                <a:spcPts val="300"/>
              </a:spcBef>
              <a:buClr>
                <a:srgbClr val="FD0000"/>
              </a:buClr>
              <a:buFont typeface="Arial" pitchFamily="34" charset="0"/>
              <a:buChar char="–"/>
              <a:defRPr/>
            </a:pPr>
            <a:r>
              <a:rPr lang="en-US" sz="1600" b="1" dirty="0">
                <a:solidFill>
                  <a:srgbClr val="000000"/>
                </a:solidFill>
                <a:cs typeface="Arial"/>
              </a:rPr>
              <a:t> Line of business</a:t>
            </a:r>
          </a:p>
        </p:txBody>
      </p:sp>
      <p:sp>
        <p:nvSpPr>
          <p:cNvPr id="8" name="TextBox 7"/>
          <p:cNvSpPr txBox="1"/>
          <p:nvPr/>
        </p:nvSpPr>
        <p:spPr>
          <a:xfrm>
            <a:off x="1511566" y="3936477"/>
            <a:ext cx="1249061" cy="535531"/>
          </a:xfrm>
          <a:prstGeom prst="rect">
            <a:avLst/>
          </a:prstGeom>
          <a:noFill/>
          <a:scene3d>
            <a:camera prst="perspectiveContrastingRightFacing">
              <a:rot lat="21102000" lon="20946000" rev="156000"/>
            </a:camera>
            <a:lightRig rig="threePt" dir="t"/>
          </a:scene3d>
        </p:spPr>
        <p:txBody>
          <a:bodyPr wrap="none">
            <a:spAutoFit/>
            <a:sp3d extrusionH="25400" contourW="12700">
              <a:bevelT w="38100" h="38100"/>
              <a:contourClr>
                <a:schemeClr val="tx1"/>
              </a:contourClr>
            </a:sp3d>
          </a:bodyPr>
          <a:lstStyle/>
          <a:p>
            <a:pPr algn="ctr">
              <a:lnSpc>
                <a:spcPct val="90000"/>
              </a:lnSpc>
              <a:spcBef>
                <a:spcPct val="50000"/>
              </a:spcBef>
              <a:buClr>
                <a:srgbClr val="FD0000"/>
              </a:buClr>
              <a:defRPr/>
            </a:pPr>
            <a:r>
              <a:rPr lang="en-US" sz="3200" b="1" cap="all" spc="300"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cs typeface="Arial"/>
              </a:rPr>
              <a:t>1998</a:t>
            </a:r>
          </a:p>
        </p:txBody>
      </p:sp>
      <p:sp>
        <p:nvSpPr>
          <p:cNvPr id="9" name="TextBox 8"/>
          <p:cNvSpPr txBox="1"/>
          <p:nvPr/>
        </p:nvSpPr>
        <p:spPr>
          <a:xfrm>
            <a:off x="5614287" y="5107024"/>
            <a:ext cx="1749774" cy="590931"/>
          </a:xfrm>
          <a:prstGeom prst="rect">
            <a:avLst/>
          </a:prstGeom>
          <a:noFill/>
        </p:spPr>
        <p:txBody>
          <a:bodyPr wrap="none">
            <a:spAutoFit/>
            <a:scene3d>
              <a:camera prst="perspectiveHeroicExtremeLeftFacing">
                <a:rot lat="694381" lon="839461" rev="21316336"/>
              </a:camera>
              <a:lightRig rig="threePt" dir="t"/>
            </a:scene3d>
            <a:sp3d extrusionH="57150">
              <a:bevelT w="38100" h="38100"/>
            </a:sp3d>
          </a:bodyPr>
          <a:lstStyle/>
          <a:p>
            <a:pPr algn="ctr">
              <a:lnSpc>
                <a:spcPct val="90000"/>
              </a:lnSpc>
              <a:spcBef>
                <a:spcPct val="50000"/>
              </a:spcBef>
              <a:buClr>
                <a:srgbClr val="FD0000"/>
              </a:buClr>
              <a:defRPr/>
            </a:pPr>
            <a:r>
              <a:rPr lang="en-US" sz="3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cs typeface="Arial"/>
              </a:rPr>
              <a:t>TODAY</a:t>
            </a:r>
          </a:p>
        </p:txBody>
      </p:sp>
      <p:sp>
        <p:nvSpPr>
          <p:cNvPr id="10" name="TextBox 9"/>
          <p:cNvSpPr txBox="1"/>
          <p:nvPr/>
        </p:nvSpPr>
        <p:spPr>
          <a:xfrm>
            <a:off x="4978516" y="2146218"/>
            <a:ext cx="3750299" cy="2326791"/>
          </a:xfrm>
          <a:prstGeom prst="rect">
            <a:avLst/>
          </a:prstGeom>
          <a:noFill/>
          <a:scene3d>
            <a:camera prst="perspectiveContrastingRightFacing" fov="4800000">
              <a:rot lat="21073244" lon="645478" rev="21284982"/>
            </a:camera>
            <a:lightRig rig="threePt" dir="t"/>
          </a:scene3d>
        </p:spPr>
        <p:txBody>
          <a:bodyPr>
            <a:spAutoFit/>
          </a:bodyPr>
          <a:lstStyle/>
          <a:p>
            <a:pPr marL="227013" indent="-227013">
              <a:lnSpc>
                <a:spcPct val="90000"/>
              </a:lnSpc>
              <a:spcBef>
                <a:spcPts val="1200"/>
              </a:spcBef>
              <a:buClr>
                <a:srgbClr val="FD0000"/>
              </a:buClr>
              <a:buFont typeface="Arial" pitchFamily="34" charset="0"/>
              <a:buChar char="•"/>
              <a:defRPr/>
            </a:pPr>
            <a:r>
              <a:rPr lang="en-US" sz="2000" b="1" dirty="0">
                <a:solidFill>
                  <a:srgbClr val="FF0000"/>
                </a:solidFill>
                <a:cs typeface="Arial"/>
              </a:rPr>
              <a:t>1</a:t>
            </a:r>
            <a:r>
              <a:rPr lang="en-US" sz="2000" b="1" dirty="0">
                <a:solidFill>
                  <a:srgbClr val="000000"/>
                </a:solidFill>
                <a:cs typeface="Arial"/>
              </a:rPr>
              <a:t> financial app instance</a:t>
            </a:r>
          </a:p>
          <a:p>
            <a:pPr marL="227013" indent="-227013">
              <a:lnSpc>
                <a:spcPct val="90000"/>
              </a:lnSpc>
              <a:spcBef>
                <a:spcPts val="1200"/>
              </a:spcBef>
              <a:buClr>
                <a:srgbClr val="FD0000"/>
              </a:buClr>
              <a:buFont typeface="Arial" pitchFamily="34" charset="0"/>
              <a:buChar char="•"/>
              <a:defRPr/>
            </a:pPr>
            <a:r>
              <a:rPr lang="en-US" sz="2000" b="1" dirty="0">
                <a:solidFill>
                  <a:srgbClr val="FF0000"/>
                </a:solidFill>
                <a:cs typeface="Arial"/>
              </a:rPr>
              <a:t>1 </a:t>
            </a:r>
            <a:r>
              <a:rPr lang="en-US" sz="2000" b="1" dirty="0">
                <a:solidFill>
                  <a:srgbClr val="000000"/>
                </a:solidFill>
                <a:cs typeface="Arial"/>
              </a:rPr>
              <a:t>data warehouse</a:t>
            </a:r>
          </a:p>
          <a:p>
            <a:pPr marL="227013" indent="-227013">
              <a:lnSpc>
                <a:spcPct val="90000"/>
              </a:lnSpc>
              <a:spcBef>
                <a:spcPts val="1200"/>
              </a:spcBef>
              <a:buClr>
                <a:srgbClr val="FD0000"/>
              </a:buClr>
              <a:buFont typeface="Arial" pitchFamily="34" charset="0"/>
              <a:buChar char="•"/>
              <a:defRPr/>
            </a:pPr>
            <a:r>
              <a:rPr lang="en-US" sz="2000" b="1" dirty="0">
                <a:solidFill>
                  <a:srgbClr val="000000"/>
                </a:solidFill>
                <a:cs typeface="Arial"/>
              </a:rPr>
              <a:t>Centralized decision making</a:t>
            </a:r>
          </a:p>
          <a:p>
            <a:pPr marL="684213" lvl="2" indent="-227013">
              <a:lnSpc>
                <a:spcPct val="90000"/>
              </a:lnSpc>
              <a:spcBef>
                <a:spcPts val="600"/>
              </a:spcBef>
              <a:buClr>
                <a:srgbClr val="FD0000"/>
              </a:buClr>
              <a:buFont typeface="Arial" pitchFamily="34" charset="0"/>
              <a:buChar char="–"/>
              <a:defRPr/>
            </a:pPr>
            <a:r>
              <a:rPr lang="en-US" sz="1600" b="1" dirty="0">
                <a:solidFill>
                  <a:srgbClr val="000000"/>
                </a:solidFill>
                <a:cs typeface="Arial"/>
              </a:rPr>
              <a:t> Global process owner</a:t>
            </a:r>
          </a:p>
          <a:p>
            <a:pPr marL="684213" lvl="2" indent="-227013">
              <a:lnSpc>
                <a:spcPct val="90000"/>
              </a:lnSpc>
              <a:spcBef>
                <a:spcPts val="300"/>
              </a:spcBef>
              <a:buClr>
                <a:srgbClr val="FD0000"/>
              </a:buClr>
              <a:buFont typeface="Arial" pitchFamily="34" charset="0"/>
              <a:buChar char="–"/>
              <a:defRPr/>
            </a:pPr>
            <a:r>
              <a:rPr lang="en-US" sz="1600" b="1" dirty="0">
                <a:solidFill>
                  <a:srgbClr val="000000"/>
                </a:solidFill>
                <a:cs typeface="Arial"/>
              </a:rPr>
              <a:t> Divisional process owner</a:t>
            </a:r>
          </a:p>
          <a:p>
            <a:pPr marL="684213" lvl="2" indent="-227013">
              <a:lnSpc>
                <a:spcPct val="90000"/>
              </a:lnSpc>
              <a:spcBef>
                <a:spcPts val="300"/>
              </a:spcBef>
              <a:buClr>
                <a:srgbClr val="FD0000"/>
              </a:buClr>
              <a:buFont typeface="Arial" pitchFamily="34" charset="0"/>
              <a:buChar char="–"/>
              <a:defRPr/>
            </a:pPr>
            <a:r>
              <a:rPr lang="en-US" sz="1600" b="1" dirty="0">
                <a:solidFill>
                  <a:srgbClr val="000000"/>
                </a:solidFill>
                <a:cs typeface="Arial"/>
              </a:rPr>
              <a:t> Global application owner</a:t>
            </a:r>
          </a:p>
        </p:txBody>
      </p:sp>
      <p:sp>
        <p:nvSpPr>
          <p:cNvPr id="29704" name="Title 2"/>
          <p:cNvSpPr>
            <a:spLocks noGrp="1"/>
          </p:cNvSpPr>
          <p:nvPr>
            <p:ph type="title"/>
          </p:nvPr>
        </p:nvSpPr>
        <p:spPr>
          <a:xfrm>
            <a:off x="785813" y="290513"/>
            <a:ext cx="8240712" cy="941387"/>
          </a:xfrm>
        </p:spPr>
        <p:txBody>
          <a:bodyPr/>
          <a:lstStyle/>
          <a:p>
            <a:r>
              <a:rPr lang="en-US" sz="3200" smtClean="0">
                <a:solidFill>
                  <a:srgbClr val="FF0000"/>
                </a:solidFill>
              </a:rPr>
              <a:t>Centralize</a:t>
            </a:r>
            <a:r>
              <a:rPr lang="en-US" sz="3200" smtClean="0"/>
              <a:t> . . . Data, Processes, Systems and Decisions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5" descr="iStock_000000497135XSmall"/>
          <p:cNvPicPr>
            <a:picLocks noChangeAspect="1" noChangeArrowheads="1"/>
          </p:cNvPicPr>
          <p:nvPr/>
        </p:nvPicPr>
        <p:blipFill>
          <a:blip r:embed="rId3">
            <a:lum bright="64000" contrast="-76000"/>
          </a:blip>
          <a:srcRect/>
          <a:stretch>
            <a:fillRect/>
          </a:stretch>
        </p:blipFill>
        <p:spPr bwMode="auto">
          <a:xfrm>
            <a:off x="887413" y="785813"/>
            <a:ext cx="5422900" cy="5378450"/>
          </a:xfrm>
          <a:prstGeom prst="rect">
            <a:avLst/>
          </a:prstGeom>
          <a:noFill/>
          <a:ln w="9525">
            <a:noFill/>
            <a:miter lim="800000"/>
            <a:headEnd/>
            <a:tailEnd/>
          </a:ln>
        </p:spPr>
      </p:pic>
      <p:sp>
        <p:nvSpPr>
          <p:cNvPr id="57" name="Rectangle 56"/>
          <p:cNvSpPr/>
          <p:nvPr/>
        </p:nvSpPr>
        <p:spPr>
          <a:xfrm>
            <a:off x="3324225" y="2209800"/>
            <a:ext cx="1033463" cy="64293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prstClr val="white"/>
              </a:solidFill>
            </a:endParaRPr>
          </a:p>
        </p:txBody>
      </p:sp>
      <p:sp>
        <p:nvSpPr>
          <p:cNvPr id="58" name="Rectangle 57"/>
          <p:cNvSpPr/>
          <p:nvPr/>
        </p:nvSpPr>
        <p:spPr>
          <a:xfrm>
            <a:off x="5969000" y="3711575"/>
            <a:ext cx="1143000" cy="21431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prstClr val="white"/>
              </a:solidFill>
            </a:endParaRPr>
          </a:p>
        </p:txBody>
      </p:sp>
      <p:sp>
        <p:nvSpPr>
          <p:cNvPr id="60" name="Rectangle 59"/>
          <p:cNvSpPr/>
          <p:nvPr/>
        </p:nvSpPr>
        <p:spPr>
          <a:xfrm>
            <a:off x="1646238" y="4187825"/>
            <a:ext cx="857250" cy="85725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prstClr val="white"/>
              </a:solidFill>
            </a:endParaRPr>
          </a:p>
        </p:txBody>
      </p:sp>
      <p:sp>
        <p:nvSpPr>
          <p:cNvPr id="61" name="Rectangle 60"/>
          <p:cNvSpPr/>
          <p:nvPr/>
        </p:nvSpPr>
        <p:spPr>
          <a:xfrm>
            <a:off x="363538" y="2995613"/>
            <a:ext cx="1042987" cy="109537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prstClr val="white"/>
              </a:solidFill>
            </a:endParaRPr>
          </a:p>
        </p:txBody>
      </p:sp>
      <p:sp>
        <p:nvSpPr>
          <p:cNvPr id="35846" name="Text Box 41"/>
          <p:cNvSpPr txBox="1">
            <a:spLocks noChangeArrowheads="1"/>
          </p:cNvSpPr>
          <p:nvPr/>
        </p:nvSpPr>
        <p:spPr bwMode="auto">
          <a:xfrm>
            <a:off x="5929313" y="3795713"/>
            <a:ext cx="1357312" cy="2062162"/>
          </a:xfrm>
          <a:prstGeom prst="rect">
            <a:avLst/>
          </a:prstGeom>
          <a:noFill/>
          <a:ln w="9525">
            <a:noFill/>
            <a:miter lim="800000"/>
            <a:headEnd type="none" w="sm" len="sm"/>
            <a:tailEnd type="none" w="sm" len="sm"/>
          </a:ln>
        </p:spPr>
        <p:txBody>
          <a:bodyPr lIns="86493" tIns="43247" rIns="86493" bIns="43247">
            <a:spAutoFit/>
          </a:bodyPr>
          <a:lstStyle/>
          <a:p>
            <a:pPr marL="107950" indent="-107950" defTabSz="865188" eaLnBrk="0" hangingPunct="0">
              <a:spcBef>
                <a:spcPts val="100"/>
              </a:spcBef>
              <a:buClr>
                <a:srgbClr val="FD0000"/>
              </a:buClr>
              <a:buFontTx/>
              <a:buChar char="•"/>
            </a:pPr>
            <a:r>
              <a:rPr lang="en-US" sz="1000" b="1">
                <a:solidFill>
                  <a:srgbClr val="000000"/>
                </a:solidFill>
              </a:rPr>
              <a:t>Controllers</a:t>
            </a:r>
          </a:p>
          <a:p>
            <a:pPr marL="107950" indent="-107950" defTabSz="865188" eaLnBrk="0" hangingPunct="0">
              <a:spcBef>
                <a:spcPts val="100"/>
              </a:spcBef>
              <a:buClr>
                <a:srgbClr val="FD0000"/>
              </a:buClr>
              <a:buFontTx/>
              <a:buChar char="•"/>
            </a:pPr>
            <a:r>
              <a:rPr lang="en-US" sz="1000" b="1">
                <a:solidFill>
                  <a:srgbClr val="000000"/>
                </a:solidFill>
              </a:rPr>
              <a:t>Order Entry</a:t>
            </a:r>
          </a:p>
          <a:p>
            <a:pPr marL="107950" indent="-107950" defTabSz="865188" eaLnBrk="0" hangingPunct="0">
              <a:spcBef>
                <a:spcPts val="100"/>
              </a:spcBef>
              <a:buClr>
                <a:srgbClr val="FD0000"/>
              </a:buClr>
              <a:buFontTx/>
              <a:buChar char="•"/>
            </a:pPr>
            <a:r>
              <a:rPr lang="en-US" sz="1000" b="1">
                <a:solidFill>
                  <a:srgbClr val="000000"/>
                </a:solidFill>
              </a:rPr>
              <a:t>AR / Cash Apps</a:t>
            </a:r>
          </a:p>
          <a:p>
            <a:pPr marL="107950" indent="-107950" defTabSz="865188" eaLnBrk="0" hangingPunct="0">
              <a:spcBef>
                <a:spcPts val="100"/>
              </a:spcBef>
              <a:buClr>
                <a:srgbClr val="FD0000"/>
              </a:buClr>
              <a:buFontTx/>
              <a:buChar char="•"/>
            </a:pPr>
            <a:r>
              <a:rPr lang="en-US" sz="1000" b="1">
                <a:solidFill>
                  <a:srgbClr val="000000"/>
                </a:solidFill>
              </a:rPr>
              <a:t>Exp Reporting</a:t>
            </a:r>
          </a:p>
          <a:p>
            <a:pPr marL="107950" indent="-107950" defTabSz="865188" eaLnBrk="0" hangingPunct="0">
              <a:spcBef>
                <a:spcPts val="100"/>
              </a:spcBef>
              <a:buClr>
                <a:srgbClr val="FD0000"/>
              </a:buClr>
              <a:buFontTx/>
              <a:buChar char="•"/>
            </a:pPr>
            <a:r>
              <a:rPr lang="en-US" sz="1000" b="1">
                <a:solidFill>
                  <a:srgbClr val="000000"/>
                </a:solidFill>
              </a:rPr>
              <a:t>Purchasing</a:t>
            </a:r>
          </a:p>
          <a:p>
            <a:pPr marL="107950" indent="-107950" defTabSz="865188" eaLnBrk="0" hangingPunct="0">
              <a:spcBef>
                <a:spcPts val="100"/>
              </a:spcBef>
              <a:buClr>
                <a:srgbClr val="FD0000"/>
              </a:buClr>
              <a:buFontTx/>
              <a:buChar char="•"/>
            </a:pPr>
            <a:r>
              <a:rPr lang="en-US" sz="1000" b="1">
                <a:solidFill>
                  <a:srgbClr val="000000"/>
                </a:solidFill>
              </a:rPr>
              <a:t>Fixed Assets</a:t>
            </a:r>
          </a:p>
          <a:p>
            <a:pPr marL="107950" indent="-107950" defTabSz="865188" eaLnBrk="0" hangingPunct="0">
              <a:spcBef>
                <a:spcPts val="100"/>
              </a:spcBef>
              <a:buClr>
                <a:srgbClr val="FD0000"/>
              </a:buClr>
              <a:buFontTx/>
              <a:buChar char="•"/>
            </a:pPr>
            <a:r>
              <a:rPr lang="en-US" sz="1000" b="1">
                <a:solidFill>
                  <a:srgbClr val="000000"/>
                </a:solidFill>
              </a:rPr>
              <a:t>Project Acct</a:t>
            </a:r>
          </a:p>
          <a:p>
            <a:pPr marL="107950" indent="-107950" defTabSz="865188" eaLnBrk="0" hangingPunct="0">
              <a:spcBef>
                <a:spcPts val="100"/>
              </a:spcBef>
              <a:buClr>
                <a:srgbClr val="FD0000"/>
              </a:buClr>
              <a:buFontTx/>
              <a:buChar char="•"/>
            </a:pPr>
            <a:r>
              <a:rPr lang="en-US" sz="1000" b="1">
                <a:solidFill>
                  <a:srgbClr val="000000"/>
                </a:solidFill>
              </a:rPr>
              <a:t>Credit &amp; Collections</a:t>
            </a:r>
          </a:p>
          <a:p>
            <a:pPr marL="107950" indent="-107950" defTabSz="865188" eaLnBrk="0" hangingPunct="0">
              <a:spcBef>
                <a:spcPts val="100"/>
              </a:spcBef>
              <a:buClr>
                <a:srgbClr val="FD0000"/>
              </a:buClr>
              <a:buFontTx/>
              <a:buChar char="•"/>
            </a:pPr>
            <a:r>
              <a:rPr lang="en-US" sz="1000" b="1">
                <a:solidFill>
                  <a:srgbClr val="000000"/>
                </a:solidFill>
              </a:rPr>
              <a:t>Customer Data</a:t>
            </a:r>
          </a:p>
          <a:p>
            <a:pPr marL="107950" indent="-107950" defTabSz="865188" eaLnBrk="0" hangingPunct="0">
              <a:spcBef>
                <a:spcPts val="100"/>
              </a:spcBef>
              <a:buClr>
                <a:srgbClr val="FD0000"/>
              </a:buClr>
              <a:buFontTx/>
              <a:buChar char="•"/>
            </a:pPr>
            <a:r>
              <a:rPr lang="en-US" sz="1000" b="1">
                <a:solidFill>
                  <a:srgbClr val="000000"/>
                </a:solidFill>
              </a:rPr>
              <a:t>AP</a:t>
            </a:r>
          </a:p>
          <a:p>
            <a:pPr marL="107950" indent="-107950" defTabSz="865188" eaLnBrk="0" hangingPunct="0">
              <a:spcBef>
                <a:spcPts val="100"/>
              </a:spcBef>
              <a:buClr>
                <a:srgbClr val="FD0000"/>
              </a:buClr>
              <a:buFontTx/>
              <a:buChar char="•"/>
            </a:pPr>
            <a:r>
              <a:rPr lang="en-US" sz="1000" b="1">
                <a:solidFill>
                  <a:srgbClr val="000000"/>
                </a:solidFill>
              </a:rPr>
              <a:t>Comp Admin</a:t>
            </a:r>
          </a:p>
        </p:txBody>
      </p:sp>
      <p:sp>
        <p:nvSpPr>
          <p:cNvPr id="35847" name="Text Box 42"/>
          <p:cNvSpPr txBox="1">
            <a:spLocks noChangeArrowheads="1"/>
          </p:cNvSpPr>
          <p:nvPr/>
        </p:nvSpPr>
        <p:spPr bwMode="auto">
          <a:xfrm>
            <a:off x="300038" y="3035300"/>
            <a:ext cx="1262062" cy="1006475"/>
          </a:xfrm>
          <a:prstGeom prst="rect">
            <a:avLst/>
          </a:prstGeom>
          <a:noFill/>
          <a:ln w="9525" algn="ctr">
            <a:noFill/>
            <a:miter lim="800000"/>
            <a:headEnd type="none" w="sm" len="sm"/>
            <a:tailEnd type="none" w="sm" len="sm"/>
          </a:ln>
        </p:spPr>
        <p:txBody>
          <a:bodyPr>
            <a:spAutoFit/>
          </a:bodyPr>
          <a:lstStyle/>
          <a:p>
            <a:pPr marL="112713" indent="-112713">
              <a:buClr>
                <a:srgbClr val="FF0000"/>
              </a:buClr>
              <a:buSzPct val="115000"/>
              <a:buFontTx/>
              <a:buChar char="•"/>
            </a:pPr>
            <a:r>
              <a:rPr lang="en-US" sz="1000" b="1">
                <a:solidFill>
                  <a:srgbClr val="000000"/>
                </a:solidFill>
              </a:rPr>
              <a:t>Controllers</a:t>
            </a:r>
          </a:p>
          <a:p>
            <a:pPr marL="112713" indent="-112713">
              <a:buClr>
                <a:srgbClr val="FF0000"/>
              </a:buClr>
              <a:buSzPct val="115000"/>
              <a:buFontTx/>
              <a:buChar char="•"/>
            </a:pPr>
            <a:r>
              <a:rPr lang="en-US" sz="1000" b="1">
                <a:solidFill>
                  <a:srgbClr val="000000"/>
                </a:solidFill>
              </a:rPr>
              <a:t>Revenue Recognition</a:t>
            </a:r>
          </a:p>
          <a:p>
            <a:pPr marL="112713" indent="-112713">
              <a:buClr>
                <a:srgbClr val="FF0000"/>
              </a:buClr>
              <a:buSzPct val="115000"/>
              <a:buFontTx/>
              <a:buChar char="•"/>
            </a:pPr>
            <a:r>
              <a:rPr lang="en-US" sz="1000" b="1">
                <a:solidFill>
                  <a:srgbClr val="000000"/>
                </a:solidFill>
              </a:rPr>
              <a:t>Procurement</a:t>
            </a:r>
          </a:p>
          <a:p>
            <a:pPr marL="112713" indent="-112713">
              <a:buClr>
                <a:srgbClr val="FF0000"/>
              </a:buClr>
              <a:buSzPct val="115000"/>
              <a:buFontTx/>
              <a:buChar char="•"/>
            </a:pPr>
            <a:r>
              <a:rPr lang="en-US" sz="1000" b="1">
                <a:solidFill>
                  <a:srgbClr val="000000"/>
                </a:solidFill>
              </a:rPr>
              <a:t>Comp Admin</a:t>
            </a:r>
          </a:p>
          <a:p>
            <a:pPr marL="112713" indent="-112713">
              <a:buClr>
                <a:srgbClr val="FF0000"/>
              </a:buClr>
              <a:buSzPct val="115000"/>
              <a:buFontTx/>
              <a:buChar char="•"/>
            </a:pPr>
            <a:r>
              <a:rPr lang="en-US" sz="1000" b="1">
                <a:solidFill>
                  <a:srgbClr val="000000"/>
                </a:solidFill>
              </a:rPr>
              <a:t>Exp Reporting</a:t>
            </a:r>
          </a:p>
        </p:txBody>
      </p:sp>
      <p:sp>
        <p:nvSpPr>
          <p:cNvPr id="35848" name="Text Box 43"/>
          <p:cNvSpPr txBox="1">
            <a:spLocks noChangeArrowheads="1"/>
          </p:cNvSpPr>
          <p:nvPr/>
        </p:nvSpPr>
        <p:spPr bwMode="auto">
          <a:xfrm>
            <a:off x="3271838" y="2244725"/>
            <a:ext cx="1514475" cy="579438"/>
          </a:xfrm>
          <a:prstGeom prst="rect">
            <a:avLst/>
          </a:prstGeom>
          <a:noFill/>
          <a:ln w="9525">
            <a:noFill/>
            <a:miter lim="800000"/>
            <a:headEnd type="none" w="sm" len="sm"/>
            <a:tailEnd type="none" w="sm" len="sm"/>
          </a:ln>
        </p:spPr>
        <p:txBody>
          <a:bodyPr lIns="86493" tIns="43247" rIns="86493" bIns="43247">
            <a:spAutoFit/>
          </a:bodyPr>
          <a:lstStyle/>
          <a:p>
            <a:pPr marL="107950" indent="-107950" defTabSz="865188" eaLnBrk="0" hangingPunct="0">
              <a:spcBef>
                <a:spcPct val="20000"/>
              </a:spcBef>
              <a:buClr>
                <a:srgbClr val="FD0000"/>
              </a:buClr>
              <a:buFontTx/>
              <a:buChar char="•"/>
            </a:pPr>
            <a:r>
              <a:rPr lang="en-US" sz="1000" b="1">
                <a:solidFill>
                  <a:srgbClr val="000000"/>
                </a:solidFill>
              </a:rPr>
              <a:t>Controllers</a:t>
            </a:r>
          </a:p>
          <a:p>
            <a:pPr marL="107950" indent="-107950" defTabSz="865188" eaLnBrk="0" hangingPunct="0">
              <a:spcBef>
                <a:spcPct val="20000"/>
              </a:spcBef>
              <a:buClr>
                <a:srgbClr val="FD0000"/>
              </a:buClr>
              <a:buFontTx/>
              <a:buChar char="•"/>
            </a:pPr>
            <a:r>
              <a:rPr lang="en-US" sz="1000" b="1">
                <a:solidFill>
                  <a:srgbClr val="000000"/>
                </a:solidFill>
              </a:rPr>
              <a:t>Revenue  Recognition</a:t>
            </a:r>
          </a:p>
        </p:txBody>
      </p:sp>
      <p:sp>
        <p:nvSpPr>
          <p:cNvPr id="35849" name="Text Box 55"/>
          <p:cNvSpPr txBox="1">
            <a:spLocks noChangeArrowheads="1"/>
          </p:cNvSpPr>
          <p:nvPr/>
        </p:nvSpPr>
        <p:spPr bwMode="auto">
          <a:xfrm>
            <a:off x="1574800" y="4254500"/>
            <a:ext cx="1195388" cy="735013"/>
          </a:xfrm>
          <a:prstGeom prst="rect">
            <a:avLst/>
          </a:prstGeom>
          <a:noFill/>
          <a:ln w="9525">
            <a:noFill/>
            <a:miter lim="800000"/>
            <a:headEnd type="none" w="sm" len="sm"/>
            <a:tailEnd type="none" w="sm" len="sm"/>
          </a:ln>
        </p:spPr>
        <p:txBody>
          <a:bodyPr lIns="86493" tIns="43247" rIns="86493" bIns="43247">
            <a:spAutoFit/>
          </a:bodyPr>
          <a:lstStyle/>
          <a:p>
            <a:pPr marL="107950" indent="-107950" defTabSz="865188" eaLnBrk="0" hangingPunct="0">
              <a:spcBef>
                <a:spcPct val="20000"/>
              </a:spcBef>
              <a:buClr>
                <a:srgbClr val="FF0000"/>
              </a:buClr>
              <a:buSzPct val="115000"/>
              <a:buFontTx/>
              <a:buChar char="•"/>
            </a:pPr>
            <a:r>
              <a:rPr lang="en-US" sz="1000" b="1">
                <a:solidFill>
                  <a:srgbClr val="000000"/>
                </a:solidFill>
              </a:rPr>
              <a:t>Customer Contracts</a:t>
            </a:r>
          </a:p>
          <a:p>
            <a:pPr marL="107950" indent="-107950" defTabSz="865188" eaLnBrk="0" hangingPunct="0">
              <a:spcBef>
                <a:spcPct val="20000"/>
              </a:spcBef>
              <a:buClr>
                <a:srgbClr val="FF0000"/>
              </a:buClr>
              <a:buSzPct val="115000"/>
              <a:buFontTx/>
              <a:buChar char="•"/>
            </a:pPr>
            <a:r>
              <a:rPr lang="en-US" sz="1000" b="1">
                <a:solidFill>
                  <a:srgbClr val="000000"/>
                </a:solidFill>
              </a:rPr>
              <a:t>Credit &amp; Collections</a:t>
            </a:r>
          </a:p>
        </p:txBody>
      </p:sp>
      <p:grpSp>
        <p:nvGrpSpPr>
          <p:cNvPr id="2" name="Group 2"/>
          <p:cNvGrpSpPr>
            <a:grpSpLocks/>
          </p:cNvGrpSpPr>
          <p:nvPr/>
        </p:nvGrpSpPr>
        <p:grpSpPr bwMode="auto">
          <a:xfrm>
            <a:off x="646143" y="1587520"/>
            <a:ext cx="8283575" cy="3886200"/>
            <a:chOff x="387" y="1767"/>
            <a:chExt cx="4942" cy="2085"/>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Freeform 3"/>
            <p:cNvSpPr>
              <a:spLocks/>
            </p:cNvSpPr>
            <p:nvPr/>
          </p:nvSpPr>
          <p:spPr bwMode="invGray">
            <a:xfrm>
              <a:off x="5255" y="3494"/>
              <a:ext cx="74" cy="129"/>
            </a:xfrm>
            <a:custGeom>
              <a:avLst/>
              <a:gdLst>
                <a:gd name="T0" fmla="*/ 2735221 w 30"/>
                <a:gd name="T1" fmla="*/ 0 h 64"/>
                <a:gd name="T2" fmla="*/ 3759171 w 30"/>
                <a:gd name="T3" fmla="*/ 0 h 64"/>
                <a:gd name="T4" fmla="*/ 5287262 w 30"/>
                <a:gd name="T5" fmla="*/ 125267 h 64"/>
                <a:gd name="T6" fmla="*/ 5287262 w 30"/>
                <a:gd name="T7" fmla="*/ 472692 h 64"/>
                <a:gd name="T8" fmla="*/ 6129031 w 30"/>
                <a:gd name="T9" fmla="*/ 472692 h 64"/>
                <a:gd name="T10" fmla="*/ 6497319 w 30"/>
                <a:gd name="T11" fmla="*/ 508927 h 64"/>
                <a:gd name="T12" fmla="*/ 6746877 w 30"/>
                <a:gd name="T13" fmla="*/ 606737 h 64"/>
                <a:gd name="T14" fmla="*/ 7152939 w 30"/>
                <a:gd name="T15" fmla="*/ 641902 h 64"/>
                <a:gd name="T16" fmla="*/ 8021304 w 30"/>
                <a:gd name="T17" fmla="*/ 641902 h 64"/>
                <a:gd name="T18" fmla="*/ 8623186 w 30"/>
                <a:gd name="T19" fmla="*/ 544598 h 64"/>
                <a:gd name="T20" fmla="*/ 9028632 w 30"/>
                <a:gd name="T21" fmla="*/ 606737 h 64"/>
                <a:gd name="T22" fmla="*/ 8373584 w 30"/>
                <a:gd name="T23" fmla="*/ 660663 h 64"/>
                <a:gd name="T24" fmla="*/ 8021304 w 30"/>
                <a:gd name="T25" fmla="*/ 713831 h 64"/>
                <a:gd name="T26" fmla="*/ 8021304 w 30"/>
                <a:gd name="T27" fmla="*/ 805589 h 64"/>
                <a:gd name="T28" fmla="*/ 6497319 w 30"/>
                <a:gd name="T29" fmla="*/ 841251 h 64"/>
                <a:gd name="T30" fmla="*/ 5879439 w 30"/>
                <a:gd name="T31" fmla="*/ 858684 h 64"/>
                <a:gd name="T32" fmla="*/ 5287262 w 30"/>
                <a:gd name="T33" fmla="*/ 899110 h 64"/>
                <a:gd name="T34" fmla="*/ 4877789 w 30"/>
                <a:gd name="T35" fmla="*/ 952770 h 64"/>
                <a:gd name="T36" fmla="*/ 5287262 w 30"/>
                <a:gd name="T37" fmla="*/ 988440 h 64"/>
                <a:gd name="T38" fmla="*/ 5287262 w 30"/>
                <a:gd name="T39" fmla="*/ 1061476 h 64"/>
                <a:gd name="T40" fmla="*/ 4008731 w 30"/>
                <a:gd name="T41" fmla="*/ 1097705 h 64"/>
                <a:gd name="T42" fmla="*/ 3394696 w 30"/>
                <a:gd name="T43" fmla="*/ 1133364 h 64"/>
                <a:gd name="T44" fmla="*/ 2735221 w 30"/>
                <a:gd name="T45" fmla="*/ 1151073 h 64"/>
                <a:gd name="T46" fmla="*/ 2484742 w 30"/>
                <a:gd name="T47" fmla="*/ 1133364 h 64"/>
                <a:gd name="T48" fmla="*/ 1274685 w 30"/>
                <a:gd name="T49" fmla="*/ 1097705 h 64"/>
                <a:gd name="T50" fmla="*/ 868980 w 30"/>
                <a:gd name="T51" fmla="*/ 1061476 h 64"/>
                <a:gd name="T52" fmla="*/ 1274685 w 30"/>
                <a:gd name="T53" fmla="*/ 1006145 h 64"/>
                <a:gd name="T54" fmla="*/ 2143484 w 30"/>
                <a:gd name="T55" fmla="*/ 988440 h 64"/>
                <a:gd name="T56" fmla="*/ 2735221 w 30"/>
                <a:gd name="T57" fmla="*/ 916575 h 64"/>
                <a:gd name="T58" fmla="*/ 2735221 w 30"/>
                <a:gd name="T59" fmla="*/ 880888 h 64"/>
                <a:gd name="T60" fmla="*/ 2143484 w 30"/>
                <a:gd name="T61" fmla="*/ 858684 h 64"/>
                <a:gd name="T62" fmla="*/ 1274685 w 30"/>
                <a:gd name="T63" fmla="*/ 823562 h 64"/>
                <a:gd name="T64" fmla="*/ 617833 w 30"/>
                <a:gd name="T65" fmla="*/ 823562 h 64"/>
                <a:gd name="T66" fmla="*/ 0 w 30"/>
                <a:gd name="T67" fmla="*/ 805589 h 64"/>
                <a:gd name="T68" fmla="*/ 0 w 30"/>
                <a:gd name="T69" fmla="*/ 751665 h 64"/>
                <a:gd name="T70" fmla="*/ 0 w 30"/>
                <a:gd name="T71" fmla="*/ 733708 h 64"/>
                <a:gd name="T72" fmla="*/ 617833 w 30"/>
                <a:gd name="T73" fmla="*/ 733708 h 64"/>
                <a:gd name="T74" fmla="*/ 1274685 w 30"/>
                <a:gd name="T75" fmla="*/ 713831 h 64"/>
                <a:gd name="T76" fmla="*/ 2143484 w 30"/>
                <a:gd name="T77" fmla="*/ 660663 h 64"/>
                <a:gd name="T78" fmla="*/ 2484742 w 30"/>
                <a:gd name="T79" fmla="*/ 641902 h 64"/>
                <a:gd name="T80" fmla="*/ 3144223 w 30"/>
                <a:gd name="T81" fmla="*/ 472692 h 64"/>
                <a:gd name="T82" fmla="*/ 2484742 w 30"/>
                <a:gd name="T83" fmla="*/ 417365 h 64"/>
                <a:gd name="T84" fmla="*/ 1869536 w 30"/>
                <a:gd name="T85" fmla="*/ 381695 h 64"/>
                <a:gd name="T86" fmla="*/ 1523988 w 30"/>
                <a:gd name="T87" fmla="*/ 292106 h 64"/>
                <a:gd name="T88" fmla="*/ 1869536 w 30"/>
                <a:gd name="T89" fmla="*/ 216821 h 64"/>
                <a:gd name="T90" fmla="*/ 2143484 w 30"/>
                <a:gd name="T91" fmla="*/ 144921 h 64"/>
                <a:gd name="T92" fmla="*/ 2735221 w 30"/>
                <a:gd name="T93" fmla="*/ 0 h 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64"/>
                <a:gd name="T143" fmla="*/ 30 w 30"/>
                <a:gd name="T144" fmla="*/ 64 h 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64">
                  <a:moveTo>
                    <a:pt x="9" y="0"/>
                  </a:moveTo>
                  <a:lnTo>
                    <a:pt x="12" y="0"/>
                  </a:lnTo>
                  <a:lnTo>
                    <a:pt x="17" y="7"/>
                  </a:lnTo>
                  <a:lnTo>
                    <a:pt x="17" y="26"/>
                  </a:lnTo>
                  <a:lnTo>
                    <a:pt x="20" y="26"/>
                  </a:lnTo>
                  <a:lnTo>
                    <a:pt x="21" y="28"/>
                  </a:lnTo>
                  <a:lnTo>
                    <a:pt x="22" y="33"/>
                  </a:lnTo>
                  <a:lnTo>
                    <a:pt x="23" y="35"/>
                  </a:lnTo>
                  <a:lnTo>
                    <a:pt x="26" y="35"/>
                  </a:lnTo>
                  <a:lnTo>
                    <a:pt x="28" y="30"/>
                  </a:lnTo>
                  <a:lnTo>
                    <a:pt x="29" y="33"/>
                  </a:lnTo>
                  <a:lnTo>
                    <a:pt x="27" y="36"/>
                  </a:lnTo>
                  <a:lnTo>
                    <a:pt x="26" y="39"/>
                  </a:lnTo>
                  <a:lnTo>
                    <a:pt x="26" y="44"/>
                  </a:lnTo>
                  <a:lnTo>
                    <a:pt x="21" y="46"/>
                  </a:lnTo>
                  <a:lnTo>
                    <a:pt x="19" y="47"/>
                  </a:lnTo>
                  <a:lnTo>
                    <a:pt x="17" y="49"/>
                  </a:lnTo>
                  <a:lnTo>
                    <a:pt x="16" y="52"/>
                  </a:lnTo>
                  <a:lnTo>
                    <a:pt x="17" y="54"/>
                  </a:lnTo>
                  <a:lnTo>
                    <a:pt x="17" y="58"/>
                  </a:lnTo>
                  <a:lnTo>
                    <a:pt x="13" y="60"/>
                  </a:lnTo>
                  <a:lnTo>
                    <a:pt x="11" y="62"/>
                  </a:lnTo>
                  <a:lnTo>
                    <a:pt x="9" y="63"/>
                  </a:lnTo>
                  <a:lnTo>
                    <a:pt x="8" y="62"/>
                  </a:lnTo>
                  <a:lnTo>
                    <a:pt x="4" y="60"/>
                  </a:lnTo>
                  <a:lnTo>
                    <a:pt x="3" y="58"/>
                  </a:lnTo>
                  <a:lnTo>
                    <a:pt x="4" y="55"/>
                  </a:lnTo>
                  <a:lnTo>
                    <a:pt x="7" y="54"/>
                  </a:lnTo>
                  <a:lnTo>
                    <a:pt x="9" y="50"/>
                  </a:lnTo>
                  <a:lnTo>
                    <a:pt x="9" y="48"/>
                  </a:lnTo>
                  <a:lnTo>
                    <a:pt x="7" y="47"/>
                  </a:lnTo>
                  <a:lnTo>
                    <a:pt x="4" y="45"/>
                  </a:lnTo>
                  <a:lnTo>
                    <a:pt x="2" y="45"/>
                  </a:lnTo>
                  <a:lnTo>
                    <a:pt x="0" y="44"/>
                  </a:lnTo>
                  <a:lnTo>
                    <a:pt x="0" y="41"/>
                  </a:lnTo>
                  <a:lnTo>
                    <a:pt x="0" y="40"/>
                  </a:lnTo>
                  <a:lnTo>
                    <a:pt x="2" y="40"/>
                  </a:lnTo>
                  <a:lnTo>
                    <a:pt x="4" y="39"/>
                  </a:lnTo>
                  <a:lnTo>
                    <a:pt x="7" y="36"/>
                  </a:lnTo>
                  <a:lnTo>
                    <a:pt x="8" y="35"/>
                  </a:lnTo>
                  <a:lnTo>
                    <a:pt x="10" y="26"/>
                  </a:lnTo>
                  <a:lnTo>
                    <a:pt x="8" y="23"/>
                  </a:lnTo>
                  <a:lnTo>
                    <a:pt x="6" y="21"/>
                  </a:lnTo>
                  <a:lnTo>
                    <a:pt x="5" y="16"/>
                  </a:lnTo>
                  <a:lnTo>
                    <a:pt x="6" y="12"/>
                  </a:lnTo>
                  <a:lnTo>
                    <a:pt x="7" y="8"/>
                  </a:lnTo>
                  <a:lnTo>
                    <a:pt x="9"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11" name="Freeform 4"/>
            <p:cNvSpPr>
              <a:spLocks/>
            </p:cNvSpPr>
            <p:nvPr/>
          </p:nvSpPr>
          <p:spPr bwMode="invGray">
            <a:xfrm>
              <a:off x="5125" y="3598"/>
              <a:ext cx="126" cy="110"/>
            </a:xfrm>
            <a:custGeom>
              <a:avLst/>
              <a:gdLst>
                <a:gd name="T0" fmla="*/ 10969601 w 51"/>
                <a:gd name="T1" fmla="*/ 0 h 54"/>
                <a:gd name="T2" fmla="*/ 12939351 w 51"/>
                <a:gd name="T3" fmla="*/ 0 h 54"/>
                <a:gd name="T4" fmla="*/ 15826549 w 51"/>
                <a:gd name="T5" fmla="*/ 299927 h 54"/>
                <a:gd name="T6" fmla="*/ 12667448 w 51"/>
                <a:gd name="T7" fmla="*/ 551438 h 54"/>
                <a:gd name="T8" fmla="*/ 12667448 w 51"/>
                <a:gd name="T9" fmla="*/ 673823 h 54"/>
                <a:gd name="T10" fmla="*/ 11995725 w 51"/>
                <a:gd name="T11" fmla="*/ 719834 h 54"/>
                <a:gd name="T12" fmla="*/ 10088147 w 51"/>
                <a:gd name="T13" fmla="*/ 719834 h 54"/>
                <a:gd name="T14" fmla="*/ 8168471 w 51"/>
                <a:gd name="T15" fmla="*/ 841370 h 54"/>
                <a:gd name="T16" fmla="*/ 6618430 w 51"/>
                <a:gd name="T17" fmla="*/ 974278 h 54"/>
                <a:gd name="T18" fmla="*/ 5127300 w 51"/>
                <a:gd name="T19" fmla="*/ 1123300 h 54"/>
                <a:gd name="T20" fmla="*/ 5127300 w 51"/>
                <a:gd name="T21" fmla="*/ 999983 h 54"/>
                <a:gd name="T22" fmla="*/ 2788427 w 51"/>
                <a:gd name="T23" fmla="*/ 1020142 h 54"/>
                <a:gd name="T24" fmla="*/ 1550690 w 51"/>
                <a:gd name="T25" fmla="*/ 1020142 h 54"/>
                <a:gd name="T26" fmla="*/ 0 w 51"/>
                <a:gd name="T27" fmla="*/ 1020142 h 54"/>
                <a:gd name="T28" fmla="*/ 2177594 w 51"/>
                <a:gd name="T29" fmla="*/ 841370 h 54"/>
                <a:gd name="T30" fmla="*/ 3203461 w 51"/>
                <a:gd name="T31" fmla="*/ 761640 h 54"/>
                <a:gd name="T32" fmla="*/ 4083299 w 51"/>
                <a:gd name="T33" fmla="*/ 761640 h 54"/>
                <a:gd name="T34" fmla="*/ 5633989 w 51"/>
                <a:gd name="T35" fmla="*/ 610962 h 54"/>
                <a:gd name="T36" fmla="*/ 6618430 w 51"/>
                <a:gd name="T37" fmla="*/ 610962 h 54"/>
                <a:gd name="T38" fmla="*/ 6618430 w 51"/>
                <a:gd name="T39" fmla="*/ 591816 h 54"/>
                <a:gd name="T40" fmla="*/ 7287405 w 51"/>
                <a:gd name="T41" fmla="*/ 551438 h 54"/>
                <a:gd name="T42" fmla="*/ 8168471 w 51"/>
                <a:gd name="T43" fmla="*/ 551438 h 54"/>
                <a:gd name="T44" fmla="*/ 7914431 w 51"/>
                <a:gd name="T45" fmla="*/ 384254 h 54"/>
                <a:gd name="T46" fmla="*/ 9211059 w 51"/>
                <a:gd name="T47" fmla="*/ 270706 h 54"/>
                <a:gd name="T48" fmla="*/ 9465110 w 51"/>
                <a:gd name="T49" fmla="*/ 362809 h 54"/>
                <a:gd name="T50" fmla="*/ 11384897 w 51"/>
                <a:gd name="T51" fmla="*/ 230124 h 54"/>
                <a:gd name="T52" fmla="*/ 10969601 w 51"/>
                <a:gd name="T53" fmla="*/ 0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54"/>
                <a:gd name="T83" fmla="*/ 51 w 51"/>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54">
                  <a:moveTo>
                    <a:pt x="35" y="0"/>
                  </a:moveTo>
                  <a:lnTo>
                    <a:pt x="41" y="0"/>
                  </a:lnTo>
                  <a:lnTo>
                    <a:pt x="50" y="14"/>
                  </a:lnTo>
                  <a:lnTo>
                    <a:pt x="40" y="26"/>
                  </a:lnTo>
                  <a:lnTo>
                    <a:pt x="40" y="32"/>
                  </a:lnTo>
                  <a:lnTo>
                    <a:pt x="38" y="34"/>
                  </a:lnTo>
                  <a:lnTo>
                    <a:pt x="32" y="34"/>
                  </a:lnTo>
                  <a:lnTo>
                    <a:pt x="26" y="40"/>
                  </a:lnTo>
                  <a:lnTo>
                    <a:pt x="21" y="46"/>
                  </a:lnTo>
                  <a:lnTo>
                    <a:pt x="16" y="53"/>
                  </a:lnTo>
                  <a:lnTo>
                    <a:pt x="16" y="47"/>
                  </a:lnTo>
                  <a:lnTo>
                    <a:pt x="9" y="48"/>
                  </a:lnTo>
                  <a:lnTo>
                    <a:pt x="5" y="48"/>
                  </a:lnTo>
                  <a:lnTo>
                    <a:pt x="0" y="48"/>
                  </a:lnTo>
                  <a:lnTo>
                    <a:pt x="7" y="40"/>
                  </a:lnTo>
                  <a:lnTo>
                    <a:pt x="10" y="36"/>
                  </a:lnTo>
                  <a:lnTo>
                    <a:pt x="13" y="36"/>
                  </a:lnTo>
                  <a:lnTo>
                    <a:pt x="18" y="29"/>
                  </a:lnTo>
                  <a:lnTo>
                    <a:pt x="21" y="29"/>
                  </a:lnTo>
                  <a:lnTo>
                    <a:pt x="21" y="28"/>
                  </a:lnTo>
                  <a:lnTo>
                    <a:pt x="23" y="26"/>
                  </a:lnTo>
                  <a:lnTo>
                    <a:pt x="26" y="26"/>
                  </a:lnTo>
                  <a:lnTo>
                    <a:pt x="25" y="18"/>
                  </a:lnTo>
                  <a:lnTo>
                    <a:pt x="29" y="13"/>
                  </a:lnTo>
                  <a:lnTo>
                    <a:pt x="30" y="17"/>
                  </a:lnTo>
                  <a:lnTo>
                    <a:pt x="36" y="11"/>
                  </a:lnTo>
                  <a:lnTo>
                    <a:pt x="35"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12" name="Freeform 5"/>
            <p:cNvSpPr>
              <a:spLocks/>
            </p:cNvSpPr>
            <p:nvPr/>
          </p:nvSpPr>
          <p:spPr bwMode="invGray">
            <a:xfrm>
              <a:off x="4890" y="3602"/>
              <a:ext cx="52" cy="61"/>
            </a:xfrm>
            <a:custGeom>
              <a:avLst/>
              <a:gdLst>
                <a:gd name="T0" fmla="*/ 0 w 21"/>
                <a:gd name="T1" fmla="*/ 0 h 30"/>
                <a:gd name="T2" fmla="*/ 902940 w 21"/>
                <a:gd name="T3" fmla="*/ 0 h 30"/>
                <a:gd name="T4" fmla="*/ 2876400 w 21"/>
                <a:gd name="T5" fmla="*/ 59367 h 30"/>
                <a:gd name="T6" fmla="*/ 6586543 w 21"/>
                <a:gd name="T7" fmla="*/ 59367 h 30"/>
                <a:gd name="T8" fmla="*/ 5901030 w 21"/>
                <a:gd name="T9" fmla="*/ 204167 h 30"/>
                <a:gd name="T10" fmla="*/ 6586543 w 21"/>
                <a:gd name="T11" fmla="*/ 314420 h 30"/>
                <a:gd name="T12" fmla="*/ 5536391 w 21"/>
                <a:gd name="T13" fmla="*/ 314420 h 30"/>
                <a:gd name="T14" fmla="*/ 5260628 w 21"/>
                <a:gd name="T15" fmla="*/ 314420 h 30"/>
                <a:gd name="T16" fmla="*/ 4203437 w 21"/>
                <a:gd name="T17" fmla="*/ 314420 h 30"/>
                <a:gd name="T18" fmla="*/ 5260628 w 21"/>
                <a:gd name="T19" fmla="*/ 599524 h 30"/>
                <a:gd name="T20" fmla="*/ 2876400 w 21"/>
                <a:gd name="T21" fmla="*/ 580021 h 30"/>
                <a:gd name="T22" fmla="*/ 902940 w 21"/>
                <a:gd name="T23" fmla="*/ 479509 h 30"/>
                <a:gd name="T24" fmla="*/ 902940 w 21"/>
                <a:gd name="T25" fmla="*/ 314420 h 30"/>
                <a:gd name="T26" fmla="*/ 902940 w 21"/>
                <a:gd name="T27" fmla="*/ 245450 h 30"/>
                <a:gd name="T28" fmla="*/ 0 w 21"/>
                <a:gd name="T29" fmla="*/ 204167 h 30"/>
                <a:gd name="T30" fmla="*/ 0 w 21"/>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30"/>
                <a:gd name="T50" fmla="*/ 21 w 21"/>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30">
                  <a:moveTo>
                    <a:pt x="0" y="0"/>
                  </a:moveTo>
                  <a:lnTo>
                    <a:pt x="3" y="0"/>
                  </a:lnTo>
                  <a:lnTo>
                    <a:pt x="9" y="3"/>
                  </a:lnTo>
                  <a:lnTo>
                    <a:pt x="20" y="3"/>
                  </a:lnTo>
                  <a:lnTo>
                    <a:pt x="18" y="10"/>
                  </a:lnTo>
                  <a:lnTo>
                    <a:pt x="20" y="15"/>
                  </a:lnTo>
                  <a:lnTo>
                    <a:pt x="17" y="15"/>
                  </a:lnTo>
                  <a:lnTo>
                    <a:pt x="16" y="15"/>
                  </a:lnTo>
                  <a:lnTo>
                    <a:pt x="13" y="15"/>
                  </a:lnTo>
                  <a:lnTo>
                    <a:pt x="16" y="29"/>
                  </a:lnTo>
                  <a:lnTo>
                    <a:pt x="9" y="28"/>
                  </a:lnTo>
                  <a:lnTo>
                    <a:pt x="3" y="23"/>
                  </a:lnTo>
                  <a:lnTo>
                    <a:pt x="3" y="15"/>
                  </a:lnTo>
                  <a:lnTo>
                    <a:pt x="3" y="12"/>
                  </a:lnTo>
                  <a:lnTo>
                    <a:pt x="0" y="10"/>
                  </a:lnTo>
                  <a:lnTo>
                    <a:pt x="0"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13" name="Freeform 6"/>
            <p:cNvSpPr>
              <a:spLocks/>
            </p:cNvSpPr>
            <p:nvPr/>
          </p:nvSpPr>
          <p:spPr bwMode="invGray">
            <a:xfrm>
              <a:off x="4978" y="3003"/>
              <a:ext cx="77" cy="59"/>
            </a:xfrm>
            <a:custGeom>
              <a:avLst/>
              <a:gdLst>
                <a:gd name="T0" fmla="*/ 1663175 w 31"/>
                <a:gd name="T1" fmla="*/ 205428 h 29"/>
                <a:gd name="T2" fmla="*/ 0 w 31"/>
                <a:gd name="T3" fmla="*/ 461628 h 29"/>
                <a:gd name="T4" fmla="*/ 669590 w 31"/>
                <a:gd name="T5" fmla="*/ 563826 h 29"/>
                <a:gd name="T6" fmla="*/ 3422305 w 31"/>
                <a:gd name="T7" fmla="*/ 583551 h 29"/>
                <a:gd name="T8" fmla="*/ 5728771 w 31"/>
                <a:gd name="T9" fmla="*/ 583551 h 29"/>
                <a:gd name="T10" fmla="*/ 6463744 w 31"/>
                <a:gd name="T11" fmla="*/ 482563 h 29"/>
                <a:gd name="T12" fmla="*/ 7554625 w 31"/>
                <a:gd name="T13" fmla="*/ 377976 h 29"/>
                <a:gd name="T14" fmla="*/ 10261149 w 31"/>
                <a:gd name="T15" fmla="*/ 377976 h 29"/>
                <a:gd name="T16" fmla="*/ 9591364 w 31"/>
                <a:gd name="T17" fmla="*/ 226902 h 29"/>
                <a:gd name="T18" fmla="*/ 9591364 w 31"/>
                <a:gd name="T19" fmla="*/ 81347 h 29"/>
                <a:gd name="T20" fmla="*/ 6836935 w 31"/>
                <a:gd name="T21" fmla="*/ 0 h 29"/>
                <a:gd name="T22" fmla="*/ 6463744 w 31"/>
                <a:gd name="T23" fmla="*/ 165499 h 29"/>
                <a:gd name="T24" fmla="*/ 8216646 w 31"/>
                <a:gd name="T25" fmla="*/ 267333 h 29"/>
                <a:gd name="T26" fmla="*/ 5728771 w 31"/>
                <a:gd name="T27" fmla="*/ 267333 h 29"/>
                <a:gd name="T28" fmla="*/ 4800120 w 31"/>
                <a:gd name="T29" fmla="*/ 315786 h 29"/>
                <a:gd name="T30" fmla="*/ 1663175 w 31"/>
                <a:gd name="T31" fmla="*/ 205428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9"/>
                <a:gd name="T50" fmla="*/ 31 w 31"/>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9">
                  <a:moveTo>
                    <a:pt x="5" y="10"/>
                  </a:moveTo>
                  <a:lnTo>
                    <a:pt x="0" y="22"/>
                  </a:lnTo>
                  <a:lnTo>
                    <a:pt x="2" y="27"/>
                  </a:lnTo>
                  <a:lnTo>
                    <a:pt x="10" y="28"/>
                  </a:lnTo>
                  <a:lnTo>
                    <a:pt x="17" y="28"/>
                  </a:lnTo>
                  <a:lnTo>
                    <a:pt x="19" y="23"/>
                  </a:lnTo>
                  <a:lnTo>
                    <a:pt x="22" y="18"/>
                  </a:lnTo>
                  <a:lnTo>
                    <a:pt x="30" y="18"/>
                  </a:lnTo>
                  <a:lnTo>
                    <a:pt x="28" y="11"/>
                  </a:lnTo>
                  <a:lnTo>
                    <a:pt x="28" y="4"/>
                  </a:lnTo>
                  <a:lnTo>
                    <a:pt x="20" y="0"/>
                  </a:lnTo>
                  <a:lnTo>
                    <a:pt x="19" y="8"/>
                  </a:lnTo>
                  <a:lnTo>
                    <a:pt x="24" y="13"/>
                  </a:lnTo>
                  <a:lnTo>
                    <a:pt x="17" y="13"/>
                  </a:lnTo>
                  <a:lnTo>
                    <a:pt x="14" y="15"/>
                  </a:lnTo>
                  <a:lnTo>
                    <a:pt x="5" y="1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14" name="Freeform 7"/>
            <p:cNvSpPr>
              <a:spLocks/>
            </p:cNvSpPr>
            <p:nvPr/>
          </p:nvSpPr>
          <p:spPr bwMode="invGray">
            <a:xfrm>
              <a:off x="4264" y="2639"/>
              <a:ext cx="50" cy="45"/>
            </a:xfrm>
            <a:custGeom>
              <a:avLst/>
              <a:gdLst>
                <a:gd name="T0" fmla="*/ 0 w 21"/>
                <a:gd name="T1" fmla="*/ 338576 h 22"/>
                <a:gd name="T2" fmla="*/ 796321 w 21"/>
                <a:gd name="T3" fmla="*/ 451362 h 22"/>
                <a:gd name="T4" fmla="*/ 1322981 w 21"/>
                <a:gd name="T5" fmla="*/ 429308 h 22"/>
                <a:gd name="T6" fmla="*/ 2623419 w 21"/>
                <a:gd name="T7" fmla="*/ 471876 h 22"/>
                <a:gd name="T8" fmla="*/ 3552557 w 21"/>
                <a:gd name="T9" fmla="*/ 471876 h 22"/>
                <a:gd name="T10" fmla="*/ 3776847 w 21"/>
                <a:gd name="T11" fmla="*/ 293169 h 22"/>
                <a:gd name="T12" fmla="*/ 3390755 w 21"/>
                <a:gd name="T13" fmla="*/ 198466 h 22"/>
                <a:gd name="T14" fmla="*/ 2857738 w 21"/>
                <a:gd name="T15" fmla="*/ 65348 h 22"/>
                <a:gd name="T16" fmla="*/ 2060521 w 21"/>
                <a:gd name="T17" fmla="*/ 65348 h 22"/>
                <a:gd name="T18" fmla="*/ 1896002 w 21"/>
                <a:gd name="T19" fmla="*/ 0 h 22"/>
                <a:gd name="T20" fmla="*/ 959507 w 21"/>
                <a:gd name="T21" fmla="*/ 0 h 22"/>
                <a:gd name="T22" fmla="*/ 959507 w 21"/>
                <a:gd name="T23" fmla="*/ 133666 h 22"/>
                <a:gd name="T24" fmla="*/ 0 w 21"/>
                <a:gd name="T25" fmla="*/ 33857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2"/>
                <a:gd name="T41" fmla="*/ 21 w 2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2">
                  <a:moveTo>
                    <a:pt x="0" y="15"/>
                  </a:moveTo>
                  <a:lnTo>
                    <a:pt x="4" y="20"/>
                  </a:lnTo>
                  <a:lnTo>
                    <a:pt x="7" y="19"/>
                  </a:lnTo>
                  <a:lnTo>
                    <a:pt x="14" y="21"/>
                  </a:lnTo>
                  <a:lnTo>
                    <a:pt x="19" y="21"/>
                  </a:lnTo>
                  <a:lnTo>
                    <a:pt x="20" y="13"/>
                  </a:lnTo>
                  <a:lnTo>
                    <a:pt x="18" y="9"/>
                  </a:lnTo>
                  <a:lnTo>
                    <a:pt x="15" y="3"/>
                  </a:lnTo>
                  <a:lnTo>
                    <a:pt x="11" y="3"/>
                  </a:lnTo>
                  <a:lnTo>
                    <a:pt x="10" y="0"/>
                  </a:lnTo>
                  <a:lnTo>
                    <a:pt x="5" y="0"/>
                  </a:lnTo>
                  <a:lnTo>
                    <a:pt x="5" y="6"/>
                  </a:lnTo>
                  <a:lnTo>
                    <a:pt x="0" y="15"/>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15" name="Freeform 8"/>
            <p:cNvSpPr>
              <a:spLocks/>
            </p:cNvSpPr>
            <p:nvPr/>
          </p:nvSpPr>
          <p:spPr bwMode="invGray">
            <a:xfrm>
              <a:off x="4396" y="2550"/>
              <a:ext cx="49" cy="66"/>
            </a:xfrm>
            <a:custGeom>
              <a:avLst/>
              <a:gdLst>
                <a:gd name="T0" fmla="*/ 801089 w 20"/>
                <a:gd name="T1" fmla="*/ 0 h 32"/>
                <a:gd name="T2" fmla="*/ 3320600 w 20"/>
                <a:gd name="T3" fmla="*/ 0 h 32"/>
                <a:gd name="T4" fmla="*/ 4488003 w 20"/>
                <a:gd name="T5" fmla="*/ 229527 h 32"/>
                <a:gd name="T6" fmla="*/ 5384939 w 20"/>
                <a:gd name="T7" fmla="*/ 330371 h 32"/>
                <a:gd name="T8" fmla="*/ 4488003 w 20"/>
                <a:gd name="T9" fmla="*/ 424689 h 32"/>
                <a:gd name="T10" fmla="*/ 5384939 w 20"/>
                <a:gd name="T11" fmla="*/ 551698 h 32"/>
                <a:gd name="T12" fmla="*/ 4808536 w 20"/>
                <a:gd name="T13" fmla="*/ 681390 h 32"/>
                <a:gd name="T14" fmla="*/ 4255321 w 20"/>
                <a:gd name="T15" fmla="*/ 781298 h 32"/>
                <a:gd name="T16" fmla="*/ 2515863 w 20"/>
                <a:gd name="T17" fmla="*/ 735355 h 32"/>
                <a:gd name="T18" fmla="*/ 1355347 w 20"/>
                <a:gd name="T19" fmla="*/ 735355 h 32"/>
                <a:gd name="T20" fmla="*/ 801089 w 20"/>
                <a:gd name="T21" fmla="*/ 634891 h 32"/>
                <a:gd name="T22" fmla="*/ 225797 w 20"/>
                <a:gd name="T23" fmla="*/ 528229 h 32"/>
                <a:gd name="T24" fmla="*/ 225797 w 20"/>
                <a:gd name="T25" fmla="*/ 402449 h 32"/>
                <a:gd name="T26" fmla="*/ 0 w 20"/>
                <a:gd name="T27" fmla="*/ 256111 h 32"/>
                <a:gd name="T28" fmla="*/ 801089 w 2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32"/>
                <a:gd name="T47" fmla="*/ 20 w 2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32">
                  <a:moveTo>
                    <a:pt x="3" y="0"/>
                  </a:moveTo>
                  <a:lnTo>
                    <a:pt x="12" y="0"/>
                  </a:lnTo>
                  <a:lnTo>
                    <a:pt x="16" y="9"/>
                  </a:lnTo>
                  <a:lnTo>
                    <a:pt x="19" y="13"/>
                  </a:lnTo>
                  <a:lnTo>
                    <a:pt x="16" y="17"/>
                  </a:lnTo>
                  <a:lnTo>
                    <a:pt x="19" y="22"/>
                  </a:lnTo>
                  <a:lnTo>
                    <a:pt x="17" y="27"/>
                  </a:lnTo>
                  <a:lnTo>
                    <a:pt x="15" y="31"/>
                  </a:lnTo>
                  <a:lnTo>
                    <a:pt x="9" y="29"/>
                  </a:lnTo>
                  <a:lnTo>
                    <a:pt x="5" y="29"/>
                  </a:lnTo>
                  <a:lnTo>
                    <a:pt x="3" y="25"/>
                  </a:lnTo>
                  <a:lnTo>
                    <a:pt x="1" y="21"/>
                  </a:lnTo>
                  <a:lnTo>
                    <a:pt x="1" y="16"/>
                  </a:lnTo>
                  <a:lnTo>
                    <a:pt x="0" y="10"/>
                  </a:lnTo>
                  <a:lnTo>
                    <a:pt x="3"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16" name="Freeform 9"/>
            <p:cNvSpPr>
              <a:spLocks/>
            </p:cNvSpPr>
            <p:nvPr/>
          </p:nvSpPr>
          <p:spPr bwMode="invGray">
            <a:xfrm>
              <a:off x="4389" y="2228"/>
              <a:ext cx="82" cy="57"/>
            </a:xfrm>
            <a:custGeom>
              <a:avLst/>
              <a:gdLst>
                <a:gd name="T0" fmla="*/ 933218 w 34"/>
                <a:gd name="T1" fmla="*/ 0 h 28"/>
                <a:gd name="T2" fmla="*/ 1783541 w 34"/>
                <a:gd name="T3" fmla="*/ 81697 h 28"/>
                <a:gd name="T4" fmla="*/ 2910001 w 34"/>
                <a:gd name="T5" fmla="*/ 60127 h 28"/>
                <a:gd name="T6" fmla="*/ 4301481 w 34"/>
                <a:gd name="T7" fmla="*/ 81697 h 28"/>
                <a:gd name="T8" fmla="*/ 5428164 w 34"/>
                <a:gd name="T9" fmla="*/ 81697 h 28"/>
                <a:gd name="T10" fmla="*/ 6357551 w 34"/>
                <a:gd name="T11" fmla="*/ 146633 h 28"/>
                <a:gd name="T12" fmla="*/ 7018235 w 34"/>
                <a:gd name="T13" fmla="*/ 269024 h 28"/>
                <a:gd name="T14" fmla="*/ 7464324 w 34"/>
                <a:gd name="T15" fmla="*/ 318915 h 28"/>
                <a:gd name="T16" fmla="*/ 5620391 w 34"/>
                <a:gd name="T17" fmla="*/ 338564 h 28"/>
                <a:gd name="T18" fmla="*/ 5154414 w 34"/>
                <a:gd name="T19" fmla="*/ 380200 h 28"/>
                <a:gd name="T20" fmla="*/ 5620391 w 34"/>
                <a:gd name="T21" fmla="*/ 465963 h 28"/>
                <a:gd name="T22" fmla="*/ 5620391 w 34"/>
                <a:gd name="T23" fmla="*/ 547656 h 28"/>
                <a:gd name="T24" fmla="*/ 4028112 w 34"/>
                <a:gd name="T25" fmla="*/ 465963 h 28"/>
                <a:gd name="T26" fmla="*/ 2523057 w 34"/>
                <a:gd name="T27" fmla="*/ 401176 h 28"/>
                <a:gd name="T28" fmla="*/ 1783541 w 34"/>
                <a:gd name="T29" fmla="*/ 420326 h 28"/>
                <a:gd name="T30" fmla="*/ 1783541 w 34"/>
                <a:gd name="T31" fmla="*/ 547656 h 28"/>
                <a:gd name="T32" fmla="*/ 933218 w 34"/>
                <a:gd name="T33" fmla="*/ 567527 h 28"/>
                <a:gd name="T34" fmla="*/ 659232 w 34"/>
                <a:gd name="T35" fmla="*/ 465963 h 28"/>
                <a:gd name="T36" fmla="*/ 467004 w 34"/>
                <a:gd name="T37" fmla="*/ 338564 h 28"/>
                <a:gd name="T38" fmla="*/ 0 w 34"/>
                <a:gd name="T39" fmla="*/ 318915 h 28"/>
                <a:gd name="T40" fmla="*/ 467004 w 34"/>
                <a:gd name="T41" fmla="*/ 228894 h 28"/>
                <a:gd name="T42" fmla="*/ 1126304 w 34"/>
                <a:gd name="T43" fmla="*/ 206476 h 28"/>
                <a:gd name="T44" fmla="*/ 933218 w 34"/>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28"/>
                <a:gd name="T71" fmla="*/ 34 w 3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28">
                  <a:moveTo>
                    <a:pt x="4" y="0"/>
                  </a:moveTo>
                  <a:lnTo>
                    <a:pt x="8" y="4"/>
                  </a:lnTo>
                  <a:lnTo>
                    <a:pt x="13" y="3"/>
                  </a:lnTo>
                  <a:lnTo>
                    <a:pt x="19" y="4"/>
                  </a:lnTo>
                  <a:lnTo>
                    <a:pt x="24" y="4"/>
                  </a:lnTo>
                  <a:lnTo>
                    <a:pt x="28" y="7"/>
                  </a:lnTo>
                  <a:lnTo>
                    <a:pt x="31" y="13"/>
                  </a:lnTo>
                  <a:lnTo>
                    <a:pt x="33" y="15"/>
                  </a:lnTo>
                  <a:lnTo>
                    <a:pt x="25" y="16"/>
                  </a:lnTo>
                  <a:lnTo>
                    <a:pt x="23" y="18"/>
                  </a:lnTo>
                  <a:lnTo>
                    <a:pt x="25" y="22"/>
                  </a:lnTo>
                  <a:lnTo>
                    <a:pt x="25" y="26"/>
                  </a:lnTo>
                  <a:lnTo>
                    <a:pt x="18" y="22"/>
                  </a:lnTo>
                  <a:lnTo>
                    <a:pt x="11" y="19"/>
                  </a:lnTo>
                  <a:lnTo>
                    <a:pt x="8" y="20"/>
                  </a:lnTo>
                  <a:lnTo>
                    <a:pt x="8" y="26"/>
                  </a:lnTo>
                  <a:lnTo>
                    <a:pt x="4" y="27"/>
                  </a:lnTo>
                  <a:lnTo>
                    <a:pt x="3" y="22"/>
                  </a:lnTo>
                  <a:lnTo>
                    <a:pt x="2" y="16"/>
                  </a:lnTo>
                  <a:lnTo>
                    <a:pt x="0" y="15"/>
                  </a:lnTo>
                  <a:lnTo>
                    <a:pt x="2" y="11"/>
                  </a:lnTo>
                  <a:lnTo>
                    <a:pt x="5" y="10"/>
                  </a:lnTo>
                  <a:lnTo>
                    <a:pt x="4"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17" name="Freeform 10"/>
            <p:cNvSpPr>
              <a:spLocks/>
            </p:cNvSpPr>
            <p:nvPr/>
          </p:nvSpPr>
          <p:spPr bwMode="invGray">
            <a:xfrm>
              <a:off x="4457" y="3137"/>
              <a:ext cx="583" cy="439"/>
            </a:xfrm>
            <a:custGeom>
              <a:avLst/>
              <a:gdLst>
                <a:gd name="T0" fmla="*/ 51200536 w 238"/>
                <a:gd name="T1" fmla="*/ 351989 h 216"/>
                <a:gd name="T2" fmla="*/ 53486248 w 238"/>
                <a:gd name="T3" fmla="*/ 496318 h 216"/>
                <a:gd name="T4" fmla="*/ 56248864 w 238"/>
                <a:gd name="T5" fmla="*/ 1173923 h 216"/>
                <a:gd name="T6" fmla="*/ 62403657 w 238"/>
                <a:gd name="T7" fmla="*/ 1827598 h 216"/>
                <a:gd name="T8" fmla="*/ 66424259 w 238"/>
                <a:gd name="T9" fmla="*/ 2502341 h 216"/>
                <a:gd name="T10" fmla="*/ 63333557 w 238"/>
                <a:gd name="T11" fmla="*/ 3138875 h 216"/>
                <a:gd name="T12" fmla="*/ 60822327 w 238"/>
                <a:gd name="T13" fmla="*/ 3551406 h 216"/>
                <a:gd name="T14" fmla="*/ 59319970 w 238"/>
                <a:gd name="T15" fmla="*/ 3960260 h 216"/>
                <a:gd name="T16" fmla="*/ 57967763 w 238"/>
                <a:gd name="T17" fmla="*/ 4166699 h 216"/>
                <a:gd name="T18" fmla="*/ 54645154 w 238"/>
                <a:gd name="T19" fmla="*/ 4330549 h 216"/>
                <a:gd name="T20" fmla="*/ 49621871 w 238"/>
                <a:gd name="T21" fmla="*/ 4272711 h 216"/>
                <a:gd name="T22" fmla="*/ 44245495 w 238"/>
                <a:gd name="T23" fmla="*/ 4166699 h 216"/>
                <a:gd name="T24" fmla="*/ 41733246 w 238"/>
                <a:gd name="T25" fmla="*/ 3939602 h 216"/>
                <a:gd name="T26" fmla="*/ 40933027 w 238"/>
                <a:gd name="T27" fmla="*/ 3617012 h 216"/>
                <a:gd name="T28" fmla="*/ 39211345 w 238"/>
                <a:gd name="T29" fmla="*/ 3463397 h 216"/>
                <a:gd name="T30" fmla="*/ 36356743 w 238"/>
                <a:gd name="T31" fmla="*/ 3492135 h 216"/>
                <a:gd name="T32" fmla="*/ 33839320 w 238"/>
                <a:gd name="T33" fmla="*/ 3219218 h 216"/>
                <a:gd name="T34" fmla="*/ 31324347 w 238"/>
                <a:gd name="T35" fmla="*/ 3198658 h 216"/>
                <a:gd name="T36" fmla="*/ 28012516 w 238"/>
                <a:gd name="T37" fmla="*/ 3219218 h 216"/>
                <a:gd name="T38" fmla="*/ 24921715 w 238"/>
                <a:gd name="T39" fmla="*/ 3257785 h 216"/>
                <a:gd name="T40" fmla="*/ 22635983 w 238"/>
                <a:gd name="T41" fmla="*/ 3402181 h 216"/>
                <a:gd name="T42" fmla="*/ 18769994 w 238"/>
                <a:gd name="T43" fmla="*/ 3512780 h 216"/>
                <a:gd name="T44" fmla="*/ 15074510 w 238"/>
                <a:gd name="T45" fmla="*/ 3676066 h 216"/>
                <a:gd name="T46" fmla="*/ 13168717 w 238"/>
                <a:gd name="T47" fmla="*/ 3756704 h 216"/>
                <a:gd name="T48" fmla="*/ 7560575 w 238"/>
                <a:gd name="T49" fmla="*/ 3714424 h 216"/>
                <a:gd name="T50" fmla="*/ 6153919 w 238"/>
                <a:gd name="T51" fmla="*/ 3617012 h 216"/>
                <a:gd name="T52" fmla="*/ 6153919 w 238"/>
                <a:gd name="T53" fmla="*/ 3138875 h 216"/>
                <a:gd name="T54" fmla="*/ 4797965 w 238"/>
                <a:gd name="T55" fmla="*/ 2876928 h 216"/>
                <a:gd name="T56" fmla="*/ 2762610 w 238"/>
                <a:gd name="T57" fmla="*/ 2623040 h 216"/>
                <a:gd name="T58" fmla="*/ 552461 w 238"/>
                <a:gd name="T59" fmla="*/ 1827598 h 216"/>
                <a:gd name="T60" fmla="*/ 799602 w 238"/>
                <a:gd name="T61" fmla="*/ 1554920 h 216"/>
                <a:gd name="T62" fmla="*/ 5375908 w 238"/>
                <a:gd name="T63" fmla="*/ 1415527 h 216"/>
                <a:gd name="T64" fmla="*/ 8913722 w 238"/>
                <a:gd name="T65" fmla="*/ 1370956 h 216"/>
                <a:gd name="T66" fmla="*/ 10974982 w 238"/>
                <a:gd name="T67" fmla="*/ 1311838 h 216"/>
                <a:gd name="T68" fmla="*/ 12003374 w 238"/>
                <a:gd name="T69" fmla="*/ 1091801 h 216"/>
                <a:gd name="T70" fmla="*/ 11435640 w 238"/>
                <a:gd name="T71" fmla="*/ 968046 h 216"/>
                <a:gd name="T72" fmla="*/ 16576876 w 238"/>
                <a:gd name="T73" fmla="*/ 635014 h 216"/>
                <a:gd name="T74" fmla="*/ 20123749 w 238"/>
                <a:gd name="T75" fmla="*/ 412544 h 216"/>
                <a:gd name="T76" fmla="*/ 23569449 w 238"/>
                <a:gd name="T77" fmla="*/ 577602 h 216"/>
                <a:gd name="T78" fmla="*/ 26080797 w 238"/>
                <a:gd name="T79" fmla="*/ 393637 h 216"/>
                <a:gd name="T80" fmla="*/ 28564553 w 238"/>
                <a:gd name="T81" fmla="*/ 163302 h 216"/>
                <a:gd name="T82" fmla="*/ 31324347 w 238"/>
                <a:gd name="T83" fmla="*/ 39534 h 216"/>
                <a:gd name="T84" fmla="*/ 35900631 w 238"/>
                <a:gd name="T85" fmla="*/ 80349 h 216"/>
                <a:gd name="T86" fmla="*/ 37290209 w 238"/>
                <a:gd name="T87" fmla="*/ 244202 h 216"/>
                <a:gd name="T88" fmla="*/ 37290209 w 238"/>
                <a:gd name="T89" fmla="*/ 452058 h 216"/>
                <a:gd name="T90" fmla="*/ 41180621 w 238"/>
                <a:gd name="T91" fmla="*/ 800031 h 216"/>
                <a:gd name="T92" fmla="*/ 44245495 w 238"/>
                <a:gd name="T93" fmla="*/ 899228 h 216"/>
                <a:gd name="T94" fmla="*/ 46532109 w 238"/>
                <a:gd name="T95" fmla="*/ 577602 h 216"/>
                <a:gd name="T96" fmla="*/ 47560501 w 238"/>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8"/>
                <a:gd name="T148" fmla="*/ 0 h 216"/>
                <a:gd name="T149" fmla="*/ 238 w 238"/>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8" h="216">
                  <a:moveTo>
                    <a:pt x="170" y="0"/>
                  </a:moveTo>
                  <a:lnTo>
                    <a:pt x="183" y="0"/>
                  </a:lnTo>
                  <a:lnTo>
                    <a:pt x="183" y="17"/>
                  </a:lnTo>
                  <a:lnTo>
                    <a:pt x="188" y="22"/>
                  </a:lnTo>
                  <a:lnTo>
                    <a:pt x="189" y="24"/>
                  </a:lnTo>
                  <a:lnTo>
                    <a:pt x="191" y="24"/>
                  </a:lnTo>
                  <a:lnTo>
                    <a:pt x="193" y="28"/>
                  </a:lnTo>
                  <a:lnTo>
                    <a:pt x="195" y="45"/>
                  </a:lnTo>
                  <a:lnTo>
                    <a:pt x="201" y="57"/>
                  </a:lnTo>
                  <a:lnTo>
                    <a:pt x="212" y="72"/>
                  </a:lnTo>
                  <a:lnTo>
                    <a:pt x="212" y="75"/>
                  </a:lnTo>
                  <a:lnTo>
                    <a:pt x="223" y="89"/>
                  </a:lnTo>
                  <a:lnTo>
                    <a:pt x="223" y="92"/>
                  </a:lnTo>
                  <a:lnTo>
                    <a:pt x="234" y="103"/>
                  </a:lnTo>
                  <a:lnTo>
                    <a:pt x="237" y="122"/>
                  </a:lnTo>
                  <a:lnTo>
                    <a:pt x="234" y="141"/>
                  </a:lnTo>
                  <a:lnTo>
                    <a:pt x="231" y="149"/>
                  </a:lnTo>
                  <a:lnTo>
                    <a:pt x="226" y="153"/>
                  </a:lnTo>
                  <a:lnTo>
                    <a:pt x="225" y="162"/>
                  </a:lnTo>
                  <a:lnTo>
                    <a:pt x="221" y="170"/>
                  </a:lnTo>
                  <a:lnTo>
                    <a:pt x="217" y="173"/>
                  </a:lnTo>
                  <a:lnTo>
                    <a:pt x="218" y="176"/>
                  </a:lnTo>
                  <a:lnTo>
                    <a:pt x="214" y="181"/>
                  </a:lnTo>
                  <a:lnTo>
                    <a:pt x="212" y="193"/>
                  </a:lnTo>
                  <a:lnTo>
                    <a:pt x="211" y="198"/>
                  </a:lnTo>
                  <a:lnTo>
                    <a:pt x="207" y="200"/>
                  </a:lnTo>
                  <a:lnTo>
                    <a:pt x="207" y="203"/>
                  </a:lnTo>
                  <a:lnTo>
                    <a:pt x="203" y="208"/>
                  </a:lnTo>
                  <a:lnTo>
                    <a:pt x="199" y="209"/>
                  </a:lnTo>
                  <a:lnTo>
                    <a:pt x="195" y="211"/>
                  </a:lnTo>
                  <a:lnTo>
                    <a:pt x="190" y="215"/>
                  </a:lnTo>
                  <a:lnTo>
                    <a:pt x="183" y="207"/>
                  </a:lnTo>
                  <a:lnTo>
                    <a:pt x="177" y="208"/>
                  </a:lnTo>
                  <a:lnTo>
                    <a:pt x="174" y="208"/>
                  </a:lnTo>
                  <a:lnTo>
                    <a:pt x="166" y="210"/>
                  </a:lnTo>
                  <a:lnTo>
                    <a:pt x="158" y="203"/>
                  </a:lnTo>
                  <a:lnTo>
                    <a:pt x="154" y="196"/>
                  </a:lnTo>
                  <a:lnTo>
                    <a:pt x="151" y="197"/>
                  </a:lnTo>
                  <a:lnTo>
                    <a:pt x="149" y="192"/>
                  </a:lnTo>
                  <a:lnTo>
                    <a:pt x="148" y="186"/>
                  </a:lnTo>
                  <a:lnTo>
                    <a:pt x="146" y="185"/>
                  </a:lnTo>
                  <a:lnTo>
                    <a:pt x="146" y="176"/>
                  </a:lnTo>
                  <a:lnTo>
                    <a:pt x="147" y="170"/>
                  </a:lnTo>
                  <a:lnTo>
                    <a:pt x="145" y="167"/>
                  </a:lnTo>
                  <a:lnTo>
                    <a:pt x="140" y="169"/>
                  </a:lnTo>
                  <a:lnTo>
                    <a:pt x="136" y="170"/>
                  </a:lnTo>
                  <a:lnTo>
                    <a:pt x="132" y="170"/>
                  </a:lnTo>
                  <a:lnTo>
                    <a:pt x="130" y="170"/>
                  </a:lnTo>
                  <a:lnTo>
                    <a:pt x="128" y="170"/>
                  </a:lnTo>
                  <a:lnTo>
                    <a:pt x="124" y="165"/>
                  </a:lnTo>
                  <a:lnTo>
                    <a:pt x="121" y="157"/>
                  </a:lnTo>
                  <a:lnTo>
                    <a:pt x="119" y="158"/>
                  </a:lnTo>
                  <a:lnTo>
                    <a:pt x="114" y="158"/>
                  </a:lnTo>
                  <a:lnTo>
                    <a:pt x="112" y="156"/>
                  </a:lnTo>
                  <a:lnTo>
                    <a:pt x="109" y="158"/>
                  </a:lnTo>
                  <a:lnTo>
                    <a:pt x="106" y="157"/>
                  </a:lnTo>
                  <a:lnTo>
                    <a:pt x="100" y="157"/>
                  </a:lnTo>
                  <a:lnTo>
                    <a:pt x="97" y="156"/>
                  </a:lnTo>
                  <a:lnTo>
                    <a:pt x="95" y="158"/>
                  </a:lnTo>
                  <a:lnTo>
                    <a:pt x="89" y="159"/>
                  </a:lnTo>
                  <a:lnTo>
                    <a:pt x="89" y="157"/>
                  </a:lnTo>
                  <a:lnTo>
                    <a:pt x="84" y="162"/>
                  </a:lnTo>
                  <a:lnTo>
                    <a:pt x="81" y="166"/>
                  </a:lnTo>
                  <a:lnTo>
                    <a:pt x="77" y="166"/>
                  </a:lnTo>
                  <a:lnTo>
                    <a:pt x="73" y="171"/>
                  </a:lnTo>
                  <a:lnTo>
                    <a:pt x="67" y="171"/>
                  </a:lnTo>
                  <a:lnTo>
                    <a:pt x="62" y="173"/>
                  </a:lnTo>
                  <a:lnTo>
                    <a:pt x="56" y="176"/>
                  </a:lnTo>
                  <a:lnTo>
                    <a:pt x="54" y="179"/>
                  </a:lnTo>
                  <a:lnTo>
                    <a:pt x="52" y="178"/>
                  </a:lnTo>
                  <a:lnTo>
                    <a:pt x="49" y="182"/>
                  </a:lnTo>
                  <a:lnTo>
                    <a:pt x="47" y="183"/>
                  </a:lnTo>
                  <a:lnTo>
                    <a:pt x="43" y="187"/>
                  </a:lnTo>
                  <a:lnTo>
                    <a:pt x="32" y="187"/>
                  </a:lnTo>
                  <a:lnTo>
                    <a:pt x="27" y="181"/>
                  </a:lnTo>
                  <a:lnTo>
                    <a:pt x="26" y="178"/>
                  </a:lnTo>
                  <a:lnTo>
                    <a:pt x="25" y="181"/>
                  </a:lnTo>
                  <a:lnTo>
                    <a:pt x="22" y="176"/>
                  </a:lnTo>
                  <a:lnTo>
                    <a:pt x="23" y="165"/>
                  </a:lnTo>
                  <a:lnTo>
                    <a:pt x="25" y="158"/>
                  </a:lnTo>
                  <a:lnTo>
                    <a:pt x="22" y="153"/>
                  </a:lnTo>
                  <a:lnTo>
                    <a:pt x="21" y="148"/>
                  </a:lnTo>
                  <a:lnTo>
                    <a:pt x="20" y="143"/>
                  </a:lnTo>
                  <a:lnTo>
                    <a:pt x="17" y="140"/>
                  </a:lnTo>
                  <a:lnTo>
                    <a:pt x="15" y="139"/>
                  </a:lnTo>
                  <a:lnTo>
                    <a:pt x="15" y="137"/>
                  </a:lnTo>
                  <a:lnTo>
                    <a:pt x="10" y="128"/>
                  </a:lnTo>
                  <a:lnTo>
                    <a:pt x="4" y="109"/>
                  </a:lnTo>
                  <a:lnTo>
                    <a:pt x="2" y="97"/>
                  </a:lnTo>
                  <a:lnTo>
                    <a:pt x="2" y="89"/>
                  </a:lnTo>
                  <a:lnTo>
                    <a:pt x="0" y="87"/>
                  </a:lnTo>
                  <a:lnTo>
                    <a:pt x="0" y="79"/>
                  </a:lnTo>
                  <a:lnTo>
                    <a:pt x="3" y="76"/>
                  </a:lnTo>
                  <a:lnTo>
                    <a:pt x="10" y="66"/>
                  </a:lnTo>
                  <a:lnTo>
                    <a:pt x="18" y="67"/>
                  </a:lnTo>
                  <a:lnTo>
                    <a:pt x="19" y="69"/>
                  </a:lnTo>
                  <a:lnTo>
                    <a:pt x="30" y="69"/>
                  </a:lnTo>
                  <a:lnTo>
                    <a:pt x="30" y="66"/>
                  </a:lnTo>
                  <a:lnTo>
                    <a:pt x="32" y="67"/>
                  </a:lnTo>
                  <a:lnTo>
                    <a:pt x="35" y="65"/>
                  </a:lnTo>
                  <a:lnTo>
                    <a:pt x="37" y="65"/>
                  </a:lnTo>
                  <a:lnTo>
                    <a:pt x="39" y="64"/>
                  </a:lnTo>
                  <a:lnTo>
                    <a:pt x="38" y="62"/>
                  </a:lnTo>
                  <a:lnTo>
                    <a:pt x="40" y="56"/>
                  </a:lnTo>
                  <a:lnTo>
                    <a:pt x="43" y="53"/>
                  </a:lnTo>
                  <a:lnTo>
                    <a:pt x="41" y="51"/>
                  </a:lnTo>
                  <a:lnTo>
                    <a:pt x="43" y="49"/>
                  </a:lnTo>
                  <a:lnTo>
                    <a:pt x="41" y="47"/>
                  </a:lnTo>
                  <a:lnTo>
                    <a:pt x="47" y="42"/>
                  </a:lnTo>
                  <a:lnTo>
                    <a:pt x="52" y="41"/>
                  </a:lnTo>
                  <a:lnTo>
                    <a:pt x="59" y="31"/>
                  </a:lnTo>
                  <a:lnTo>
                    <a:pt x="66" y="22"/>
                  </a:lnTo>
                  <a:lnTo>
                    <a:pt x="70" y="22"/>
                  </a:lnTo>
                  <a:lnTo>
                    <a:pt x="72" y="20"/>
                  </a:lnTo>
                  <a:lnTo>
                    <a:pt x="75" y="20"/>
                  </a:lnTo>
                  <a:lnTo>
                    <a:pt x="81" y="27"/>
                  </a:lnTo>
                  <a:lnTo>
                    <a:pt x="84" y="28"/>
                  </a:lnTo>
                  <a:lnTo>
                    <a:pt x="86" y="24"/>
                  </a:lnTo>
                  <a:lnTo>
                    <a:pt x="89" y="20"/>
                  </a:lnTo>
                  <a:lnTo>
                    <a:pt x="93" y="19"/>
                  </a:lnTo>
                  <a:lnTo>
                    <a:pt x="96" y="12"/>
                  </a:lnTo>
                  <a:lnTo>
                    <a:pt x="98" y="11"/>
                  </a:lnTo>
                  <a:lnTo>
                    <a:pt x="102" y="8"/>
                  </a:lnTo>
                  <a:lnTo>
                    <a:pt x="106" y="6"/>
                  </a:lnTo>
                  <a:lnTo>
                    <a:pt x="109" y="6"/>
                  </a:lnTo>
                  <a:lnTo>
                    <a:pt x="112" y="2"/>
                  </a:lnTo>
                  <a:lnTo>
                    <a:pt x="116" y="2"/>
                  </a:lnTo>
                  <a:lnTo>
                    <a:pt x="121" y="2"/>
                  </a:lnTo>
                  <a:lnTo>
                    <a:pt x="128" y="4"/>
                  </a:lnTo>
                  <a:lnTo>
                    <a:pt x="132" y="8"/>
                  </a:lnTo>
                  <a:lnTo>
                    <a:pt x="132" y="10"/>
                  </a:lnTo>
                  <a:lnTo>
                    <a:pt x="133" y="12"/>
                  </a:lnTo>
                  <a:lnTo>
                    <a:pt x="133" y="16"/>
                  </a:lnTo>
                  <a:lnTo>
                    <a:pt x="133" y="18"/>
                  </a:lnTo>
                  <a:lnTo>
                    <a:pt x="133" y="22"/>
                  </a:lnTo>
                  <a:lnTo>
                    <a:pt x="132" y="24"/>
                  </a:lnTo>
                  <a:lnTo>
                    <a:pt x="143" y="34"/>
                  </a:lnTo>
                  <a:lnTo>
                    <a:pt x="147" y="39"/>
                  </a:lnTo>
                  <a:lnTo>
                    <a:pt x="151" y="41"/>
                  </a:lnTo>
                  <a:lnTo>
                    <a:pt x="155" y="43"/>
                  </a:lnTo>
                  <a:lnTo>
                    <a:pt x="158" y="44"/>
                  </a:lnTo>
                  <a:lnTo>
                    <a:pt x="162" y="41"/>
                  </a:lnTo>
                  <a:lnTo>
                    <a:pt x="166" y="34"/>
                  </a:lnTo>
                  <a:lnTo>
                    <a:pt x="166" y="28"/>
                  </a:lnTo>
                  <a:lnTo>
                    <a:pt x="168" y="16"/>
                  </a:lnTo>
                  <a:lnTo>
                    <a:pt x="170" y="11"/>
                  </a:lnTo>
                  <a:lnTo>
                    <a:pt x="170"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18" name="Freeform 11"/>
            <p:cNvSpPr>
              <a:spLocks/>
            </p:cNvSpPr>
            <p:nvPr/>
          </p:nvSpPr>
          <p:spPr bwMode="invGray">
            <a:xfrm>
              <a:off x="4320" y="3048"/>
              <a:ext cx="321" cy="65"/>
            </a:xfrm>
            <a:custGeom>
              <a:avLst/>
              <a:gdLst>
                <a:gd name="T0" fmla="*/ 2847890 w 131"/>
                <a:gd name="T1" fmla="*/ 80082 h 32"/>
                <a:gd name="T2" fmla="*/ 6978417 w 131"/>
                <a:gd name="T3" fmla="*/ 80082 h 32"/>
                <a:gd name="T4" fmla="*/ 9888425 w 131"/>
                <a:gd name="T5" fmla="*/ 99456 h 32"/>
                <a:gd name="T6" fmla="*/ 12048830 w 131"/>
                <a:gd name="T7" fmla="*/ 281931 h 32"/>
                <a:gd name="T8" fmla="*/ 14345787 w 131"/>
                <a:gd name="T9" fmla="*/ 330417 h 32"/>
                <a:gd name="T10" fmla="*/ 18037109 w 131"/>
                <a:gd name="T11" fmla="*/ 410353 h 32"/>
                <a:gd name="T12" fmla="*/ 19737056 w 131"/>
                <a:gd name="T13" fmla="*/ 430274 h 32"/>
                <a:gd name="T14" fmla="*/ 20807053 w 131"/>
                <a:gd name="T15" fmla="*/ 281931 h 32"/>
                <a:gd name="T16" fmla="*/ 25036273 w 131"/>
                <a:gd name="T17" fmla="*/ 330417 h 32"/>
                <a:gd name="T18" fmla="*/ 28110207 w 131"/>
                <a:gd name="T19" fmla="*/ 388629 h 32"/>
                <a:gd name="T20" fmla="*/ 30406939 w 131"/>
                <a:gd name="T21" fmla="*/ 410353 h 32"/>
                <a:gd name="T22" fmla="*/ 31817319 w 131"/>
                <a:gd name="T23" fmla="*/ 330417 h 32"/>
                <a:gd name="T24" fmla="*/ 34346563 w 131"/>
                <a:gd name="T25" fmla="*/ 281931 h 32"/>
                <a:gd name="T26" fmla="*/ 36643275 w 131"/>
                <a:gd name="T27" fmla="*/ 242533 h 32"/>
                <a:gd name="T28" fmla="*/ 35703819 w 131"/>
                <a:gd name="T29" fmla="*/ 430274 h 32"/>
                <a:gd name="T30" fmla="*/ 34346563 w 131"/>
                <a:gd name="T31" fmla="*/ 492645 h 32"/>
                <a:gd name="T32" fmla="*/ 33177770 w 131"/>
                <a:gd name="T33" fmla="*/ 512598 h 32"/>
                <a:gd name="T34" fmla="*/ 31434805 w 131"/>
                <a:gd name="T35" fmla="*/ 572672 h 32"/>
                <a:gd name="T36" fmla="*/ 30077960 w 131"/>
                <a:gd name="T37" fmla="*/ 572672 h 32"/>
                <a:gd name="T38" fmla="*/ 28336622 w 131"/>
                <a:gd name="T39" fmla="*/ 592696 h 32"/>
                <a:gd name="T40" fmla="*/ 26426070 w 131"/>
                <a:gd name="T41" fmla="*/ 630894 h 32"/>
                <a:gd name="T42" fmla="*/ 25036273 w 131"/>
                <a:gd name="T43" fmla="*/ 492645 h 32"/>
                <a:gd name="T44" fmla="*/ 23294778 w 131"/>
                <a:gd name="T45" fmla="*/ 630894 h 32"/>
                <a:gd name="T46" fmla="*/ 21361937 w 131"/>
                <a:gd name="T47" fmla="*/ 492645 h 32"/>
                <a:gd name="T48" fmla="*/ 20198560 w 131"/>
                <a:gd name="T49" fmla="*/ 512598 h 32"/>
                <a:gd name="T50" fmla="*/ 18285440 w 131"/>
                <a:gd name="T51" fmla="*/ 572672 h 32"/>
                <a:gd name="T52" fmla="*/ 16638275 w 131"/>
                <a:gd name="T53" fmla="*/ 532078 h 32"/>
                <a:gd name="T54" fmla="*/ 14570722 w 131"/>
                <a:gd name="T55" fmla="*/ 512598 h 32"/>
                <a:gd name="T56" fmla="*/ 12659955 w 131"/>
                <a:gd name="T57" fmla="*/ 572672 h 32"/>
                <a:gd name="T58" fmla="*/ 10114914 w 131"/>
                <a:gd name="T59" fmla="*/ 468727 h 32"/>
                <a:gd name="T60" fmla="*/ 6423646 w 131"/>
                <a:gd name="T61" fmla="*/ 430274 h 32"/>
                <a:gd name="T62" fmla="*/ 3879640 w 131"/>
                <a:gd name="T63" fmla="*/ 369824 h 32"/>
                <a:gd name="T64" fmla="*/ 1356830 w 131"/>
                <a:gd name="T65" fmla="*/ 261946 h 32"/>
                <a:gd name="T66" fmla="*/ 0 w 131"/>
                <a:gd name="T67" fmla="*/ 221372 h 32"/>
                <a:gd name="T68" fmla="*/ 0 w 131"/>
                <a:gd name="T69" fmla="*/ 0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32"/>
                <a:gd name="T107" fmla="*/ 131 w 131"/>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32">
                  <a:moveTo>
                    <a:pt x="0" y="0"/>
                  </a:moveTo>
                  <a:lnTo>
                    <a:pt x="10" y="4"/>
                  </a:lnTo>
                  <a:lnTo>
                    <a:pt x="18" y="4"/>
                  </a:lnTo>
                  <a:lnTo>
                    <a:pt x="25" y="4"/>
                  </a:lnTo>
                  <a:lnTo>
                    <a:pt x="31" y="4"/>
                  </a:lnTo>
                  <a:lnTo>
                    <a:pt x="35" y="5"/>
                  </a:lnTo>
                  <a:lnTo>
                    <a:pt x="40" y="8"/>
                  </a:lnTo>
                  <a:lnTo>
                    <a:pt x="43" y="14"/>
                  </a:lnTo>
                  <a:lnTo>
                    <a:pt x="47" y="17"/>
                  </a:lnTo>
                  <a:lnTo>
                    <a:pt x="51" y="16"/>
                  </a:lnTo>
                  <a:lnTo>
                    <a:pt x="57" y="16"/>
                  </a:lnTo>
                  <a:lnTo>
                    <a:pt x="64" y="20"/>
                  </a:lnTo>
                  <a:lnTo>
                    <a:pt x="67" y="21"/>
                  </a:lnTo>
                  <a:lnTo>
                    <a:pt x="70" y="21"/>
                  </a:lnTo>
                  <a:lnTo>
                    <a:pt x="71" y="17"/>
                  </a:lnTo>
                  <a:lnTo>
                    <a:pt x="74" y="14"/>
                  </a:lnTo>
                  <a:lnTo>
                    <a:pt x="82" y="16"/>
                  </a:lnTo>
                  <a:lnTo>
                    <a:pt x="89" y="16"/>
                  </a:lnTo>
                  <a:lnTo>
                    <a:pt x="95" y="16"/>
                  </a:lnTo>
                  <a:lnTo>
                    <a:pt x="100" y="19"/>
                  </a:lnTo>
                  <a:lnTo>
                    <a:pt x="102" y="21"/>
                  </a:lnTo>
                  <a:lnTo>
                    <a:pt x="108" y="20"/>
                  </a:lnTo>
                  <a:lnTo>
                    <a:pt x="111" y="18"/>
                  </a:lnTo>
                  <a:lnTo>
                    <a:pt x="113" y="16"/>
                  </a:lnTo>
                  <a:lnTo>
                    <a:pt x="118" y="16"/>
                  </a:lnTo>
                  <a:lnTo>
                    <a:pt x="122" y="14"/>
                  </a:lnTo>
                  <a:lnTo>
                    <a:pt x="127" y="12"/>
                  </a:lnTo>
                  <a:lnTo>
                    <a:pt x="130" y="12"/>
                  </a:lnTo>
                  <a:lnTo>
                    <a:pt x="129" y="19"/>
                  </a:lnTo>
                  <a:lnTo>
                    <a:pt x="127" y="21"/>
                  </a:lnTo>
                  <a:lnTo>
                    <a:pt x="125" y="24"/>
                  </a:lnTo>
                  <a:lnTo>
                    <a:pt x="122" y="24"/>
                  </a:lnTo>
                  <a:lnTo>
                    <a:pt x="121" y="24"/>
                  </a:lnTo>
                  <a:lnTo>
                    <a:pt x="118" y="25"/>
                  </a:lnTo>
                  <a:lnTo>
                    <a:pt x="115" y="29"/>
                  </a:lnTo>
                  <a:lnTo>
                    <a:pt x="112" y="28"/>
                  </a:lnTo>
                  <a:lnTo>
                    <a:pt x="109" y="26"/>
                  </a:lnTo>
                  <a:lnTo>
                    <a:pt x="107" y="28"/>
                  </a:lnTo>
                  <a:lnTo>
                    <a:pt x="104" y="29"/>
                  </a:lnTo>
                  <a:lnTo>
                    <a:pt x="101" y="29"/>
                  </a:lnTo>
                  <a:lnTo>
                    <a:pt x="100" y="31"/>
                  </a:lnTo>
                  <a:lnTo>
                    <a:pt x="94" y="31"/>
                  </a:lnTo>
                  <a:lnTo>
                    <a:pt x="92" y="28"/>
                  </a:lnTo>
                  <a:lnTo>
                    <a:pt x="89" y="24"/>
                  </a:lnTo>
                  <a:lnTo>
                    <a:pt x="86" y="28"/>
                  </a:lnTo>
                  <a:lnTo>
                    <a:pt x="83" y="31"/>
                  </a:lnTo>
                  <a:lnTo>
                    <a:pt x="81" y="31"/>
                  </a:lnTo>
                  <a:lnTo>
                    <a:pt x="76" y="24"/>
                  </a:lnTo>
                  <a:lnTo>
                    <a:pt x="74" y="25"/>
                  </a:lnTo>
                  <a:lnTo>
                    <a:pt x="72" y="25"/>
                  </a:lnTo>
                  <a:lnTo>
                    <a:pt x="70" y="29"/>
                  </a:lnTo>
                  <a:lnTo>
                    <a:pt x="65" y="28"/>
                  </a:lnTo>
                  <a:lnTo>
                    <a:pt x="61" y="28"/>
                  </a:lnTo>
                  <a:lnTo>
                    <a:pt x="59" y="26"/>
                  </a:lnTo>
                  <a:lnTo>
                    <a:pt x="57" y="24"/>
                  </a:lnTo>
                  <a:lnTo>
                    <a:pt x="52" y="25"/>
                  </a:lnTo>
                  <a:lnTo>
                    <a:pt x="48" y="29"/>
                  </a:lnTo>
                  <a:lnTo>
                    <a:pt x="45" y="28"/>
                  </a:lnTo>
                  <a:lnTo>
                    <a:pt x="40" y="26"/>
                  </a:lnTo>
                  <a:lnTo>
                    <a:pt x="36" y="23"/>
                  </a:lnTo>
                  <a:lnTo>
                    <a:pt x="32" y="23"/>
                  </a:lnTo>
                  <a:lnTo>
                    <a:pt x="23" y="21"/>
                  </a:lnTo>
                  <a:lnTo>
                    <a:pt x="18" y="19"/>
                  </a:lnTo>
                  <a:lnTo>
                    <a:pt x="14" y="18"/>
                  </a:lnTo>
                  <a:lnTo>
                    <a:pt x="8" y="17"/>
                  </a:lnTo>
                  <a:lnTo>
                    <a:pt x="5" y="13"/>
                  </a:lnTo>
                  <a:lnTo>
                    <a:pt x="2" y="12"/>
                  </a:lnTo>
                  <a:lnTo>
                    <a:pt x="0" y="11"/>
                  </a:lnTo>
                  <a:lnTo>
                    <a:pt x="0" y="9"/>
                  </a:lnTo>
                  <a:lnTo>
                    <a:pt x="0"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19" name="Freeform 12"/>
            <p:cNvSpPr>
              <a:spLocks/>
            </p:cNvSpPr>
            <p:nvPr/>
          </p:nvSpPr>
          <p:spPr bwMode="invGray">
            <a:xfrm>
              <a:off x="4499" y="2930"/>
              <a:ext cx="142" cy="117"/>
            </a:xfrm>
            <a:custGeom>
              <a:avLst/>
              <a:gdLst>
                <a:gd name="T0" fmla="*/ 7521858 w 58"/>
                <a:gd name="T1" fmla="*/ 0 h 57"/>
                <a:gd name="T2" fmla="*/ 13068634 w 58"/>
                <a:gd name="T3" fmla="*/ 0 h 57"/>
                <a:gd name="T4" fmla="*/ 14190610 w 58"/>
                <a:gd name="T5" fmla="*/ 162907 h 57"/>
                <a:gd name="T6" fmla="*/ 12480235 w 58"/>
                <a:gd name="T7" fmla="*/ 261325 h 57"/>
                <a:gd name="T8" fmla="*/ 12240363 w 58"/>
                <a:gd name="T9" fmla="*/ 334388 h 57"/>
                <a:gd name="T10" fmla="*/ 11144182 w 58"/>
                <a:gd name="T11" fmla="*/ 425116 h 57"/>
                <a:gd name="T12" fmla="*/ 9418493 w 58"/>
                <a:gd name="T13" fmla="*/ 447490 h 57"/>
                <a:gd name="T14" fmla="*/ 8296438 w 58"/>
                <a:gd name="T15" fmla="*/ 381063 h 57"/>
                <a:gd name="T16" fmla="*/ 6917536 w 58"/>
                <a:gd name="T17" fmla="*/ 261325 h 57"/>
                <a:gd name="T18" fmla="*/ 4999587 w 58"/>
                <a:gd name="T19" fmla="*/ 261325 h 57"/>
                <a:gd name="T20" fmla="*/ 4774924 w 58"/>
                <a:gd name="T21" fmla="*/ 447490 h 57"/>
                <a:gd name="T22" fmla="*/ 4999587 w 58"/>
                <a:gd name="T23" fmla="*/ 588030 h 57"/>
                <a:gd name="T24" fmla="*/ 6917536 w 58"/>
                <a:gd name="T25" fmla="*/ 494173 h 57"/>
                <a:gd name="T26" fmla="*/ 8296438 w 58"/>
                <a:gd name="T27" fmla="*/ 536404 h 57"/>
                <a:gd name="T28" fmla="*/ 7847219 w 58"/>
                <a:gd name="T29" fmla="*/ 654455 h 57"/>
                <a:gd name="T30" fmla="*/ 7521858 w 58"/>
                <a:gd name="T31" fmla="*/ 755364 h 57"/>
                <a:gd name="T32" fmla="*/ 7847219 w 58"/>
                <a:gd name="T33" fmla="*/ 872607 h 57"/>
                <a:gd name="T34" fmla="*/ 8868453 w 58"/>
                <a:gd name="T35" fmla="*/ 939695 h 57"/>
                <a:gd name="T36" fmla="*/ 8296438 w 58"/>
                <a:gd name="T37" fmla="*/ 1057003 h 57"/>
                <a:gd name="T38" fmla="*/ 7847219 w 58"/>
                <a:gd name="T39" fmla="*/ 1232158 h 57"/>
                <a:gd name="T40" fmla="*/ 6684068 w 58"/>
                <a:gd name="T41" fmla="*/ 1276271 h 57"/>
                <a:gd name="T42" fmla="*/ 6121381 w 58"/>
                <a:gd name="T43" fmla="*/ 1180481 h 57"/>
                <a:gd name="T44" fmla="*/ 5337894 w 58"/>
                <a:gd name="T45" fmla="*/ 1014355 h 57"/>
                <a:gd name="T46" fmla="*/ 5337894 w 58"/>
                <a:gd name="T47" fmla="*/ 828428 h 57"/>
                <a:gd name="T48" fmla="*/ 3296964 w 58"/>
                <a:gd name="T49" fmla="*/ 828428 h 57"/>
                <a:gd name="T50" fmla="*/ 1950321 w 58"/>
                <a:gd name="T51" fmla="*/ 849890 h 57"/>
                <a:gd name="T52" fmla="*/ 3846991 w 58"/>
                <a:gd name="T53" fmla="*/ 939695 h 57"/>
                <a:gd name="T54" fmla="*/ 4224887 w 58"/>
                <a:gd name="T55" fmla="*/ 1035536 h 57"/>
                <a:gd name="T56" fmla="*/ 3846991 w 58"/>
                <a:gd name="T57" fmla="*/ 1207009 h 57"/>
                <a:gd name="T58" fmla="*/ 2730112 w 58"/>
                <a:gd name="T59" fmla="*/ 1318182 h 57"/>
                <a:gd name="T60" fmla="*/ 2730112 w 58"/>
                <a:gd name="T61" fmla="*/ 1180481 h 57"/>
                <a:gd name="T62" fmla="*/ 1950321 w 58"/>
                <a:gd name="T63" fmla="*/ 1035536 h 57"/>
                <a:gd name="T64" fmla="*/ 1115116 w 58"/>
                <a:gd name="T65" fmla="*/ 939695 h 57"/>
                <a:gd name="T66" fmla="*/ 0 w 58"/>
                <a:gd name="T67" fmla="*/ 782182 h 57"/>
                <a:gd name="T68" fmla="*/ 1346647 w 58"/>
                <a:gd name="T69" fmla="*/ 631952 h 57"/>
                <a:gd name="T70" fmla="*/ 1950321 w 58"/>
                <a:gd name="T71" fmla="*/ 403593 h 57"/>
                <a:gd name="T72" fmla="*/ 2275685 w 58"/>
                <a:gd name="T73" fmla="*/ 286476 h 57"/>
                <a:gd name="T74" fmla="*/ 1950321 w 58"/>
                <a:gd name="T75" fmla="*/ 16290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57"/>
                <a:gd name="T116" fmla="*/ 58 w 58"/>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57">
                  <a:moveTo>
                    <a:pt x="14" y="0"/>
                  </a:moveTo>
                  <a:lnTo>
                    <a:pt x="27" y="0"/>
                  </a:lnTo>
                  <a:lnTo>
                    <a:pt x="41" y="0"/>
                  </a:lnTo>
                  <a:lnTo>
                    <a:pt x="47" y="0"/>
                  </a:lnTo>
                  <a:lnTo>
                    <a:pt x="57" y="5"/>
                  </a:lnTo>
                  <a:lnTo>
                    <a:pt x="51" y="7"/>
                  </a:lnTo>
                  <a:lnTo>
                    <a:pt x="47" y="10"/>
                  </a:lnTo>
                  <a:lnTo>
                    <a:pt x="45" y="11"/>
                  </a:lnTo>
                  <a:lnTo>
                    <a:pt x="44" y="13"/>
                  </a:lnTo>
                  <a:lnTo>
                    <a:pt x="44" y="14"/>
                  </a:lnTo>
                  <a:lnTo>
                    <a:pt x="44" y="16"/>
                  </a:lnTo>
                  <a:lnTo>
                    <a:pt x="40" y="18"/>
                  </a:lnTo>
                  <a:lnTo>
                    <a:pt x="36" y="18"/>
                  </a:lnTo>
                  <a:lnTo>
                    <a:pt x="34" y="19"/>
                  </a:lnTo>
                  <a:lnTo>
                    <a:pt x="32" y="19"/>
                  </a:lnTo>
                  <a:lnTo>
                    <a:pt x="30" y="16"/>
                  </a:lnTo>
                  <a:lnTo>
                    <a:pt x="27" y="14"/>
                  </a:lnTo>
                  <a:lnTo>
                    <a:pt x="25" y="11"/>
                  </a:lnTo>
                  <a:lnTo>
                    <a:pt x="19" y="11"/>
                  </a:lnTo>
                  <a:lnTo>
                    <a:pt x="18" y="11"/>
                  </a:lnTo>
                  <a:lnTo>
                    <a:pt x="17" y="15"/>
                  </a:lnTo>
                  <a:lnTo>
                    <a:pt x="17" y="19"/>
                  </a:lnTo>
                  <a:lnTo>
                    <a:pt x="17" y="22"/>
                  </a:lnTo>
                  <a:lnTo>
                    <a:pt x="18" y="25"/>
                  </a:lnTo>
                  <a:lnTo>
                    <a:pt x="21" y="24"/>
                  </a:lnTo>
                  <a:lnTo>
                    <a:pt x="25" y="21"/>
                  </a:lnTo>
                  <a:lnTo>
                    <a:pt x="27" y="21"/>
                  </a:lnTo>
                  <a:lnTo>
                    <a:pt x="30" y="23"/>
                  </a:lnTo>
                  <a:lnTo>
                    <a:pt x="30" y="25"/>
                  </a:lnTo>
                  <a:lnTo>
                    <a:pt x="28" y="28"/>
                  </a:lnTo>
                  <a:lnTo>
                    <a:pt x="27" y="30"/>
                  </a:lnTo>
                  <a:lnTo>
                    <a:pt x="27" y="32"/>
                  </a:lnTo>
                  <a:lnTo>
                    <a:pt x="26" y="34"/>
                  </a:lnTo>
                  <a:lnTo>
                    <a:pt x="28" y="37"/>
                  </a:lnTo>
                  <a:lnTo>
                    <a:pt x="31" y="41"/>
                  </a:lnTo>
                  <a:lnTo>
                    <a:pt x="32" y="40"/>
                  </a:lnTo>
                  <a:lnTo>
                    <a:pt x="32" y="43"/>
                  </a:lnTo>
                  <a:lnTo>
                    <a:pt x="30" y="45"/>
                  </a:lnTo>
                  <a:lnTo>
                    <a:pt x="29" y="48"/>
                  </a:lnTo>
                  <a:lnTo>
                    <a:pt x="28" y="52"/>
                  </a:lnTo>
                  <a:lnTo>
                    <a:pt x="25" y="54"/>
                  </a:lnTo>
                  <a:lnTo>
                    <a:pt x="24" y="54"/>
                  </a:lnTo>
                  <a:lnTo>
                    <a:pt x="22" y="54"/>
                  </a:lnTo>
                  <a:lnTo>
                    <a:pt x="22" y="50"/>
                  </a:lnTo>
                  <a:lnTo>
                    <a:pt x="21" y="44"/>
                  </a:lnTo>
                  <a:lnTo>
                    <a:pt x="19" y="43"/>
                  </a:lnTo>
                  <a:lnTo>
                    <a:pt x="18" y="41"/>
                  </a:lnTo>
                  <a:lnTo>
                    <a:pt x="19" y="35"/>
                  </a:lnTo>
                  <a:lnTo>
                    <a:pt x="17" y="33"/>
                  </a:lnTo>
                  <a:lnTo>
                    <a:pt x="12" y="35"/>
                  </a:lnTo>
                  <a:lnTo>
                    <a:pt x="10" y="33"/>
                  </a:lnTo>
                  <a:lnTo>
                    <a:pt x="7" y="36"/>
                  </a:lnTo>
                  <a:lnTo>
                    <a:pt x="10" y="38"/>
                  </a:lnTo>
                  <a:lnTo>
                    <a:pt x="14" y="40"/>
                  </a:lnTo>
                  <a:lnTo>
                    <a:pt x="14" y="42"/>
                  </a:lnTo>
                  <a:lnTo>
                    <a:pt x="15" y="44"/>
                  </a:lnTo>
                  <a:lnTo>
                    <a:pt x="15" y="47"/>
                  </a:lnTo>
                  <a:lnTo>
                    <a:pt x="14" y="51"/>
                  </a:lnTo>
                  <a:lnTo>
                    <a:pt x="11" y="55"/>
                  </a:lnTo>
                  <a:lnTo>
                    <a:pt x="10" y="56"/>
                  </a:lnTo>
                  <a:lnTo>
                    <a:pt x="10" y="53"/>
                  </a:lnTo>
                  <a:lnTo>
                    <a:pt x="10" y="50"/>
                  </a:lnTo>
                  <a:lnTo>
                    <a:pt x="11" y="47"/>
                  </a:lnTo>
                  <a:lnTo>
                    <a:pt x="7" y="44"/>
                  </a:lnTo>
                  <a:lnTo>
                    <a:pt x="4" y="42"/>
                  </a:lnTo>
                  <a:lnTo>
                    <a:pt x="4" y="40"/>
                  </a:lnTo>
                  <a:lnTo>
                    <a:pt x="0" y="38"/>
                  </a:lnTo>
                  <a:lnTo>
                    <a:pt x="0" y="33"/>
                  </a:lnTo>
                  <a:lnTo>
                    <a:pt x="4" y="31"/>
                  </a:lnTo>
                  <a:lnTo>
                    <a:pt x="5" y="27"/>
                  </a:lnTo>
                  <a:lnTo>
                    <a:pt x="7" y="22"/>
                  </a:lnTo>
                  <a:lnTo>
                    <a:pt x="7" y="17"/>
                  </a:lnTo>
                  <a:lnTo>
                    <a:pt x="7" y="14"/>
                  </a:lnTo>
                  <a:lnTo>
                    <a:pt x="8" y="12"/>
                  </a:lnTo>
                  <a:lnTo>
                    <a:pt x="10" y="11"/>
                  </a:lnTo>
                  <a:lnTo>
                    <a:pt x="7" y="7"/>
                  </a:lnTo>
                  <a:lnTo>
                    <a:pt x="14"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20" name="Freeform 13"/>
            <p:cNvSpPr>
              <a:spLocks/>
            </p:cNvSpPr>
            <p:nvPr/>
          </p:nvSpPr>
          <p:spPr bwMode="invGray">
            <a:xfrm>
              <a:off x="4340" y="2883"/>
              <a:ext cx="166" cy="158"/>
            </a:xfrm>
            <a:custGeom>
              <a:avLst/>
              <a:gdLst>
                <a:gd name="T0" fmla="*/ 0 w 68"/>
                <a:gd name="T1" fmla="*/ 562289 h 77"/>
                <a:gd name="T2" fmla="*/ 3488443 w 68"/>
                <a:gd name="T3" fmla="*/ 307109 h 77"/>
                <a:gd name="T4" fmla="*/ 5560561 w 68"/>
                <a:gd name="T5" fmla="*/ 185194 h 77"/>
                <a:gd name="T6" fmla="*/ 6456042 w 68"/>
                <a:gd name="T7" fmla="*/ 90253 h 77"/>
                <a:gd name="T8" fmla="*/ 9267632 w 68"/>
                <a:gd name="T9" fmla="*/ 0 h 77"/>
                <a:gd name="T10" fmla="*/ 10696630 w 68"/>
                <a:gd name="T11" fmla="*/ 206483 h 77"/>
                <a:gd name="T12" fmla="*/ 12589722 w 68"/>
                <a:gd name="T13" fmla="*/ 116583 h 77"/>
                <a:gd name="T14" fmla="*/ 13115688 w 68"/>
                <a:gd name="T15" fmla="*/ 43984 h 77"/>
                <a:gd name="T16" fmla="*/ 14424891 w 68"/>
                <a:gd name="T17" fmla="*/ 0 h 77"/>
                <a:gd name="T18" fmla="*/ 14956920 w 68"/>
                <a:gd name="T19" fmla="*/ 0 h 77"/>
                <a:gd name="T20" fmla="*/ 15191420 w 68"/>
                <a:gd name="T21" fmla="*/ 67544 h 77"/>
                <a:gd name="T22" fmla="*/ 15191420 w 68"/>
                <a:gd name="T23" fmla="*/ 138597 h 77"/>
                <a:gd name="T24" fmla="*/ 14640319 w 68"/>
                <a:gd name="T25" fmla="*/ 239222 h 77"/>
                <a:gd name="T26" fmla="*/ 14640319 w 68"/>
                <a:gd name="T27" fmla="*/ 307109 h 77"/>
                <a:gd name="T28" fmla="*/ 16844730 w 68"/>
                <a:gd name="T29" fmla="*/ 534522 h 77"/>
                <a:gd name="T30" fmla="*/ 17060823 w 68"/>
                <a:gd name="T31" fmla="*/ 709363 h 77"/>
                <a:gd name="T32" fmla="*/ 17595411 w 68"/>
                <a:gd name="T33" fmla="*/ 709363 h 77"/>
                <a:gd name="T34" fmla="*/ 17909493 w 68"/>
                <a:gd name="T35" fmla="*/ 779757 h 77"/>
                <a:gd name="T36" fmla="*/ 17060823 w 68"/>
                <a:gd name="T37" fmla="*/ 869394 h 77"/>
                <a:gd name="T38" fmla="*/ 16527075 w 68"/>
                <a:gd name="T39" fmla="*/ 825248 h 77"/>
                <a:gd name="T40" fmla="*/ 14956920 w 68"/>
                <a:gd name="T41" fmla="*/ 890666 h 77"/>
                <a:gd name="T42" fmla="*/ 15191420 w 68"/>
                <a:gd name="T43" fmla="*/ 1053162 h 77"/>
                <a:gd name="T44" fmla="*/ 13888564 w 68"/>
                <a:gd name="T45" fmla="*/ 1153788 h 77"/>
                <a:gd name="T46" fmla="*/ 13888564 w 68"/>
                <a:gd name="T47" fmla="*/ 1381205 h 77"/>
                <a:gd name="T48" fmla="*/ 13888564 w 68"/>
                <a:gd name="T49" fmla="*/ 1567036 h 77"/>
                <a:gd name="T50" fmla="*/ 13115688 w 68"/>
                <a:gd name="T51" fmla="*/ 1641829 h 77"/>
                <a:gd name="T52" fmla="*/ 12589722 w 68"/>
                <a:gd name="T53" fmla="*/ 1783951 h 77"/>
                <a:gd name="T54" fmla="*/ 11687571 w 68"/>
                <a:gd name="T55" fmla="*/ 1760040 h 77"/>
                <a:gd name="T56" fmla="*/ 10388700 w 68"/>
                <a:gd name="T57" fmla="*/ 1693366 h 77"/>
                <a:gd name="T58" fmla="*/ 9636972 w 68"/>
                <a:gd name="T59" fmla="*/ 1621404 h 77"/>
                <a:gd name="T60" fmla="*/ 8515901 w 68"/>
                <a:gd name="T61" fmla="*/ 1520491 h 77"/>
                <a:gd name="T62" fmla="*/ 5908994 w 68"/>
                <a:gd name="T63" fmla="*/ 1543137 h 77"/>
                <a:gd name="T64" fmla="*/ 3728235 w 68"/>
                <a:gd name="T65" fmla="*/ 1476855 h 77"/>
                <a:gd name="T66" fmla="*/ 2200862 w 68"/>
                <a:gd name="T67" fmla="*/ 1336356 h 77"/>
                <a:gd name="T68" fmla="*/ 1083348 w 68"/>
                <a:gd name="T69" fmla="*/ 1224100 h 77"/>
                <a:gd name="T70" fmla="*/ 532025 w 68"/>
                <a:gd name="T71" fmla="*/ 1118248 h 77"/>
                <a:gd name="T72" fmla="*/ 532025 w 68"/>
                <a:gd name="T73" fmla="*/ 915807 h 77"/>
                <a:gd name="T74" fmla="*/ 0 w 68"/>
                <a:gd name="T75" fmla="*/ 56228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7"/>
                <a:gd name="T116" fmla="*/ 68 w 68"/>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7">
                  <a:moveTo>
                    <a:pt x="0" y="24"/>
                  </a:moveTo>
                  <a:lnTo>
                    <a:pt x="13" y="13"/>
                  </a:lnTo>
                  <a:lnTo>
                    <a:pt x="21" y="8"/>
                  </a:lnTo>
                  <a:lnTo>
                    <a:pt x="24" y="4"/>
                  </a:lnTo>
                  <a:lnTo>
                    <a:pt x="35" y="0"/>
                  </a:lnTo>
                  <a:lnTo>
                    <a:pt x="40" y="9"/>
                  </a:lnTo>
                  <a:lnTo>
                    <a:pt x="47" y="5"/>
                  </a:lnTo>
                  <a:lnTo>
                    <a:pt x="49" y="2"/>
                  </a:lnTo>
                  <a:lnTo>
                    <a:pt x="54" y="0"/>
                  </a:lnTo>
                  <a:lnTo>
                    <a:pt x="56" y="0"/>
                  </a:lnTo>
                  <a:lnTo>
                    <a:pt x="57" y="3"/>
                  </a:lnTo>
                  <a:lnTo>
                    <a:pt x="57" y="6"/>
                  </a:lnTo>
                  <a:lnTo>
                    <a:pt x="55" y="10"/>
                  </a:lnTo>
                  <a:lnTo>
                    <a:pt x="55" y="13"/>
                  </a:lnTo>
                  <a:lnTo>
                    <a:pt x="63" y="23"/>
                  </a:lnTo>
                  <a:lnTo>
                    <a:pt x="64" y="30"/>
                  </a:lnTo>
                  <a:lnTo>
                    <a:pt x="66" y="30"/>
                  </a:lnTo>
                  <a:lnTo>
                    <a:pt x="67" y="33"/>
                  </a:lnTo>
                  <a:lnTo>
                    <a:pt x="64" y="37"/>
                  </a:lnTo>
                  <a:lnTo>
                    <a:pt x="62" y="35"/>
                  </a:lnTo>
                  <a:lnTo>
                    <a:pt x="56" y="38"/>
                  </a:lnTo>
                  <a:lnTo>
                    <a:pt x="57" y="45"/>
                  </a:lnTo>
                  <a:lnTo>
                    <a:pt x="52" y="49"/>
                  </a:lnTo>
                  <a:lnTo>
                    <a:pt x="52" y="59"/>
                  </a:lnTo>
                  <a:lnTo>
                    <a:pt x="52" y="67"/>
                  </a:lnTo>
                  <a:lnTo>
                    <a:pt x="49" y="70"/>
                  </a:lnTo>
                  <a:lnTo>
                    <a:pt x="47" y="76"/>
                  </a:lnTo>
                  <a:lnTo>
                    <a:pt x="44" y="75"/>
                  </a:lnTo>
                  <a:lnTo>
                    <a:pt x="39" y="72"/>
                  </a:lnTo>
                  <a:lnTo>
                    <a:pt x="36" y="69"/>
                  </a:lnTo>
                  <a:lnTo>
                    <a:pt x="32" y="65"/>
                  </a:lnTo>
                  <a:lnTo>
                    <a:pt x="22" y="66"/>
                  </a:lnTo>
                  <a:lnTo>
                    <a:pt x="14" y="63"/>
                  </a:lnTo>
                  <a:lnTo>
                    <a:pt x="8" y="57"/>
                  </a:lnTo>
                  <a:lnTo>
                    <a:pt x="4" y="52"/>
                  </a:lnTo>
                  <a:lnTo>
                    <a:pt x="2" y="48"/>
                  </a:lnTo>
                  <a:lnTo>
                    <a:pt x="2" y="39"/>
                  </a:lnTo>
                  <a:lnTo>
                    <a:pt x="0" y="24"/>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21" name="Freeform 14"/>
            <p:cNvSpPr>
              <a:spLocks/>
            </p:cNvSpPr>
            <p:nvPr/>
          </p:nvSpPr>
          <p:spPr bwMode="invGray">
            <a:xfrm>
              <a:off x="4685" y="2973"/>
              <a:ext cx="304" cy="146"/>
            </a:xfrm>
            <a:custGeom>
              <a:avLst/>
              <a:gdLst>
                <a:gd name="T0" fmla="*/ 3112531 w 124"/>
                <a:gd name="T1" fmla="*/ 0 h 72"/>
                <a:gd name="T2" fmla="*/ 6462296 w 124"/>
                <a:gd name="T3" fmla="*/ 236433 h 72"/>
                <a:gd name="T4" fmla="*/ 7403386 w 124"/>
                <a:gd name="T5" fmla="*/ 333819 h 72"/>
                <a:gd name="T6" fmla="*/ 9380322 w 124"/>
                <a:gd name="T7" fmla="*/ 276404 h 72"/>
                <a:gd name="T8" fmla="*/ 10519530 w 124"/>
                <a:gd name="T9" fmla="*/ 314802 h 72"/>
                <a:gd name="T10" fmla="*/ 11921058 w 124"/>
                <a:gd name="T11" fmla="*/ 236433 h 72"/>
                <a:gd name="T12" fmla="*/ 13865657 w 124"/>
                <a:gd name="T13" fmla="*/ 178590 h 72"/>
                <a:gd name="T14" fmla="*/ 18707562 w 124"/>
                <a:gd name="T15" fmla="*/ 276404 h 72"/>
                <a:gd name="T16" fmla="*/ 21262490 w 124"/>
                <a:gd name="T17" fmla="*/ 400506 h 72"/>
                <a:gd name="T18" fmla="*/ 23250277 w 124"/>
                <a:gd name="T19" fmla="*/ 498470 h 72"/>
                <a:gd name="T20" fmla="*/ 27153499 w 124"/>
                <a:gd name="T21" fmla="*/ 676911 h 72"/>
                <a:gd name="T22" fmla="*/ 27475543 w 124"/>
                <a:gd name="T23" fmla="*/ 753469 h 72"/>
                <a:gd name="T24" fmla="*/ 29225817 w 124"/>
                <a:gd name="T25" fmla="*/ 832464 h 72"/>
                <a:gd name="T26" fmla="*/ 30653597 w 124"/>
                <a:gd name="T27" fmla="*/ 870219 h 72"/>
                <a:gd name="T28" fmla="*/ 32246674 w 124"/>
                <a:gd name="T29" fmla="*/ 1029397 h 72"/>
                <a:gd name="T30" fmla="*/ 33421487 w 124"/>
                <a:gd name="T31" fmla="*/ 1136541 h 72"/>
                <a:gd name="T32" fmla="*/ 33750493 w 124"/>
                <a:gd name="T33" fmla="*/ 1410478 h 72"/>
                <a:gd name="T34" fmla="*/ 31766551 w 124"/>
                <a:gd name="T35" fmla="*/ 1410478 h 72"/>
                <a:gd name="T36" fmla="*/ 31209231 w 124"/>
                <a:gd name="T37" fmla="*/ 1354215 h 72"/>
                <a:gd name="T38" fmla="*/ 27475543 w 124"/>
                <a:gd name="T39" fmla="*/ 1096910 h 72"/>
                <a:gd name="T40" fmla="*/ 24039520 w 124"/>
                <a:gd name="T41" fmla="*/ 1096910 h 72"/>
                <a:gd name="T42" fmla="*/ 22996918 w 124"/>
                <a:gd name="T43" fmla="*/ 1175480 h 72"/>
                <a:gd name="T44" fmla="*/ 21828911 w 124"/>
                <a:gd name="T45" fmla="*/ 1231855 h 72"/>
                <a:gd name="T46" fmla="*/ 19900419 w 124"/>
                <a:gd name="T47" fmla="*/ 1294428 h 72"/>
                <a:gd name="T48" fmla="*/ 17577398 w 124"/>
                <a:gd name="T49" fmla="*/ 1275251 h 72"/>
                <a:gd name="T50" fmla="*/ 15843049 w 124"/>
                <a:gd name="T51" fmla="*/ 1275251 h 72"/>
                <a:gd name="T52" fmla="*/ 13865657 w 124"/>
                <a:gd name="T53" fmla="*/ 932271 h 72"/>
                <a:gd name="T54" fmla="*/ 11309430 w 124"/>
                <a:gd name="T55" fmla="*/ 676911 h 72"/>
                <a:gd name="T56" fmla="*/ 8212335 w 124"/>
                <a:gd name="T57" fmla="*/ 579689 h 72"/>
                <a:gd name="T58" fmla="*/ 5100088 w 124"/>
                <a:gd name="T59" fmla="*/ 560486 h 72"/>
                <a:gd name="T60" fmla="*/ 2306943 w 124"/>
                <a:gd name="T61" fmla="*/ 459750 h 72"/>
                <a:gd name="T62" fmla="*/ 2306943 w 124"/>
                <a:gd name="T63" fmla="*/ 136309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72"/>
                <a:gd name="T98" fmla="*/ 124 w 124"/>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72">
                  <a:moveTo>
                    <a:pt x="0" y="0"/>
                  </a:moveTo>
                  <a:lnTo>
                    <a:pt x="11" y="0"/>
                  </a:lnTo>
                  <a:lnTo>
                    <a:pt x="20" y="1"/>
                  </a:lnTo>
                  <a:lnTo>
                    <a:pt x="23" y="12"/>
                  </a:lnTo>
                  <a:lnTo>
                    <a:pt x="25" y="15"/>
                  </a:lnTo>
                  <a:lnTo>
                    <a:pt x="26" y="17"/>
                  </a:lnTo>
                  <a:lnTo>
                    <a:pt x="29" y="14"/>
                  </a:lnTo>
                  <a:lnTo>
                    <a:pt x="33" y="14"/>
                  </a:lnTo>
                  <a:lnTo>
                    <a:pt x="36" y="17"/>
                  </a:lnTo>
                  <a:lnTo>
                    <a:pt x="37" y="16"/>
                  </a:lnTo>
                  <a:lnTo>
                    <a:pt x="41" y="12"/>
                  </a:lnTo>
                  <a:lnTo>
                    <a:pt x="42" y="12"/>
                  </a:lnTo>
                  <a:lnTo>
                    <a:pt x="45" y="9"/>
                  </a:lnTo>
                  <a:lnTo>
                    <a:pt x="49" y="9"/>
                  </a:lnTo>
                  <a:lnTo>
                    <a:pt x="61" y="14"/>
                  </a:lnTo>
                  <a:lnTo>
                    <a:pt x="66" y="14"/>
                  </a:lnTo>
                  <a:lnTo>
                    <a:pt x="70" y="19"/>
                  </a:lnTo>
                  <a:lnTo>
                    <a:pt x="75" y="20"/>
                  </a:lnTo>
                  <a:lnTo>
                    <a:pt x="79" y="24"/>
                  </a:lnTo>
                  <a:lnTo>
                    <a:pt x="82" y="25"/>
                  </a:lnTo>
                  <a:lnTo>
                    <a:pt x="92" y="28"/>
                  </a:lnTo>
                  <a:lnTo>
                    <a:pt x="96" y="34"/>
                  </a:lnTo>
                  <a:lnTo>
                    <a:pt x="97" y="36"/>
                  </a:lnTo>
                  <a:lnTo>
                    <a:pt x="97" y="38"/>
                  </a:lnTo>
                  <a:lnTo>
                    <a:pt x="101" y="41"/>
                  </a:lnTo>
                  <a:lnTo>
                    <a:pt x="103" y="42"/>
                  </a:lnTo>
                  <a:lnTo>
                    <a:pt x="104" y="43"/>
                  </a:lnTo>
                  <a:lnTo>
                    <a:pt x="108" y="44"/>
                  </a:lnTo>
                  <a:lnTo>
                    <a:pt x="114" y="49"/>
                  </a:lnTo>
                  <a:lnTo>
                    <a:pt x="114" y="52"/>
                  </a:lnTo>
                  <a:lnTo>
                    <a:pt x="118" y="56"/>
                  </a:lnTo>
                  <a:lnTo>
                    <a:pt x="118" y="57"/>
                  </a:lnTo>
                  <a:lnTo>
                    <a:pt x="123" y="64"/>
                  </a:lnTo>
                  <a:lnTo>
                    <a:pt x="119" y="71"/>
                  </a:lnTo>
                  <a:lnTo>
                    <a:pt x="118" y="71"/>
                  </a:lnTo>
                  <a:lnTo>
                    <a:pt x="112" y="71"/>
                  </a:lnTo>
                  <a:lnTo>
                    <a:pt x="112" y="68"/>
                  </a:lnTo>
                  <a:lnTo>
                    <a:pt x="110" y="68"/>
                  </a:lnTo>
                  <a:lnTo>
                    <a:pt x="107" y="69"/>
                  </a:lnTo>
                  <a:lnTo>
                    <a:pt x="97" y="55"/>
                  </a:lnTo>
                  <a:lnTo>
                    <a:pt x="91" y="56"/>
                  </a:lnTo>
                  <a:lnTo>
                    <a:pt x="85" y="55"/>
                  </a:lnTo>
                  <a:lnTo>
                    <a:pt x="82" y="57"/>
                  </a:lnTo>
                  <a:lnTo>
                    <a:pt x="81" y="59"/>
                  </a:lnTo>
                  <a:lnTo>
                    <a:pt x="80" y="57"/>
                  </a:lnTo>
                  <a:lnTo>
                    <a:pt x="77" y="62"/>
                  </a:lnTo>
                  <a:lnTo>
                    <a:pt x="73" y="68"/>
                  </a:lnTo>
                  <a:lnTo>
                    <a:pt x="70" y="65"/>
                  </a:lnTo>
                  <a:lnTo>
                    <a:pt x="66" y="64"/>
                  </a:lnTo>
                  <a:lnTo>
                    <a:pt x="62" y="64"/>
                  </a:lnTo>
                  <a:lnTo>
                    <a:pt x="59" y="62"/>
                  </a:lnTo>
                  <a:lnTo>
                    <a:pt x="56" y="64"/>
                  </a:lnTo>
                  <a:lnTo>
                    <a:pt x="54" y="55"/>
                  </a:lnTo>
                  <a:lnTo>
                    <a:pt x="49" y="47"/>
                  </a:lnTo>
                  <a:lnTo>
                    <a:pt x="44" y="38"/>
                  </a:lnTo>
                  <a:lnTo>
                    <a:pt x="40" y="34"/>
                  </a:lnTo>
                  <a:lnTo>
                    <a:pt x="36" y="29"/>
                  </a:lnTo>
                  <a:lnTo>
                    <a:pt x="29" y="29"/>
                  </a:lnTo>
                  <a:lnTo>
                    <a:pt x="21" y="31"/>
                  </a:lnTo>
                  <a:lnTo>
                    <a:pt x="18" y="28"/>
                  </a:lnTo>
                  <a:lnTo>
                    <a:pt x="11" y="25"/>
                  </a:lnTo>
                  <a:lnTo>
                    <a:pt x="8" y="23"/>
                  </a:lnTo>
                  <a:lnTo>
                    <a:pt x="8" y="13"/>
                  </a:lnTo>
                  <a:lnTo>
                    <a:pt x="8" y="7"/>
                  </a:lnTo>
                  <a:lnTo>
                    <a:pt x="0"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22" name="Freeform 15"/>
            <p:cNvSpPr>
              <a:spLocks/>
            </p:cNvSpPr>
            <p:nvPr/>
          </p:nvSpPr>
          <p:spPr bwMode="invGray">
            <a:xfrm>
              <a:off x="4117" y="2867"/>
              <a:ext cx="187" cy="194"/>
            </a:xfrm>
            <a:custGeom>
              <a:avLst/>
              <a:gdLst>
                <a:gd name="T0" fmla="*/ 0 w 76"/>
                <a:gd name="T1" fmla="*/ 36508 h 96"/>
                <a:gd name="T2" fmla="*/ 2059502 w 76"/>
                <a:gd name="T3" fmla="*/ 0 h 96"/>
                <a:gd name="T4" fmla="*/ 4727940 w 76"/>
                <a:gd name="T5" fmla="*/ 73777 h 96"/>
                <a:gd name="T6" fmla="*/ 5327911 w 76"/>
                <a:gd name="T7" fmla="*/ 168006 h 96"/>
                <a:gd name="T8" fmla="*/ 5327911 w 76"/>
                <a:gd name="T9" fmla="*/ 186064 h 96"/>
                <a:gd name="T10" fmla="*/ 5963479 w 76"/>
                <a:gd name="T11" fmla="*/ 204682 h 96"/>
                <a:gd name="T12" fmla="*/ 5963479 w 76"/>
                <a:gd name="T13" fmla="*/ 244969 h 96"/>
                <a:gd name="T14" fmla="*/ 6548243 w 76"/>
                <a:gd name="T15" fmla="*/ 263713 h 96"/>
                <a:gd name="T16" fmla="*/ 6548243 w 76"/>
                <a:gd name="T17" fmla="*/ 301288 h 96"/>
                <a:gd name="T18" fmla="*/ 9549006 w 76"/>
                <a:gd name="T19" fmla="*/ 514318 h 96"/>
                <a:gd name="T20" fmla="*/ 9807292 w 76"/>
                <a:gd name="T21" fmla="*/ 514318 h 96"/>
                <a:gd name="T22" fmla="*/ 10184535 w 76"/>
                <a:gd name="T23" fmla="*/ 571005 h 96"/>
                <a:gd name="T24" fmla="*/ 10786810 w 76"/>
                <a:gd name="T25" fmla="*/ 608853 h 96"/>
                <a:gd name="T26" fmla="*/ 11371096 w 76"/>
                <a:gd name="T27" fmla="*/ 608853 h 96"/>
                <a:gd name="T28" fmla="*/ 13109457 w 76"/>
                <a:gd name="T29" fmla="*/ 686097 h 96"/>
                <a:gd name="T30" fmla="*/ 16350038 w 76"/>
                <a:gd name="T31" fmla="*/ 704262 h 96"/>
                <a:gd name="T32" fmla="*/ 16745858 w 76"/>
                <a:gd name="T33" fmla="*/ 926635 h 96"/>
                <a:gd name="T34" fmla="*/ 17569780 w 76"/>
                <a:gd name="T35" fmla="*/ 964507 h 96"/>
                <a:gd name="T36" fmla="*/ 17331719 w 76"/>
                <a:gd name="T37" fmla="*/ 1039351 h 96"/>
                <a:gd name="T38" fmla="*/ 19007543 w 76"/>
                <a:gd name="T39" fmla="*/ 1153906 h 96"/>
                <a:gd name="T40" fmla="*/ 21473782 w 76"/>
                <a:gd name="T41" fmla="*/ 1209629 h 96"/>
                <a:gd name="T42" fmla="*/ 21473782 w 76"/>
                <a:gd name="T43" fmla="*/ 1576440 h 96"/>
                <a:gd name="T44" fmla="*/ 22415592 w 76"/>
                <a:gd name="T45" fmla="*/ 1726539 h 96"/>
                <a:gd name="T46" fmla="*/ 21813964 w 76"/>
                <a:gd name="T47" fmla="*/ 1781102 h 96"/>
                <a:gd name="T48" fmla="*/ 20571266 w 76"/>
                <a:gd name="T49" fmla="*/ 1799202 h 96"/>
                <a:gd name="T50" fmla="*/ 20236408 w 76"/>
                <a:gd name="T51" fmla="*/ 1650200 h 96"/>
                <a:gd name="T52" fmla="*/ 18171585 w 76"/>
                <a:gd name="T53" fmla="*/ 1799202 h 96"/>
                <a:gd name="T54" fmla="*/ 16745858 w 76"/>
                <a:gd name="T55" fmla="*/ 1594437 h 96"/>
                <a:gd name="T56" fmla="*/ 16112115 w 76"/>
                <a:gd name="T57" fmla="*/ 1479949 h 96"/>
                <a:gd name="T58" fmla="*/ 13443685 w 76"/>
                <a:gd name="T59" fmla="*/ 1286032 h 96"/>
                <a:gd name="T60" fmla="*/ 12852953 w 76"/>
                <a:gd name="T61" fmla="*/ 1286032 h 96"/>
                <a:gd name="T62" fmla="*/ 10786810 w 76"/>
                <a:gd name="T63" fmla="*/ 1191431 h 96"/>
                <a:gd name="T64" fmla="*/ 10184535 w 76"/>
                <a:gd name="T65" fmla="*/ 1095005 h 96"/>
                <a:gd name="T66" fmla="*/ 10184535 w 76"/>
                <a:gd name="T67" fmla="*/ 1021228 h 96"/>
                <a:gd name="T68" fmla="*/ 7987065 w 76"/>
                <a:gd name="T69" fmla="*/ 780094 h 96"/>
                <a:gd name="T70" fmla="*/ 7523516 w 76"/>
                <a:gd name="T71" fmla="*/ 608853 h 96"/>
                <a:gd name="T72" fmla="*/ 5067458 w 76"/>
                <a:gd name="T73" fmla="*/ 458541 h 96"/>
                <a:gd name="T74" fmla="*/ 1821409 w 76"/>
                <a:gd name="T75" fmla="*/ 244969 h 96"/>
                <a:gd name="T76" fmla="*/ 0 w 76"/>
                <a:gd name="T77" fmla="*/ 36508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
                <a:gd name="T118" fmla="*/ 0 h 96"/>
                <a:gd name="T119" fmla="*/ 76 w 76"/>
                <a:gd name="T120" fmla="*/ 96 h 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 h="96">
                  <a:moveTo>
                    <a:pt x="0" y="2"/>
                  </a:moveTo>
                  <a:lnTo>
                    <a:pt x="7" y="0"/>
                  </a:lnTo>
                  <a:lnTo>
                    <a:pt x="16" y="4"/>
                  </a:lnTo>
                  <a:lnTo>
                    <a:pt x="18" y="9"/>
                  </a:lnTo>
                  <a:lnTo>
                    <a:pt x="18" y="10"/>
                  </a:lnTo>
                  <a:lnTo>
                    <a:pt x="20" y="11"/>
                  </a:lnTo>
                  <a:lnTo>
                    <a:pt x="20" y="13"/>
                  </a:lnTo>
                  <a:lnTo>
                    <a:pt x="22" y="14"/>
                  </a:lnTo>
                  <a:lnTo>
                    <a:pt x="22" y="16"/>
                  </a:lnTo>
                  <a:lnTo>
                    <a:pt x="32" y="27"/>
                  </a:lnTo>
                  <a:lnTo>
                    <a:pt x="33" y="27"/>
                  </a:lnTo>
                  <a:lnTo>
                    <a:pt x="34" y="30"/>
                  </a:lnTo>
                  <a:lnTo>
                    <a:pt x="36" y="32"/>
                  </a:lnTo>
                  <a:lnTo>
                    <a:pt x="38" y="32"/>
                  </a:lnTo>
                  <a:lnTo>
                    <a:pt x="44" y="36"/>
                  </a:lnTo>
                  <a:lnTo>
                    <a:pt x="55" y="37"/>
                  </a:lnTo>
                  <a:lnTo>
                    <a:pt x="56" y="49"/>
                  </a:lnTo>
                  <a:lnTo>
                    <a:pt x="59" y="51"/>
                  </a:lnTo>
                  <a:lnTo>
                    <a:pt x="58" y="55"/>
                  </a:lnTo>
                  <a:lnTo>
                    <a:pt x="64" y="61"/>
                  </a:lnTo>
                  <a:lnTo>
                    <a:pt x="72" y="64"/>
                  </a:lnTo>
                  <a:lnTo>
                    <a:pt x="72" y="83"/>
                  </a:lnTo>
                  <a:lnTo>
                    <a:pt x="75" y="91"/>
                  </a:lnTo>
                  <a:lnTo>
                    <a:pt x="73" y="94"/>
                  </a:lnTo>
                  <a:lnTo>
                    <a:pt x="69" y="95"/>
                  </a:lnTo>
                  <a:lnTo>
                    <a:pt x="68" y="87"/>
                  </a:lnTo>
                  <a:lnTo>
                    <a:pt x="61" y="95"/>
                  </a:lnTo>
                  <a:lnTo>
                    <a:pt x="56" y="84"/>
                  </a:lnTo>
                  <a:lnTo>
                    <a:pt x="54" y="78"/>
                  </a:lnTo>
                  <a:lnTo>
                    <a:pt x="45" y="68"/>
                  </a:lnTo>
                  <a:lnTo>
                    <a:pt x="43" y="68"/>
                  </a:lnTo>
                  <a:lnTo>
                    <a:pt x="36" y="63"/>
                  </a:lnTo>
                  <a:lnTo>
                    <a:pt x="34" y="58"/>
                  </a:lnTo>
                  <a:lnTo>
                    <a:pt x="34" y="54"/>
                  </a:lnTo>
                  <a:lnTo>
                    <a:pt x="27" y="41"/>
                  </a:lnTo>
                  <a:lnTo>
                    <a:pt x="25" y="32"/>
                  </a:lnTo>
                  <a:lnTo>
                    <a:pt x="17" y="24"/>
                  </a:lnTo>
                  <a:lnTo>
                    <a:pt x="6" y="13"/>
                  </a:lnTo>
                  <a:lnTo>
                    <a:pt x="0" y="2"/>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23" name="Freeform 16"/>
            <p:cNvSpPr>
              <a:spLocks/>
            </p:cNvSpPr>
            <p:nvPr/>
          </p:nvSpPr>
          <p:spPr bwMode="invGray">
            <a:xfrm>
              <a:off x="4445" y="2657"/>
              <a:ext cx="186" cy="214"/>
            </a:xfrm>
            <a:custGeom>
              <a:avLst/>
              <a:gdLst>
                <a:gd name="T0" fmla="*/ 1108114 w 76"/>
                <a:gd name="T1" fmla="*/ 0 h 105"/>
                <a:gd name="T2" fmla="*/ 3051785 w 76"/>
                <a:gd name="T3" fmla="*/ 0 h 105"/>
                <a:gd name="T4" fmla="*/ 5304118 w 76"/>
                <a:gd name="T5" fmla="*/ 232594 h 105"/>
                <a:gd name="T6" fmla="*/ 4756585 w 76"/>
                <a:gd name="T7" fmla="*/ 431306 h 105"/>
                <a:gd name="T8" fmla="*/ 5773827 w 76"/>
                <a:gd name="T9" fmla="*/ 493301 h 105"/>
                <a:gd name="T10" fmla="*/ 6321787 w 76"/>
                <a:gd name="T11" fmla="*/ 657665 h 105"/>
                <a:gd name="T12" fmla="*/ 8041489 w 76"/>
                <a:gd name="T13" fmla="*/ 723216 h 105"/>
                <a:gd name="T14" fmla="*/ 9373498 w 76"/>
                <a:gd name="T15" fmla="*/ 745660 h 105"/>
                <a:gd name="T16" fmla="*/ 11862454 w 76"/>
                <a:gd name="T17" fmla="*/ 856819 h 105"/>
                <a:gd name="T18" fmla="*/ 13204130 w 76"/>
                <a:gd name="T19" fmla="*/ 1005394 h 105"/>
                <a:gd name="T20" fmla="*/ 13806270 w 76"/>
                <a:gd name="T21" fmla="*/ 1005394 h 105"/>
                <a:gd name="T22" fmla="*/ 15695716 w 76"/>
                <a:gd name="T23" fmla="*/ 1109280 h 105"/>
                <a:gd name="T24" fmla="*/ 15695716 w 76"/>
                <a:gd name="T25" fmla="*/ 1361419 h 105"/>
                <a:gd name="T26" fmla="*/ 16243594 w 76"/>
                <a:gd name="T27" fmla="*/ 1519726 h 105"/>
                <a:gd name="T28" fmla="*/ 17166565 w 76"/>
                <a:gd name="T29" fmla="*/ 1582997 h 105"/>
                <a:gd name="T30" fmla="*/ 17736635 w 76"/>
                <a:gd name="T31" fmla="*/ 1643663 h 105"/>
                <a:gd name="T32" fmla="*/ 18509269 w 76"/>
                <a:gd name="T33" fmla="*/ 1746279 h 105"/>
                <a:gd name="T34" fmla="*/ 19110381 w 76"/>
                <a:gd name="T35" fmla="*/ 1854720 h 105"/>
                <a:gd name="T36" fmla="*/ 20776906 w 76"/>
                <a:gd name="T37" fmla="*/ 1915485 h 105"/>
                <a:gd name="T38" fmla="*/ 20452469 w 76"/>
                <a:gd name="T39" fmla="*/ 2029541 h 105"/>
                <a:gd name="T40" fmla="*/ 18754955 w 76"/>
                <a:gd name="T41" fmla="*/ 2049089 h 105"/>
                <a:gd name="T42" fmla="*/ 18278991 w 76"/>
                <a:gd name="T43" fmla="*/ 1969120 h 105"/>
                <a:gd name="T44" fmla="*/ 17166565 w 76"/>
                <a:gd name="T45" fmla="*/ 1969120 h 105"/>
                <a:gd name="T46" fmla="*/ 17166565 w 76"/>
                <a:gd name="T47" fmla="*/ 2218304 h 105"/>
                <a:gd name="T48" fmla="*/ 16073883 w 76"/>
                <a:gd name="T49" fmla="*/ 2218304 h 105"/>
                <a:gd name="T50" fmla="*/ 14902799 w 76"/>
                <a:gd name="T51" fmla="*/ 2097605 h 105"/>
                <a:gd name="T52" fmla="*/ 14130674 w 76"/>
                <a:gd name="T53" fmla="*/ 2029541 h 105"/>
                <a:gd name="T54" fmla="*/ 14130674 w 76"/>
                <a:gd name="T55" fmla="*/ 1895577 h 105"/>
                <a:gd name="T56" fmla="*/ 12411036 w 76"/>
                <a:gd name="T57" fmla="*/ 1895577 h 105"/>
                <a:gd name="T58" fmla="*/ 11641114 w 76"/>
                <a:gd name="T59" fmla="*/ 2029541 h 105"/>
                <a:gd name="T60" fmla="*/ 11077935 w 76"/>
                <a:gd name="T61" fmla="*/ 1895577 h 105"/>
                <a:gd name="T62" fmla="*/ 10716019 w 76"/>
                <a:gd name="T63" fmla="*/ 1791573 h 105"/>
                <a:gd name="T64" fmla="*/ 12981126 w 76"/>
                <a:gd name="T65" fmla="*/ 1746279 h 105"/>
                <a:gd name="T66" fmla="*/ 14354236 w 76"/>
                <a:gd name="T67" fmla="*/ 1766912 h 105"/>
                <a:gd name="T68" fmla="*/ 14354236 w 76"/>
                <a:gd name="T69" fmla="*/ 1563017 h 105"/>
                <a:gd name="T70" fmla="*/ 12981126 w 76"/>
                <a:gd name="T71" fmla="*/ 1495090 h 105"/>
                <a:gd name="T72" fmla="*/ 12411036 w 76"/>
                <a:gd name="T73" fmla="*/ 1300890 h 105"/>
                <a:gd name="T74" fmla="*/ 11862454 w 76"/>
                <a:gd name="T75" fmla="*/ 1088420 h 105"/>
                <a:gd name="T76" fmla="*/ 9697990 w 76"/>
                <a:gd name="T77" fmla="*/ 1029199 h 105"/>
                <a:gd name="T78" fmla="*/ 8587223 w 76"/>
                <a:gd name="T79" fmla="*/ 919982 h 105"/>
                <a:gd name="T80" fmla="*/ 6883458 w 76"/>
                <a:gd name="T81" fmla="*/ 856819 h 105"/>
                <a:gd name="T82" fmla="*/ 8041489 w 76"/>
                <a:gd name="T83" fmla="*/ 1068557 h 105"/>
                <a:gd name="T84" fmla="*/ 5773827 w 76"/>
                <a:gd name="T85" fmla="*/ 1150915 h 105"/>
                <a:gd name="T86" fmla="*/ 4756585 w 76"/>
                <a:gd name="T87" fmla="*/ 939841 h 105"/>
                <a:gd name="T88" fmla="*/ 3599643 w 76"/>
                <a:gd name="T89" fmla="*/ 879043 h 105"/>
                <a:gd name="T90" fmla="*/ 3599643 w 76"/>
                <a:gd name="T91" fmla="*/ 745660 h 105"/>
                <a:gd name="T92" fmla="*/ 2267614 w 76"/>
                <a:gd name="T93" fmla="*/ 594517 h 105"/>
                <a:gd name="T94" fmla="*/ 794139 w 76"/>
                <a:gd name="T95" fmla="*/ 493301 h 105"/>
                <a:gd name="T96" fmla="*/ 0 w 76"/>
                <a:gd name="T97" fmla="*/ 405218 h 105"/>
                <a:gd name="T98" fmla="*/ 224150 w 76"/>
                <a:gd name="T99" fmla="*/ 365861 h 105"/>
                <a:gd name="T100" fmla="*/ 1342573 w 76"/>
                <a:gd name="T101" fmla="*/ 365861 h 105"/>
                <a:gd name="T102" fmla="*/ 1943551 w 76"/>
                <a:gd name="T103" fmla="*/ 302818 h 105"/>
                <a:gd name="T104" fmla="*/ 1342573 w 76"/>
                <a:gd name="T105" fmla="*/ 169435 h 105"/>
                <a:gd name="T106" fmla="*/ 1108114 w 76"/>
                <a:gd name="T107" fmla="*/ 0 h 1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
                <a:gd name="T163" fmla="*/ 0 h 105"/>
                <a:gd name="T164" fmla="*/ 76 w 76"/>
                <a:gd name="T165" fmla="*/ 105 h 1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 h="105">
                  <a:moveTo>
                    <a:pt x="4" y="0"/>
                  </a:moveTo>
                  <a:lnTo>
                    <a:pt x="11" y="0"/>
                  </a:lnTo>
                  <a:lnTo>
                    <a:pt x="19" y="11"/>
                  </a:lnTo>
                  <a:lnTo>
                    <a:pt x="17" y="20"/>
                  </a:lnTo>
                  <a:lnTo>
                    <a:pt x="21" y="23"/>
                  </a:lnTo>
                  <a:lnTo>
                    <a:pt x="23" y="31"/>
                  </a:lnTo>
                  <a:lnTo>
                    <a:pt x="29" y="34"/>
                  </a:lnTo>
                  <a:lnTo>
                    <a:pt x="34" y="35"/>
                  </a:lnTo>
                  <a:lnTo>
                    <a:pt x="43" y="40"/>
                  </a:lnTo>
                  <a:lnTo>
                    <a:pt x="48" y="47"/>
                  </a:lnTo>
                  <a:lnTo>
                    <a:pt x="50" y="47"/>
                  </a:lnTo>
                  <a:lnTo>
                    <a:pt x="57" y="52"/>
                  </a:lnTo>
                  <a:lnTo>
                    <a:pt x="57" y="64"/>
                  </a:lnTo>
                  <a:lnTo>
                    <a:pt x="59" y="71"/>
                  </a:lnTo>
                  <a:lnTo>
                    <a:pt x="62" y="74"/>
                  </a:lnTo>
                  <a:lnTo>
                    <a:pt x="64" y="77"/>
                  </a:lnTo>
                  <a:lnTo>
                    <a:pt x="67" y="82"/>
                  </a:lnTo>
                  <a:lnTo>
                    <a:pt x="69" y="87"/>
                  </a:lnTo>
                  <a:lnTo>
                    <a:pt x="75" y="90"/>
                  </a:lnTo>
                  <a:lnTo>
                    <a:pt x="74" y="95"/>
                  </a:lnTo>
                  <a:lnTo>
                    <a:pt x="68" y="96"/>
                  </a:lnTo>
                  <a:lnTo>
                    <a:pt x="66" y="92"/>
                  </a:lnTo>
                  <a:lnTo>
                    <a:pt x="62" y="92"/>
                  </a:lnTo>
                  <a:lnTo>
                    <a:pt x="62" y="104"/>
                  </a:lnTo>
                  <a:lnTo>
                    <a:pt x="58" y="104"/>
                  </a:lnTo>
                  <a:lnTo>
                    <a:pt x="54" y="98"/>
                  </a:lnTo>
                  <a:lnTo>
                    <a:pt x="51" y="95"/>
                  </a:lnTo>
                  <a:lnTo>
                    <a:pt x="51" y="89"/>
                  </a:lnTo>
                  <a:lnTo>
                    <a:pt x="45" y="89"/>
                  </a:lnTo>
                  <a:lnTo>
                    <a:pt x="42" y="95"/>
                  </a:lnTo>
                  <a:lnTo>
                    <a:pt x="40" y="89"/>
                  </a:lnTo>
                  <a:lnTo>
                    <a:pt x="39" y="84"/>
                  </a:lnTo>
                  <a:lnTo>
                    <a:pt x="47" y="82"/>
                  </a:lnTo>
                  <a:lnTo>
                    <a:pt x="52" y="83"/>
                  </a:lnTo>
                  <a:lnTo>
                    <a:pt x="52" y="73"/>
                  </a:lnTo>
                  <a:lnTo>
                    <a:pt x="47" y="70"/>
                  </a:lnTo>
                  <a:lnTo>
                    <a:pt x="45" y="61"/>
                  </a:lnTo>
                  <a:lnTo>
                    <a:pt x="43" y="51"/>
                  </a:lnTo>
                  <a:lnTo>
                    <a:pt x="35" y="48"/>
                  </a:lnTo>
                  <a:lnTo>
                    <a:pt x="31" y="43"/>
                  </a:lnTo>
                  <a:lnTo>
                    <a:pt x="25" y="40"/>
                  </a:lnTo>
                  <a:lnTo>
                    <a:pt x="29" y="50"/>
                  </a:lnTo>
                  <a:lnTo>
                    <a:pt x="21" y="54"/>
                  </a:lnTo>
                  <a:lnTo>
                    <a:pt x="17" y="44"/>
                  </a:lnTo>
                  <a:lnTo>
                    <a:pt x="13" y="41"/>
                  </a:lnTo>
                  <a:lnTo>
                    <a:pt x="13" y="35"/>
                  </a:lnTo>
                  <a:lnTo>
                    <a:pt x="8" y="28"/>
                  </a:lnTo>
                  <a:lnTo>
                    <a:pt x="3" y="23"/>
                  </a:lnTo>
                  <a:lnTo>
                    <a:pt x="0" y="19"/>
                  </a:lnTo>
                  <a:lnTo>
                    <a:pt x="1" y="17"/>
                  </a:lnTo>
                  <a:lnTo>
                    <a:pt x="5" y="17"/>
                  </a:lnTo>
                  <a:lnTo>
                    <a:pt x="7" y="14"/>
                  </a:lnTo>
                  <a:lnTo>
                    <a:pt x="5" y="8"/>
                  </a:lnTo>
                  <a:lnTo>
                    <a:pt x="4"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24" name="Freeform 17"/>
            <p:cNvSpPr>
              <a:spLocks/>
            </p:cNvSpPr>
            <p:nvPr/>
          </p:nvSpPr>
          <p:spPr bwMode="invGray">
            <a:xfrm>
              <a:off x="4403" y="2297"/>
              <a:ext cx="135" cy="175"/>
            </a:xfrm>
            <a:custGeom>
              <a:avLst/>
              <a:gdLst>
                <a:gd name="T0" fmla="*/ 3388832 w 55"/>
                <a:gd name="T1" fmla="*/ 0 h 86"/>
                <a:gd name="T2" fmla="*/ 6118706 w 55"/>
                <a:gd name="T3" fmla="*/ 101113 h 86"/>
                <a:gd name="T4" fmla="*/ 7754955 w 55"/>
                <a:gd name="T5" fmla="*/ 227836 h 86"/>
                <a:gd name="T6" fmla="*/ 9271697 w 55"/>
                <a:gd name="T7" fmla="*/ 398858 h 86"/>
                <a:gd name="T8" fmla="*/ 10089865 w 55"/>
                <a:gd name="T9" fmla="*/ 398858 h 86"/>
                <a:gd name="T10" fmla="*/ 10089865 w 55"/>
                <a:gd name="T11" fmla="*/ 483254 h 86"/>
                <a:gd name="T12" fmla="*/ 11279325 w 55"/>
                <a:gd name="T13" fmla="*/ 545681 h 86"/>
                <a:gd name="T14" fmla="*/ 12098093 w 55"/>
                <a:gd name="T15" fmla="*/ 643725 h 86"/>
                <a:gd name="T16" fmla="*/ 14107187 w 55"/>
                <a:gd name="T17" fmla="*/ 871537 h 86"/>
                <a:gd name="T18" fmla="*/ 15590694 w 55"/>
                <a:gd name="T19" fmla="*/ 1110397 h 86"/>
                <a:gd name="T20" fmla="*/ 12915986 w 55"/>
                <a:gd name="T21" fmla="*/ 1089424 h 86"/>
                <a:gd name="T22" fmla="*/ 10914276 w 55"/>
                <a:gd name="T23" fmla="*/ 1067805 h 86"/>
                <a:gd name="T24" fmla="*/ 12431391 w 55"/>
                <a:gd name="T25" fmla="*/ 1230594 h 86"/>
                <a:gd name="T26" fmla="*/ 12431391 w 55"/>
                <a:gd name="T27" fmla="*/ 1335161 h 86"/>
                <a:gd name="T28" fmla="*/ 12431391 w 55"/>
                <a:gd name="T29" fmla="*/ 1417217 h 86"/>
                <a:gd name="T30" fmla="*/ 11532792 w 55"/>
                <a:gd name="T31" fmla="*/ 1354986 h 86"/>
                <a:gd name="T32" fmla="*/ 10325617 w 55"/>
                <a:gd name="T33" fmla="*/ 1290291 h 86"/>
                <a:gd name="T34" fmla="*/ 8709262 w 55"/>
                <a:gd name="T35" fmla="*/ 1189113 h 86"/>
                <a:gd name="T36" fmla="*/ 7754955 w 55"/>
                <a:gd name="T37" fmla="*/ 1149097 h 86"/>
                <a:gd name="T38" fmla="*/ 6118706 w 55"/>
                <a:gd name="T39" fmla="*/ 1189113 h 86"/>
                <a:gd name="T40" fmla="*/ 5158439 w 55"/>
                <a:gd name="T41" fmla="*/ 1230594 h 86"/>
                <a:gd name="T42" fmla="*/ 5747373 w 55"/>
                <a:gd name="T43" fmla="*/ 1309906 h 86"/>
                <a:gd name="T44" fmla="*/ 7503629 w 55"/>
                <a:gd name="T45" fmla="*/ 1354986 h 86"/>
                <a:gd name="T46" fmla="*/ 8944987 w 55"/>
                <a:gd name="T47" fmla="*/ 1417217 h 86"/>
                <a:gd name="T48" fmla="*/ 9511206 w 55"/>
                <a:gd name="T49" fmla="*/ 1548164 h 86"/>
                <a:gd name="T50" fmla="*/ 9271697 w 55"/>
                <a:gd name="T51" fmla="*/ 1713860 h 86"/>
                <a:gd name="T52" fmla="*/ 9271697 w 55"/>
                <a:gd name="T53" fmla="*/ 1773476 h 86"/>
                <a:gd name="T54" fmla="*/ 8709262 w 55"/>
                <a:gd name="T55" fmla="*/ 1773476 h 86"/>
                <a:gd name="T56" fmla="*/ 7754955 w 55"/>
                <a:gd name="T57" fmla="*/ 1713860 h 86"/>
                <a:gd name="T58" fmla="*/ 7503629 w 55"/>
                <a:gd name="T59" fmla="*/ 1694759 h 86"/>
                <a:gd name="T60" fmla="*/ 6548154 w 55"/>
                <a:gd name="T61" fmla="*/ 1651573 h 86"/>
                <a:gd name="T62" fmla="*/ 6118706 w 55"/>
                <a:gd name="T63" fmla="*/ 1753844 h 86"/>
                <a:gd name="T64" fmla="*/ 5158439 w 55"/>
                <a:gd name="T65" fmla="*/ 1773476 h 86"/>
                <a:gd name="T66" fmla="*/ 3977473 w 55"/>
                <a:gd name="T67" fmla="*/ 1694759 h 86"/>
                <a:gd name="T68" fmla="*/ 3977473 w 55"/>
                <a:gd name="T69" fmla="*/ 1548164 h 86"/>
                <a:gd name="T70" fmla="*/ 3977473 w 55"/>
                <a:gd name="T71" fmla="*/ 1436335 h 86"/>
                <a:gd name="T72" fmla="*/ 3159427 w 55"/>
                <a:gd name="T73" fmla="*/ 1397302 h 86"/>
                <a:gd name="T74" fmla="*/ 1769180 w 55"/>
                <a:gd name="T75" fmla="*/ 1476294 h 86"/>
                <a:gd name="T76" fmla="*/ 229159 w 55"/>
                <a:gd name="T77" fmla="*/ 1476294 h 86"/>
                <a:gd name="T78" fmla="*/ 0 w 55"/>
                <a:gd name="T79" fmla="*/ 1417217 h 86"/>
                <a:gd name="T80" fmla="*/ 229159 w 55"/>
                <a:gd name="T81" fmla="*/ 1251521 h 86"/>
                <a:gd name="T82" fmla="*/ 1380635 w 55"/>
                <a:gd name="T83" fmla="*/ 1149097 h 86"/>
                <a:gd name="T84" fmla="*/ 1189426 w 55"/>
                <a:gd name="T85" fmla="*/ 871537 h 86"/>
                <a:gd name="T86" fmla="*/ 1189426 w 55"/>
                <a:gd name="T87" fmla="*/ 811630 h 86"/>
                <a:gd name="T88" fmla="*/ 2587757 w 55"/>
                <a:gd name="T89" fmla="*/ 790253 h 86"/>
                <a:gd name="T90" fmla="*/ 3388832 w 55"/>
                <a:gd name="T91" fmla="*/ 871537 h 86"/>
                <a:gd name="T92" fmla="*/ 5493907 w 55"/>
                <a:gd name="T93" fmla="*/ 902217 h 86"/>
                <a:gd name="T94" fmla="*/ 5493907 w 55"/>
                <a:gd name="T95" fmla="*/ 770470 h 86"/>
                <a:gd name="T96" fmla="*/ 4595280 w 55"/>
                <a:gd name="T97" fmla="*/ 705856 h 86"/>
                <a:gd name="T98" fmla="*/ 3977473 w 55"/>
                <a:gd name="T99" fmla="*/ 643725 h 86"/>
                <a:gd name="T100" fmla="*/ 4928852 w 55"/>
                <a:gd name="T101" fmla="*/ 643725 h 86"/>
                <a:gd name="T102" fmla="*/ 5493907 w 55"/>
                <a:gd name="T103" fmla="*/ 643725 h 86"/>
                <a:gd name="T104" fmla="*/ 5747373 w 55"/>
                <a:gd name="T105" fmla="*/ 643725 h 86"/>
                <a:gd name="T106" fmla="*/ 6118706 w 55"/>
                <a:gd name="T107" fmla="*/ 643725 h 86"/>
                <a:gd name="T108" fmla="*/ 6548154 w 55"/>
                <a:gd name="T109" fmla="*/ 604749 h 86"/>
                <a:gd name="T110" fmla="*/ 6351765 w 55"/>
                <a:gd name="T111" fmla="*/ 545681 h 86"/>
                <a:gd name="T112" fmla="*/ 5747373 w 55"/>
                <a:gd name="T113" fmla="*/ 443375 h 86"/>
                <a:gd name="T114" fmla="*/ 4595280 w 55"/>
                <a:gd name="T115" fmla="*/ 337451 h 86"/>
                <a:gd name="T116" fmla="*/ 3159427 w 55"/>
                <a:gd name="T117" fmla="*/ 246913 h 86"/>
                <a:gd name="T118" fmla="*/ 2341523 w 55"/>
                <a:gd name="T119" fmla="*/ 165833 h 86"/>
                <a:gd name="T120" fmla="*/ 3388832 w 55"/>
                <a:gd name="T121" fmla="*/ 0 h 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
                <a:gd name="T184" fmla="*/ 0 h 86"/>
                <a:gd name="T185" fmla="*/ 55 w 55"/>
                <a:gd name="T186" fmla="*/ 86 h 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 h="86">
                  <a:moveTo>
                    <a:pt x="12" y="0"/>
                  </a:moveTo>
                  <a:lnTo>
                    <a:pt x="21" y="5"/>
                  </a:lnTo>
                  <a:lnTo>
                    <a:pt x="27" y="11"/>
                  </a:lnTo>
                  <a:lnTo>
                    <a:pt x="32" y="19"/>
                  </a:lnTo>
                  <a:lnTo>
                    <a:pt x="35" y="19"/>
                  </a:lnTo>
                  <a:lnTo>
                    <a:pt x="35" y="23"/>
                  </a:lnTo>
                  <a:lnTo>
                    <a:pt x="39" y="26"/>
                  </a:lnTo>
                  <a:lnTo>
                    <a:pt x="42" y="31"/>
                  </a:lnTo>
                  <a:lnTo>
                    <a:pt x="49" y="42"/>
                  </a:lnTo>
                  <a:lnTo>
                    <a:pt x="54" y="53"/>
                  </a:lnTo>
                  <a:lnTo>
                    <a:pt x="45" y="52"/>
                  </a:lnTo>
                  <a:lnTo>
                    <a:pt x="38" y="51"/>
                  </a:lnTo>
                  <a:lnTo>
                    <a:pt x="43" y="59"/>
                  </a:lnTo>
                  <a:lnTo>
                    <a:pt x="43" y="64"/>
                  </a:lnTo>
                  <a:lnTo>
                    <a:pt x="43" y="68"/>
                  </a:lnTo>
                  <a:lnTo>
                    <a:pt x="40" y="65"/>
                  </a:lnTo>
                  <a:lnTo>
                    <a:pt x="36" y="62"/>
                  </a:lnTo>
                  <a:lnTo>
                    <a:pt x="30" y="57"/>
                  </a:lnTo>
                  <a:lnTo>
                    <a:pt x="27" y="55"/>
                  </a:lnTo>
                  <a:lnTo>
                    <a:pt x="21" y="57"/>
                  </a:lnTo>
                  <a:lnTo>
                    <a:pt x="18" y="59"/>
                  </a:lnTo>
                  <a:lnTo>
                    <a:pt x="20" y="63"/>
                  </a:lnTo>
                  <a:lnTo>
                    <a:pt x="26" y="65"/>
                  </a:lnTo>
                  <a:lnTo>
                    <a:pt x="31" y="68"/>
                  </a:lnTo>
                  <a:lnTo>
                    <a:pt x="33" y="74"/>
                  </a:lnTo>
                  <a:lnTo>
                    <a:pt x="32" y="82"/>
                  </a:lnTo>
                  <a:lnTo>
                    <a:pt x="32" y="85"/>
                  </a:lnTo>
                  <a:lnTo>
                    <a:pt x="30" y="85"/>
                  </a:lnTo>
                  <a:lnTo>
                    <a:pt x="27" y="82"/>
                  </a:lnTo>
                  <a:lnTo>
                    <a:pt x="26" y="81"/>
                  </a:lnTo>
                  <a:lnTo>
                    <a:pt x="23" y="79"/>
                  </a:lnTo>
                  <a:lnTo>
                    <a:pt x="21" y="84"/>
                  </a:lnTo>
                  <a:lnTo>
                    <a:pt x="18" y="85"/>
                  </a:lnTo>
                  <a:lnTo>
                    <a:pt x="14" y="81"/>
                  </a:lnTo>
                  <a:lnTo>
                    <a:pt x="14" y="74"/>
                  </a:lnTo>
                  <a:lnTo>
                    <a:pt x="14" y="69"/>
                  </a:lnTo>
                  <a:lnTo>
                    <a:pt x="11" y="67"/>
                  </a:lnTo>
                  <a:lnTo>
                    <a:pt x="6" y="71"/>
                  </a:lnTo>
                  <a:lnTo>
                    <a:pt x="1" y="71"/>
                  </a:lnTo>
                  <a:lnTo>
                    <a:pt x="0" y="68"/>
                  </a:lnTo>
                  <a:lnTo>
                    <a:pt x="1" y="60"/>
                  </a:lnTo>
                  <a:lnTo>
                    <a:pt x="5" y="55"/>
                  </a:lnTo>
                  <a:lnTo>
                    <a:pt x="4" y="42"/>
                  </a:lnTo>
                  <a:lnTo>
                    <a:pt x="4" y="39"/>
                  </a:lnTo>
                  <a:lnTo>
                    <a:pt x="9" y="38"/>
                  </a:lnTo>
                  <a:lnTo>
                    <a:pt x="12" y="42"/>
                  </a:lnTo>
                  <a:lnTo>
                    <a:pt x="19" y="43"/>
                  </a:lnTo>
                  <a:lnTo>
                    <a:pt x="19" y="37"/>
                  </a:lnTo>
                  <a:lnTo>
                    <a:pt x="16" y="34"/>
                  </a:lnTo>
                  <a:lnTo>
                    <a:pt x="14" y="31"/>
                  </a:lnTo>
                  <a:lnTo>
                    <a:pt x="17" y="31"/>
                  </a:lnTo>
                  <a:lnTo>
                    <a:pt x="19" y="31"/>
                  </a:lnTo>
                  <a:lnTo>
                    <a:pt x="20" y="31"/>
                  </a:lnTo>
                  <a:lnTo>
                    <a:pt x="21" y="31"/>
                  </a:lnTo>
                  <a:lnTo>
                    <a:pt x="23" y="29"/>
                  </a:lnTo>
                  <a:lnTo>
                    <a:pt x="22" y="26"/>
                  </a:lnTo>
                  <a:lnTo>
                    <a:pt x="20" y="21"/>
                  </a:lnTo>
                  <a:lnTo>
                    <a:pt x="16" y="16"/>
                  </a:lnTo>
                  <a:lnTo>
                    <a:pt x="11" y="12"/>
                  </a:lnTo>
                  <a:lnTo>
                    <a:pt x="8" y="8"/>
                  </a:lnTo>
                  <a:lnTo>
                    <a:pt x="12"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25" name="Freeform 18"/>
            <p:cNvSpPr>
              <a:spLocks/>
            </p:cNvSpPr>
            <p:nvPr/>
          </p:nvSpPr>
          <p:spPr bwMode="invGray">
            <a:xfrm>
              <a:off x="4252" y="2077"/>
              <a:ext cx="147" cy="147"/>
            </a:xfrm>
            <a:custGeom>
              <a:avLst/>
              <a:gdLst>
                <a:gd name="T0" fmla="*/ 0 w 60"/>
                <a:gd name="T1" fmla="*/ 0 h 72"/>
                <a:gd name="T2" fmla="*/ 1355348 w 60"/>
                <a:gd name="T3" fmla="*/ 0 h 72"/>
                <a:gd name="T4" fmla="*/ 1962668 w 60"/>
                <a:gd name="T5" fmla="*/ 105468 h 72"/>
                <a:gd name="T6" fmla="*/ 4255322 w 60"/>
                <a:gd name="T7" fmla="*/ 256231 h 72"/>
                <a:gd name="T8" fmla="*/ 5384944 w 60"/>
                <a:gd name="T9" fmla="*/ 439632 h 72"/>
                <a:gd name="T10" fmla="*/ 6780023 w 60"/>
                <a:gd name="T11" fmla="*/ 461668 h 72"/>
                <a:gd name="T12" fmla="*/ 8135475 w 60"/>
                <a:gd name="T13" fmla="*/ 483389 h 72"/>
                <a:gd name="T14" fmla="*/ 8937781 w 60"/>
                <a:gd name="T15" fmla="*/ 565156 h 72"/>
                <a:gd name="T16" fmla="*/ 10098743 w 60"/>
                <a:gd name="T17" fmla="*/ 565156 h 72"/>
                <a:gd name="T18" fmla="*/ 11456075 w 60"/>
                <a:gd name="T19" fmla="*/ 675630 h 72"/>
                <a:gd name="T20" fmla="*/ 12967371 w 60"/>
                <a:gd name="T21" fmla="*/ 759916 h 72"/>
                <a:gd name="T22" fmla="*/ 14073105 w 60"/>
                <a:gd name="T23" fmla="*/ 835611 h 72"/>
                <a:gd name="T24" fmla="*/ 14073105 w 60"/>
                <a:gd name="T25" fmla="*/ 875881 h 72"/>
                <a:gd name="T26" fmla="*/ 13193114 w 60"/>
                <a:gd name="T27" fmla="*/ 922605 h 72"/>
                <a:gd name="T28" fmla="*/ 12390789 w 60"/>
                <a:gd name="T29" fmla="*/ 922605 h 72"/>
                <a:gd name="T30" fmla="*/ 12031501 w 60"/>
                <a:gd name="T31" fmla="*/ 986919 h 72"/>
                <a:gd name="T32" fmla="*/ 13520581 w 60"/>
                <a:gd name="T33" fmla="*/ 1092347 h 72"/>
                <a:gd name="T34" fmla="*/ 14928890 w 60"/>
                <a:gd name="T35" fmla="*/ 1179267 h 72"/>
                <a:gd name="T36" fmla="*/ 16611050 w 60"/>
                <a:gd name="T37" fmla="*/ 1285152 h 72"/>
                <a:gd name="T38" fmla="*/ 15482992 w 60"/>
                <a:gd name="T39" fmla="*/ 1425669 h 72"/>
                <a:gd name="T40" fmla="*/ 14321241 w 60"/>
                <a:gd name="T41" fmla="*/ 1470024 h 72"/>
                <a:gd name="T42" fmla="*/ 14547396 w 60"/>
                <a:gd name="T43" fmla="*/ 1551495 h 72"/>
                <a:gd name="T44" fmla="*/ 12967371 w 60"/>
                <a:gd name="T45" fmla="*/ 1551495 h 72"/>
                <a:gd name="T46" fmla="*/ 12031501 w 60"/>
                <a:gd name="T47" fmla="*/ 1489992 h 72"/>
                <a:gd name="T48" fmla="*/ 10995602 w 60"/>
                <a:gd name="T49" fmla="*/ 1338982 h 72"/>
                <a:gd name="T50" fmla="*/ 9872324 w 60"/>
                <a:gd name="T51" fmla="*/ 1201937 h 72"/>
                <a:gd name="T52" fmla="*/ 8453333 w 60"/>
                <a:gd name="T53" fmla="*/ 986919 h 72"/>
                <a:gd name="T54" fmla="*/ 6411754 w 60"/>
                <a:gd name="T55" fmla="*/ 835611 h 72"/>
                <a:gd name="T56" fmla="*/ 4488003 w 60"/>
                <a:gd name="T57" fmla="*/ 588704 h 72"/>
                <a:gd name="T58" fmla="*/ 3320603 w 60"/>
                <a:gd name="T59" fmla="*/ 503522 h 72"/>
                <a:gd name="T60" fmla="*/ 2290069 w 60"/>
                <a:gd name="T61" fmla="*/ 461668 h 72"/>
                <a:gd name="T62" fmla="*/ 1736866 w 60"/>
                <a:gd name="T63" fmla="*/ 352659 h 72"/>
                <a:gd name="T64" fmla="*/ 0 w 60"/>
                <a:gd name="T65" fmla="*/ 236762 h 72"/>
                <a:gd name="T66" fmla="*/ 0 w 60"/>
                <a:gd name="T67" fmla="*/ 151008 h 72"/>
                <a:gd name="T68" fmla="*/ 0 w 60"/>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
                <a:gd name="T106" fmla="*/ 0 h 72"/>
                <a:gd name="T107" fmla="*/ 60 w 60"/>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 h="72">
                  <a:moveTo>
                    <a:pt x="0" y="0"/>
                  </a:moveTo>
                  <a:lnTo>
                    <a:pt x="5" y="0"/>
                  </a:lnTo>
                  <a:lnTo>
                    <a:pt x="7" y="5"/>
                  </a:lnTo>
                  <a:lnTo>
                    <a:pt x="15" y="12"/>
                  </a:lnTo>
                  <a:lnTo>
                    <a:pt x="19" y="20"/>
                  </a:lnTo>
                  <a:lnTo>
                    <a:pt x="24" y="21"/>
                  </a:lnTo>
                  <a:lnTo>
                    <a:pt x="29" y="22"/>
                  </a:lnTo>
                  <a:lnTo>
                    <a:pt x="32" y="26"/>
                  </a:lnTo>
                  <a:lnTo>
                    <a:pt x="36" y="26"/>
                  </a:lnTo>
                  <a:lnTo>
                    <a:pt x="41" y="31"/>
                  </a:lnTo>
                  <a:lnTo>
                    <a:pt x="46" y="35"/>
                  </a:lnTo>
                  <a:lnTo>
                    <a:pt x="50" y="38"/>
                  </a:lnTo>
                  <a:lnTo>
                    <a:pt x="50" y="40"/>
                  </a:lnTo>
                  <a:lnTo>
                    <a:pt x="47" y="42"/>
                  </a:lnTo>
                  <a:lnTo>
                    <a:pt x="44" y="42"/>
                  </a:lnTo>
                  <a:lnTo>
                    <a:pt x="43" y="45"/>
                  </a:lnTo>
                  <a:lnTo>
                    <a:pt x="48" y="50"/>
                  </a:lnTo>
                  <a:lnTo>
                    <a:pt x="53" y="54"/>
                  </a:lnTo>
                  <a:lnTo>
                    <a:pt x="59" y="59"/>
                  </a:lnTo>
                  <a:lnTo>
                    <a:pt x="55" y="65"/>
                  </a:lnTo>
                  <a:lnTo>
                    <a:pt x="51" y="67"/>
                  </a:lnTo>
                  <a:lnTo>
                    <a:pt x="52" y="71"/>
                  </a:lnTo>
                  <a:lnTo>
                    <a:pt x="46" y="71"/>
                  </a:lnTo>
                  <a:lnTo>
                    <a:pt x="43" y="68"/>
                  </a:lnTo>
                  <a:lnTo>
                    <a:pt x="39" y="61"/>
                  </a:lnTo>
                  <a:lnTo>
                    <a:pt x="35" y="55"/>
                  </a:lnTo>
                  <a:lnTo>
                    <a:pt x="30" y="45"/>
                  </a:lnTo>
                  <a:lnTo>
                    <a:pt x="23" y="38"/>
                  </a:lnTo>
                  <a:lnTo>
                    <a:pt x="16" y="27"/>
                  </a:lnTo>
                  <a:lnTo>
                    <a:pt x="12" y="23"/>
                  </a:lnTo>
                  <a:lnTo>
                    <a:pt x="8" y="21"/>
                  </a:lnTo>
                  <a:lnTo>
                    <a:pt x="6" y="16"/>
                  </a:lnTo>
                  <a:lnTo>
                    <a:pt x="0" y="11"/>
                  </a:lnTo>
                  <a:lnTo>
                    <a:pt x="0" y="7"/>
                  </a:lnTo>
                  <a:lnTo>
                    <a:pt x="0"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26" name="Freeform 19"/>
            <p:cNvSpPr>
              <a:spLocks/>
            </p:cNvSpPr>
            <p:nvPr/>
          </p:nvSpPr>
          <p:spPr bwMode="invGray">
            <a:xfrm>
              <a:off x="2359" y="2380"/>
              <a:ext cx="1053" cy="1133"/>
            </a:xfrm>
            <a:custGeom>
              <a:avLst/>
              <a:gdLst>
                <a:gd name="T0" fmla="*/ 91425724 w 430"/>
                <a:gd name="T1" fmla="*/ 1891602 h 556"/>
                <a:gd name="T2" fmla="*/ 102399803 w 430"/>
                <a:gd name="T3" fmla="*/ 3854649 h 556"/>
                <a:gd name="T4" fmla="*/ 107055492 w 430"/>
                <a:gd name="T5" fmla="*/ 4368412 h 556"/>
                <a:gd name="T6" fmla="*/ 116647487 w 430"/>
                <a:gd name="T7" fmla="*/ 4240052 h 556"/>
                <a:gd name="T8" fmla="*/ 119340345 w 430"/>
                <a:gd name="T9" fmla="*/ 4702814 h 556"/>
                <a:gd name="T10" fmla="*/ 107381403 w 430"/>
                <a:gd name="T11" fmla="*/ 6027519 h 556"/>
                <a:gd name="T12" fmla="*/ 97940883 w 430"/>
                <a:gd name="T13" fmla="*/ 7529978 h 556"/>
                <a:gd name="T14" fmla="*/ 99530159 w 430"/>
                <a:gd name="T15" fmla="*/ 8085604 h 556"/>
                <a:gd name="T16" fmla="*/ 99530159 w 430"/>
                <a:gd name="T17" fmla="*/ 8660082 h 556"/>
                <a:gd name="T18" fmla="*/ 95112693 w 430"/>
                <a:gd name="T19" fmla="*/ 8878612 h 556"/>
                <a:gd name="T20" fmla="*/ 88727694 w 430"/>
                <a:gd name="T21" fmla="*/ 9622797 h 556"/>
                <a:gd name="T22" fmla="*/ 86447808 w 430"/>
                <a:gd name="T23" fmla="*/ 10260260 h 556"/>
                <a:gd name="T24" fmla="*/ 80275349 w 430"/>
                <a:gd name="T25" fmla="*/ 11135751 h 556"/>
                <a:gd name="T26" fmla="*/ 76972123 w 430"/>
                <a:gd name="T27" fmla="*/ 11346391 h 556"/>
                <a:gd name="T28" fmla="*/ 69719688 w 430"/>
                <a:gd name="T29" fmla="*/ 11777289 h 556"/>
                <a:gd name="T30" fmla="*/ 61058761 w 430"/>
                <a:gd name="T31" fmla="*/ 11608456 h 556"/>
                <a:gd name="T32" fmla="*/ 60032248 w 430"/>
                <a:gd name="T33" fmla="*/ 11195694 h 556"/>
                <a:gd name="T34" fmla="*/ 56049146 w 430"/>
                <a:gd name="T35" fmla="*/ 10601929 h 556"/>
                <a:gd name="T36" fmla="*/ 55249729 w 430"/>
                <a:gd name="T37" fmla="*/ 10116679 h 556"/>
                <a:gd name="T38" fmla="*/ 54084749 w 430"/>
                <a:gd name="T39" fmla="*/ 9786878 h 556"/>
                <a:gd name="T40" fmla="*/ 50464937 w 430"/>
                <a:gd name="T41" fmla="*/ 9433113 h 556"/>
                <a:gd name="T42" fmla="*/ 48276539 w 430"/>
                <a:gd name="T43" fmla="*/ 8941701 h 556"/>
                <a:gd name="T44" fmla="*/ 51354276 w 430"/>
                <a:gd name="T45" fmla="*/ 8126934 h 556"/>
                <a:gd name="T46" fmla="*/ 49913773 w 430"/>
                <a:gd name="T47" fmla="*/ 6999176 h 556"/>
                <a:gd name="T48" fmla="*/ 44648069 w 430"/>
                <a:gd name="T49" fmla="*/ 6422345 h 556"/>
                <a:gd name="T50" fmla="*/ 43716884 w 430"/>
                <a:gd name="T51" fmla="*/ 5537138 h 556"/>
                <a:gd name="T52" fmla="*/ 36232583 w 430"/>
                <a:gd name="T53" fmla="*/ 5193195 h 556"/>
                <a:gd name="T54" fmla="*/ 26190826 w 430"/>
                <a:gd name="T55" fmla="*/ 5296677 h 556"/>
                <a:gd name="T56" fmla="*/ 5808026 w 430"/>
                <a:gd name="T57" fmla="*/ 4579195 h 556"/>
                <a:gd name="T58" fmla="*/ 1117546 w 430"/>
                <a:gd name="T59" fmla="*/ 3403778 h 556"/>
                <a:gd name="T60" fmla="*/ 4785126 w 430"/>
                <a:gd name="T61" fmla="*/ 2579441 h 556"/>
                <a:gd name="T62" fmla="*/ 11390670 w 430"/>
                <a:gd name="T63" fmla="*/ 1703657 h 556"/>
                <a:gd name="T64" fmla="*/ 21760077 w 430"/>
                <a:gd name="T65" fmla="*/ 1025789 h 556"/>
                <a:gd name="T66" fmla="*/ 29246484 w 430"/>
                <a:gd name="T67" fmla="*/ 302291 h 556"/>
                <a:gd name="T68" fmla="*/ 36558455 w 430"/>
                <a:gd name="T69" fmla="*/ 470138 h 556"/>
                <a:gd name="T70" fmla="*/ 43716884 w 430"/>
                <a:gd name="T71" fmla="*/ 169119 h 556"/>
                <a:gd name="T72" fmla="*/ 49074625 w 430"/>
                <a:gd name="T73" fmla="*/ 19986 h 556"/>
                <a:gd name="T74" fmla="*/ 53286859 w 430"/>
                <a:gd name="T75" fmla="*/ 404611 h 556"/>
                <a:gd name="T76" fmla="*/ 61621915 w 430"/>
                <a:gd name="T77" fmla="*/ 983902 h 556"/>
                <a:gd name="T78" fmla="*/ 67208671 w 430"/>
                <a:gd name="T79" fmla="*/ 702268 h 556"/>
                <a:gd name="T80" fmla="*/ 75855297 w 430"/>
                <a:gd name="T81" fmla="*/ 897320 h 556"/>
                <a:gd name="T82" fmla="*/ 85672016 w 430"/>
                <a:gd name="T83" fmla="*/ 875630 h 5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0"/>
                <a:gd name="T127" fmla="*/ 0 h 556"/>
                <a:gd name="T128" fmla="*/ 430 w 430"/>
                <a:gd name="T129" fmla="*/ 556 h 5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0" h="556">
                  <a:moveTo>
                    <a:pt x="321" y="65"/>
                  </a:moveTo>
                  <a:lnTo>
                    <a:pt x="328" y="89"/>
                  </a:lnTo>
                  <a:lnTo>
                    <a:pt x="341" y="124"/>
                  </a:lnTo>
                  <a:lnTo>
                    <a:pt x="367" y="181"/>
                  </a:lnTo>
                  <a:lnTo>
                    <a:pt x="377" y="188"/>
                  </a:lnTo>
                  <a:lnTo>
                    <a:pt x="384" y="205"/>
                  </a:lnTo>
                  <a:lnTo>
                    <a:pt x="405" y="204"/>
                  </a:lnTo>
                  <a:lnTo>
                    <a:pt x="418" y="199"/>
                  </a:lnTo>
                  <a:lnTo>
                    <a:pt x="429" y="199"/>
                  </a:lnTo>
                  <a:lnTo>
                    <a:pt x="428" y="221"/>
                  </a:lnTo>
                  <a:lnTo>
                    <a:pt x="425" y="233"/>
                  </a:lnTo>
                  <a:lnTo>
                    <a:pt x="385" y="283"/>
                  </a:lnTo>
                  <a:lnTo>
                    <a:pt x="350" y="335"/>
                  </a:lnTo>
                  <a:lnTo>
                    <a:pt x="351" y="354"/>
                  </a:lnTo>
                  <a:lnTo>
                    <a:pt x="361" y="369"/>
                  </a:lnTo>
                  <a:lnTo>
                    <a:pt x="357" y="380"/>
                  </a:lnTo>
                  <a:lnTo>
                    <a:pt x="358" y="395"/>
                  </a:lnTo>
                  <a:lnTo>
                    <a:pt x="357" y="407"/>
                  </a:lnTo>
                  <a:lnTo>
                    <a:pt x="348" y="417"/>
                  </a:lnTo>
                  <a:lnTo>
                    <a:pt x="341" y="417"/>
                  </a:lnTo>
                  <a:lnTo>
                    <a:pt x="329" y="433"/>
                  </a:lnTo>
                  <a:lnTo>
                    <a:pt x="318" y="452"/>
                  </a:lnTo>
                  <a:lnTo>
                    <a:pt x="321" y="472"/>
                  </a:lnTo>
                  <a:lnTo>
                    <a:pt x="310" y="482"/>
                  </a:lnTo>
                  <a:lnTo>
                    <a:pt x="300" y="503"/>
                  </a:lnTo>
                  <a:lnTo>
                    <a:pt x="288" y="523"/>
                  </a:lnTo>
                  <a:lnTo>
                    <a:pt x="282" y="531"/>
                  </a:lnTo>
                  <a:lnTo>
                    <a:pt x="276" y="533"/>
                  </a:lnTo>
                  <a:lnTo>
                    <a:pt x="266" y="545"/>
                  </a:lnTo>
                  <a:lnTo>
                    <a:pt x="250" y="553"/>
                  </a:lnTo>
                  <a:lnTo>
                    <a:pt x="230" y="555"/>
                  </a:lnTo>
                  <a:lnTo>
                    <a:pt x="219" y="545"/>
                  </a:lnTo>
                  <a:lnTo>
                    <a:pt x="217" y="537"/>
                  </a:lnTo>
                  <a:lnTo>
                    <a:pt x="215" y="526"/>
                  </a:lnTo>
                  <a:lnTo>
                    <a:pt x="207" y="520"/>
                  </a:lnTo>
                  <a:lnTo>
                    <a:pt x="201" y="498"/>
                  </a:lnTo>
                  <a:lnTo>
                    <a:pt x="199" y="489"/>
                  </a:lnTo>
                  <a:lnTo>
                    <a:pt x="198" y="475"/>
                  </a:lnTo>
                  <a:lnTo>
                    <a:pt x="195" y="466"/>
                  </a:lnTo>
                  <a:lnTo>
                    <a:pt x="194" y="460"/>
                  </a:lnTo>
                  <a:lnTo>
                    <a:pt x="188" y="451"/>
                  </a:lnTo>
                  <a:lnTo>
                    <a:pt x="181" y="443"/>
                  </a:lnTo>
                  <a:lnTo>
                    <a:pt x="176" y="430"/>
                  </a:lnTo>
                  <a:lnTo>
                    <a:pt x="173" y="420"/>
                  </a:lnTo>
                  <a:lnTo>
                    <a:pt x="174" y="405"/>
                  </a:lnTo>
                  <a:lnTo>
                    <a:pt x="184" y="382"/>
                  </a:lnTo>
                  <a:lnTo>
                    <a:pt x="187" y="357"/>
                  </a:lnTo>
                  <a:lnTo>
                    <a:pt x="179" y="329"/>
                  </a:lnTo>
                  <a:lnTo>
                    <a:pt x="167" y="317"/>
                  </a:lnTo>
                  <a:lnTo>
                    <a:pt x="160" y="302"/>
                  </a:lnTo>
                  <a:lnTo>
                    <a:pt x="163" y="278"/>
                  </a:lnTo>
                  <a:lnTo>
                    <a:pt x="157" y="260"/>
                  </a:lnTo>
                  <a:lnTo>
                    <a:pt x="144" y="258"/>
                  </a:lnTo>
                  <a:lnTo>
                    <a:pt x="130" y="244"/>
                  </a:lnTo>
                  <a:lnTo>
                    <a:pt x="112" y="237"/>
                  </a:lnTo>
                  <a:lnTo>
                    <a:pt x="94" y="249"/>
                  </a:lnTo>
                  <a:lnTo>
                    <a:pt x="46" y="245"/>
                  </a:lnTo>
                  <a:lnTo>
                    <a:pt x="21" y="215"/>
                  </a:lnTo>
                  <a:lnTo>
                    <a:pt x="0" y="174"/>
                  </a:lnTo>
                  <a:lnTo>
                    <a:pt x="4" y="160"/>
                  </a:lnTo>
                  <a:lnTo>
                    <a:pt x="12" y="150"/>
                  </a:lnTo>
                  <a:lnTo>
                    <a:pt x="17" y="121"/>
                  </a:lnTo>
                  <a:lnTo>
                    <a:pt x="23" y="100"/>
                  </a:lnTo>
                  <a:lnTo>
                    <a:pt x="41" y="80"/>
                  </a:lnTo>
                  <a:lnTo>
                    <a:pt x="60" y="70"/>
                  </a:lnTo>
                  <a:lnTo>
                    <a:pt x="78" y="48"/>
                  </a:lnTo>
                  <a:lnTo>
                    <a:pt x="82" y="38"/>
                  </a:lnTo>
                  <a:lnTo>
                    <a:pt x="105" y="14"/>
                  </a:lnTo>
                  <a:lnTo>
                    <a:pt x="120" y="23"/>
                  </a:lnTo>
                  <a:lnTo>
                    <a:pt x="131" y="22"/>
                  </a:lnTo>
                  <a:lnTo>
                    <a:pt x="143" y="10"/>
                  </a:lnTo>
                  <a:lnTo>
                    <a:pt x="157" y="8"/>
                  </a:lnTo>
                  <a:lnTo>
                    <a:pt x="167" y="12"/>
                  </a:lnTo>
                  <a:lnTo>
                    <a:pt x="176" y="1"/>
                  </a:lnTo>
                  <a:lnTo>
                    <a:pt x="189" y="0"/>
                  </a:lnTo>
                  <a:lnTo>
                    <a:pt x="191" y="19"/>
                  </a:lnTo>
                  <a:lnTo>
                    <a:pt x="199" y="32"/>
                  </a:lnTo>
                  <a:lnTo>
                    <a:pt x="221" y="46"/>
                  </a:lnTo>
                  <a:lnTo>
                    <a:pt x="239" y="49"/>
                  </a:lnTo>
                  <a:lnTo>
                    <a:pt x="241" y="33"/>
                  </a:lnTo>
                  <a:lnTo>
                    <a:pt x="256" y="33"/>
                  </a:lnTo>
                  <a:lnTo>
                    <a:pt x="272" y="42"/>
                  </a:lnTo>
                  <a:lnTo>
                    <a:pt x="291" y="48"/>
                  </a:lnTo>
                  <a:lnTo>
                    <a:pt x="307" y="41"/>
                  </a:lnTo>
                  <a:lnTo>
                    <a:pt x="321" y="65"/>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27" name="Freeform 20"/>
            <p:cNvSpPr>
              <a:spLocks/>
            </p:cNvSpPr>
            <p:nvPr/>
          </p:nvSpPr>
          <p:spPr bwMode="invGray">
            <a:xfrm>
              <a:off x="2616" y="2068"/>
              <a:ext cx="69" cy="80"/>
            </a:xfrm>
            <a:custGeom>
              <a:avLst/>
              <a:gdLst>
                <a:gd name="T0" fmla="*/ 1849346 w 28"/>
                <a:gd name="T1" fmla="*/ 259930 h 39"/>
                <a:gd name="T2" fmla="*/ 2114717 w 28"/>
                <a:gd name="T3" fmla="*/ 159575 h 39"/>
                <a:gd name="T4" fmla="*/ 3971263 w 28"/>
                <a:gd name="T5" fmla="*/ 159575 h 39"/>
                <a:gd name="T6" fmla="*/ 6062962 w 28"/>
                <a:gd name="T7" fmla="*/ 0 h 39"/>
                <a:gd name="T8" fmla="*/ 6672030 w 28"/>
                <a:gd name="T9" fmla="*/ 116289 h 39"/>
                <a:gd name="T10" fmla="*/ 7671593 w 28"/>
                <a:gd name="T11" fmla="*/ 116289 h 39"/>
                <a:gd name="T12" fmla="*/ 8284737 w 28"/>
                <a:gd name="T13" fmla="*/ 159575 h 39"/>
                <a:gd name="T14" fmla="*/ 7269367 w 28"/>
                <a:gd name="T15" fmla="*/ 259930 h 39"/>
                <a:gd name="T16" fmla="*/ 6672030 w 28"/>
                <a:gd name="T17" fmla="*/ 305979 h 39"/>
                <a:gd name="T18" fmla="*/ 6672030 w 28"/>
                <a:gd name="T19" fmla="*/ 376219 h 39"/>
                <a:gd name="T20" fmla="*/ 6408317 w 28"/>
                <a:gd name="T21" fmla="*/ 421949 h 39"/>
                <a:gd name="T22" fmla="*/ 6062962 w 28"/>
                <a:gd name="T23" fmla="*/ 465450 h 39"/>
                <a:gd name="T24" fmla="*/ 6672030 w 28"/>
                <a:gd name="T25" fmla="*/ 533190 h 39"/>
                <a:gd name="T26" fmla="*/ 6062962 w 28"/>
                <a:gd name="T27" fmla="*/ 605606 h 39"/>
                <a:gd name="T28" fmla="*/ 5211265 w 28"/>
                <a:gd name="T29" fmla="*/ 648890 h 39"/>
                <a:gd name="T30" fmla="*/ 4557317 w 28"/>
                <a:gd name="T31" fmla="*/ 648890 h 39"/>
                <a:gd name="T32" fmla="*/ 4309676 w 28"/>
                <a:gd name="T33" fmla="*/ 671452 h 39"/>
                <a:gd name="T34" fmla="*/ 4309676 w 28"/>
                <a:gd name="T35" fmla="*/ 749249 h 39"/>
                <a:gd name="T36" fmla="*/ 3361922 w 28"/>
                <a:gd name="T37" fmla="*/ 749249 h 39"/>
                <a:gd name="T38" fmla="*/ 3113110 w 28"/>
                <a:gd name="T39" fmla="*/ 749249 h 39"/>
                <a:gd name="T40" fmla="*/ 2114717 w 28"/>
                <a:gd name="T41" fmla="*/ 798170 h 39"/>
                <a:gd name="T42" fmla="*/ 1849346 w 28"/>
                <a:gd name="T43" fmla="*/ 823218 h 39"/>
                <a:gd name="T44" fmla="*/ 1263291 w 28"/>
                <a:gd name="T45" fmla="*/ 888022 h 39"/>
                <a:gd name="T46" fmla="*/ 610507 w 28"/>
                <a:gd name="T47" fmla="*/ 888022 h 39"/>
                <a:gd name="T48" fmla="*/ 247742 w 28"/>
                <a:gd name="T49" fmla="*/ 844148 h 39"/>
                <a:gd name="T50" fmla="*/ 0 w 28"/>
                <a:gd name="T51" fmla="*/ 749249 h 39"/>
                <a:gd name="T52" fmla="*/ 0 w 28"/>
                <a:gd name="T53" fmla="*/ 727863 h 39"/>
                <a:gd name="T54" fmla="*/ 0 w 28"/>
                <a:gd name="T55" fmla="*/ 627649 h 39"/>
                <a:gd name="T56" fmla="*/ 610507 w 28"/>
                <a:gd name="T57" fmla="*/ 605606 h 39"/>
                <a:gd name="T58" fmla="*/ 1263291 w 28"/>
                <a:gd name="T59" fmla="*/ 560827 h 39"/>
                <a:gd name="T60" fmla="*/ 1504464 w 28"/>
                <a:gd name="T61" fmla="*/ 489317 h 39"/>
                <a:gd name="T62" fmla="*/ 2114717 w 28"/>
                <a:gd name="T63" fmla="*/ 489317 h 39"/>
                <a:gd name="T64" fmla="*/ 2707491 w 28"/>
                <a:gd name="T65" fmla="*/ 489317 h 39"/>
                <a:gd name="T66" fmla="*/ 3361922 w 28"/>
                <a:gd name="T67" fmla="*/ 489317 h 39"/>
                <a:gd name="T68" fmla="*/ 2707491 w 28"/>
                <a:gd name="T69" fmla="*/ 465450 h 39"/>
                <a:gd name="T70" fmla="*/ 1849346 w 28"/>
                <a:gd name="T71" fmla="*/ 259930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
                <a:gd name="T109" fmla="*/ 0 h 39"/>
                <a:gd name="T110" fmla="*/ 28 w 28"/>
                <a:gd name="T111" fmla="*/ 39 h 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 h="39">
                  <a:moveTo>
                    <a:pt x="6" y="11"/>
                  </a:moveTo>
                  <a:lnTo>
                    <a:pt x="7" y="7"/>
                  </a:lnTo>
                  <a:lnTo>
                    <a:pt x="13" y="7"/>
                  </a:lnTo>
                  <a:lnTo>
                    <a:pt x="20" y="0"/>
                  </a:lnTo>
                  <a:lnTo>
                    <a:pt x="22" y="5"/>
                  </a:lnTo>
                  <a:lnTo>
                    <a:pt x="25" y="5"/>
                  </a:lnTo>
                  <a:lnTo>
                    <a:pt x="27" y="7"/>
                  </a:lnTo>
                  <a:lnTo>
                    <a:pt x="24" y="11"/>
                  </a:lnTo>
                  <a:lnTo>
                    <a:pt x="22" y="13"/>
                  </a:lnTo>
                  <a:lnTo>
                    <a:pt x="22" y="16"/>
                  </a:lnTo>
                  <a:lnTo>
                    <a:pt x="21" y="18"/>
                  </a:lnTo>
                  <a:lnTo>
                    <a:pt x="20" y="20"/>
                  </a:lnTo>
                  <a:lnTo>
                    <a:pt x="22" y="23"/>
                  </a:lnTo>
                  <a:lnTo>
                    <a:pt x="20" y="26"/>
                  </a:lnTo>
                  <a:lnTo>
                    <a:pt x="17" y="28"/>
                  </a:lnTo>
                  <a:lnTo>
                    <a:pt x="15" y="28"/>
                  </a:lnTo>
                  <a:lnTo>
                    <a:pt x="14" y="29"/>
                  </a:lnTo>
                  <a:lnTo>
                    <a:pt x="14" y="32"/>
                  </a:lnTo>
                  <a:lnTo>
                    <a:pt x="11" y="32"/>
                  </a:lnTo>
                  <a:lnTo>
                    <a:pt x="10" y="32"/>
                  </a:lnTo>
                  <a:lnTo>
                    <a:pt x="7" y="34"/>
                  </a:lnTo>
                  <a:lnTo>
                    <a:pt x="6" y="35"/>
                  </a:lnTo>
                  <a:lnTo>
                    <a:pt x="4" y="38"/>
                  </a:lnTo>
                  <a:lnTo>
                    <a:pt x="2" y="38"/>
                  </a:lnTo>
                  <a:lnTo>
                    <a:pt x="1" y="36"/>
                  </a:lnTo>
                  <a:lnTo>
                    <a:pt x="0" y="32"/>
                  </a:lnTo>
                  <a:lnTo>
                    <a:pt x="0" y="31"/>
                  </a:lnTo>
                  <a:lnTo>
                    <a:pt x="0" y="27"/>
                  </a:lnTo>
                  <a:lnTo>
                    <a:pt x="2" y="26"/>
                  </a:lnTo>
                  <a:lnTo>
                    <a:pt x="4" y="24"/>
                  </a:lnTo>
                  <a:lnTo>
                    <a:pt x="5" y="21"/>
                  </a:lnTo>
                  <a:lnTo>
                    <a:pt x="7" y="21"/>
                  </a:lnTo>
                  <a:lnTo>
                    <a:pt x="9" y="21"/>
                  </a:lnTo>
                  <a:lnTo>
                    <a:pt x="11" y="21"/>
                  </a:lnTo>
                  <a:lnTo>
                    <a:pt x="9" y="20"/>
                  </a:lnTo>
                  <a:lnTo>
                    <a:pt x="6" y="11"/>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28" name="Freeform 21"/>
            <p:cNvSpPr>
              <a:spLocks/>
            </p:cNvSpPr>
            <p:nvPr/>
          </p:nvSpPr>
          <p:spPr bwMode="invGray">
            <a:xfrm>
              <a:off x="2675" y="2007"/>
              <a:ext cx="83" cy="149"/>
            </a:xfrm>
            <a:custGeom>
              <a:avLst/>
              <a:gdLst>
                <a:gd name="T0" fmla="*/ 3170519 w 34"/>
                <a:gd name="T1" fmla="*/ 172379 h 73"/>
                <a:gd name="T2" fmla="*/ 5560561 w 34"/>
                <a:gd name="T3" fmla="*/ 150704 h 73"/>
                <a:gd name="T4" fmla="*/ 5908994 w 34"/>
                <a:gd name="T5" fmla="*/ 84454 h 73"/>
                <a:gd name="T6" fmla="*/ 6900253 w 34"/>
                <a:gd name="T7" fmla="*/ 20272 h 73"/>
                <a:gd name="T8" fmla="*/ 8861454 w 34"/>
                <a:gd name="T9" fmla="*/ 0 h 73"/>
                <a:gd name="T10" fmla="*/ 7983603 w 34"/>
                <a:gd name="T11" fmla="*/ 150704 h 73"/>
                <a:gd name="T12" fmla="*/ 7432556 w 34"/>
                <a:gd name="T13" fmla="*/ 194335 h 73"/>
                <a:gd name="T14" fmla="*/ 6126933 w 34"/>
                <a:gd name="T15" fmla="*/ 307601 h 73"/>
                <a:gd name="T16" fmla="*/ 7739793 w 34"/>
                <a:gd name="T17" fmla="*/ 307601 h 73"/>
                <a:gd name="T18" fmla="*/ 8861454 w 34"/>
                <a:gd name="T19" fmla="*/ 307601 h 73"/>
                <a:gd name="T20" fmla="*/ 7983603 w 34"/>
                <a:gd name="T21" fmla="*/ 418094 h 73"/>
                <a:gd name="T22" fmla="*/ 6680816 w 34"/>
                <a:gd name="T23" fmla="*/ 481995 h 73"/>
                <a:gd name="T24" fmla="*/ 6456042 w 34"/>
                <a:gd name="T25" fmla="*/ 563349 h 73"/>
                <a:gd name="T26" fmla="*/ 7739793 w 34"/>
                <a:gd name="T27" fmla="*/ 694050 h 73"/>
                <a:gd name="T28" fmla="*/ 7983603 w 34"/>
                <a:gd name="T29" fmla="*/ 832102 h 73"/>
                <a:gd name="T30" fmla="*/ 8861454 w 34"/>
                <a:gd name="T31" fmla="*/ 1024220 h 73"/>
                <a:gd name="T32" fmla="*/ 8327804 w 34"/>
                <a:gd name="T33" fmla="*/ 1195896 h 73"/>
                <a:gd name="T34" fmla="*/ 7432556 w 34"/>
                <a:gd name="T35" fmla="*/ 1301676 h 73"/>
                <a:gd name="T36" fmla="*/ 7983603 w 34"/>
                <a:gd name="T37" fmla="*/ 1465799 h 73"/>
                <a:gd name="T38" fmla="*/ 5908994 w 34"/>
                <a:gd name="T39" fmla="*/ 1465799 h 73"/>
                <a:gd name="T40" fmla="*/ 5005871 w 34"/>
                <a:gd name="T41" fmla="*/ 1441712 h 73"/>
                <a:gd name="T42" fmla="*/ 3170519 w 34"/>
                <a:gd name="T43" fmla="*/ 1505798 h 73"/>
                <a:gd name="T44" fmla="*/ 2420553 w 34"/>
                <a:gd name="T45" fmla="*/ 1526019 h 73"/>
                <a:gd name="T46" fmla="*/ 1083348 w 34"/>
                <a:gd name="T47" fmla="*/ 1547424 h 73"/>
                <a:gd name="T48" fmla="*/ 217938 w 34"/>
                <a:gd name="T49" fmla="*/ 1486071 h 73"/>
                <a:gd name="T50" fmla="*/ 0 w 34"/>
                <a:gd name="T51" fmla="*/ 1375513 h 73"/>
                <a:gd name="T52" fmla="*/ 1083348 w 34"/>
                <a:gd name="T53" fmla="*/ 1281488 h 73"/>
                <a:gd name="T54" fmla="*/ 2200862 w 34"/>
                <a:gd name="T55" fmla="*/ 1259795 h 73"/>
                <a:gd name="T56" fmla="*/ 1298767 w 34"/>
                <a:gd name="T57" fmla="*/ 1195896 h 73"/>
                <a:gd name="T58" fmla="*/ 1298767 w 34"/>
                <a:gd name="T59" fmla="*/ 1129298 h 73"/>
                <a:gd name="T60" fmla="*/ 2644644 w 34"/>
                <a:gd name="T61" fmla="*/ 1065460 h 73"/>
                <a:gd name="T62" fmla="*/ 3488443 w 34"/>
                <a:gd name="T63" fmla="*/ 1045343 h 73"/>
                <a:gd name="T64" fmla="*/ 4035923 w 34"/>
                <a:gd name="T65" fmla="*/ 873517 h 73"/>
                <a:gd name="T66" fmla="*/ 4605850 w 34"/>
                <a:gd name="T67" fmla="*/ 694050 h 73"/>
                <a:gd name="T68" fmla="*/ 3488443 w 34"/>
                <a:gd name="T69" fmla="*/ 585909 h 73"/>
                <a:gd name="T70" fmla="*/ 1653270 w 34"/>
                <a:gd name="T71" fmla="*/ 543389 h 73"/>
                <a:gd name="T72" fmla="*/ 2952578 w 34"/>
                <a:gd name="T73" fmla="*/ 21447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73"/>
                <a:gd name="T113" fmla="*/ 34 w 3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73">
                  <a:moveTo>
                    <a:pt x="11" y="10"/>
                  </a:moveTo>
                  <a:lnTo>
                    <a:pt x="12" y="8"/>
                  </a:lnTo>
                  <a:lnTo>
                    <a:pt x="19" y="9"/>
                  </a:lnTo>
                  <a:lnTo>
                    <a:pt x="21" y="7"/>
                  </a:lnTo>
                  <a:lnTo>
                    <a:pt x="21" y="4"/>
                  </a:lnTo>
                  <a:lnTo>
                    <a:pt x="22" y="4"/>
                  </a:lnTo>
                  <a:lnTo>
                    <a:pt x="24" y="3"/>
                  </a:lnTo>
                  <a:lnTo>
                    <a:pt x="26" y="1"/>
                  </a:lnTo>
                  <a:lnTo>
                    <a:pt x="29" y="0"/>
                  </a:lnTo>
                  <a:lnTo>
                    <a:pt x="33" y="0"/>
                  </a:lnTo>
                  <a:lnTo>
                    <a:pt x="32" y="4"/>
                  </a:lnTo>
                  <a:lnTo>
                    <a:pt x="30" y="7"/>
                  </a:lnTo>
                  <a:lnTo>
                    <a:pt x="29" y="8"/>
                  </a:lnTo>
                  <a:lnTo>
                    <a:pt x="28" y="9"/>
                  </a:lnTo>
                  <a:lnTo>
                    <a:pt x="23" y="10"/>
                  </a:lnTo>
                  <a:lnTo>
                    <a:pt x="23" y="14"/>
                  </a:lnTo>
                  <a:lnTo>
                    <a:pt x="24" y="16"/>
                  </a:lnTo>
                  <a:lnTo>
                    <a:pt x="29" y="14"/>
                  </a:lnTo>
                  <a:lnTo>
                    <a:pt x="32" y="12"/>
                  </a:lnTo>
                  <a:lnTo>
                    <a:pt x="33" y="14"/>
                  </a:lnTo>
                  <a:lnTo>
                    <a:pt x="33" y="18"/>
                  </a:lnTo>
                  <a:lnTo>
                    <a:pt x="30" y="19"/>
                  </a:lnTo>
                  <a:lnTo>
                    <a:pt x="27" y="19"/>
                  </a:lnTo>
                  <a:lnTo>
                    <a:pt x="25" y="22"/>
                  </a:lnTo>
                  <a:lnTo>
                    <a:pt x="24" y="23"/>
                  </a:lnTo>
                  <a:lnTo>
                    <a:pt x="24" y="26"/>
                  </a:lnTo>
                  <a:lnTo>
                    <a:pt x="26" y="30"/>
                  </a:lnTo>
                  <a:lnTo>
                    <a:pt x="29" y="32"/>
                  </a:lnTo>
                  <a:lnTo>
                    <a:pt x="30" y="35"/>
                  </a:lnTo>
                  <a:lnTo>
                    <a:pt x="30" y="38"/>
                  </a:lnTo>
                  <a:lnTo>
                    <a:pt x="31" y="42"/>
                  </a:lnTo>
                  <a:lnTo>
                    <a:pt x="33" y="47"/>
                  </a:lnTo>
                  <a:lnTo>
                    <a:pt x="33" y="53"/>
                  </a:lnTo>
                  <a:lnTo>
                    <a:pt x="31" y="55"/>
                  </a:lnTo>
                  <a:lnTo>
                    <a:pt x="29" y="58"/>
                  </a:lnTo>
                  <a:lnTo>
                    <a:pt x="28" y="60"/>
                  </a:lnTo>
                  <a:lnTo>
                    <a:pt x="29" y="63"/>
                  </a:lnTo>
                  <a:lnTo>
                    <a:pt x="30" y="67"/>
                  </a:lnTo>
                  <a:lnTo>
                    <a:pt x="26" y="67"/>
                  </a:lnTo>
                  <a:lnTo>
                    <a:pt x="22" y="67"/>
                  </a:lnTo>
                  <a:lnTo>
                    <a:pt x="21" y="66"/>
                  </a:lnTo>
                  <a:lnTo>
                    <a:pt x="19" y="66"/>
                  </a:lnTo>
                  <a:lnTo>
                    <a:pt x="15" y="67"/>
                  </a:lnTo>
                  <a:lnTo>
                    <a:pt x="12" y="69"/>
                  </a:lnTo>
                  <a:lnTo>
                    <a:pt x="11" y="69"/>
                  </a:lnTo>
                  <a:lnTo>
                    <a:pt x="9" y="70"/>
                  </a:lnTo>
                  <a:lnTo>
                    <a:pt x="5" y="72"/>
                  </a:lnTo>
                  <a:lnTo>
                    <a:pt x="4" y="71"/>
                  </a:lnTo>
                  <a:lnTo>
                    <a:pt x="4" y="69"/>
                  </a:lnTo>
                  <a:lnTo>
                    <a:pt x="1" y="68"/>
                  </a:lnTo>
                  <a:lnTo>
                    <a:pt x="0" y="67"/>
                  </a:lnTo>
                  <a:lnTo>
                    <a:pt x="0" y="63"/>
                  </a:lnTo>
                  <a:lnTo>
                    <a:pt x="1" y="59"/>
                  </a:lnTo>
                  <a:lnTo>
                    <a:pt x="4" y="59"/>
                  </a:lnTo>
                  <a:lnTo>
                    <a:pt x="5" y="58"/>
                  </a:lnTo>
                  <a:lnTo>
                    <a:pt x="8" y="58"/>
                  </a:lnTo>
                  <a:lnTo>
                    <a:pt x="8" y="57"/>
                  </a:lnTo>
                  <a:lnTo>
                    <a:pt x="5" y="55"/>
                  </a:lnTo>
                  <a:lnTo>
                    <a:pt x="5" y="54"/>
                  </a:lnTo>
                  <a:lnTo>
                    <a:pt x="5" y="52"/>
                  </a:lnTo>
                  <a:lnTo>
                    <a:pt x="8" y="50"/>
                  </a:lnTo>
                  <a:lnTo>
                    <a:pt x="10" y="49"/>
                  </a:lnTo>
                  <a:lnTo>
                    <a:pt x="11" y="48"/>
                  </a:lnTo>
                  <a:lnTo>
                    <a:pt x="13" y="48"/>
                  </a:lnTo>
                  <a:lnTo>
                    <a:pt x="14" y="48"/>
                  </a:lnTo>
                  <a:lnTo>
                    <a:pt x="15" y="40"/>
                  </a:lnTo>
                  <a:lnTo>
                    <a:pt x="17" y="35"/>
                  </a:lnTo>
                  <a:lnTo>
                    <a:pt x="17" y="32"/>
                  </a:lnTo>
                  <a:lnTo>
                    <a:pt x="12" y="32"/>
                  </a:lnTo>
                  <a:lnTo>
                    <a:pt x="13" y="27"/>
                  </a:lnTo>
                  <a:lnTo>
                    <a:pt x="11" y="24"/>
                  </a:lnTo>
                  <a:lnTo>
                    <a:pt x="6" y="25"/>
                  </a:lnTo>
                  <a:lnTo>
                    <a:pt x="11" y="19"/>
                  </a:lnTo>
                  <a:lnTo>
                    <a:pt x="11" y="1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29" name="Freeform 22"/>
            <p:cNvSpPr>
              <a:spLocks/>
            </p:cNvSpPr>
            <p:nvPr/>
          </p:nvSpPr>
          <p:spPr bwMode="invGray">
            <a:xfrm>
              <a:off x="2430" y="1769"/>
              <a:ext cx="466" cy="244"/>
            </a:xfrm>
            <a:custGeom>
              <a:avLst/>
              <a:gdLst>
                <a:gd name="T0" fmla="*/ 3127876 w 190"/>
                <a:gd name="T1" fmla="*/ 2398065 h 120"/>
                <a:gd name="T2" fmla="*/ 5118053 w 190"/>
                <a:gd name="T3" fmla="*/ 2212975 h 120"/>
                <a:gd name="T4" fmla="*/ 6262722 w 190"/>
                <a:gd name="T5" fmla="*/ 2174463 h 120"/>
                <a:gd name="T6" fmla="*/ 8246532 w 190"/>
                <a:gd name="T7" fmla="*/ 2103213 h 120"/>
                <a:gd name="T8" fmla="*/ 9428484 w 190"/>
                <a:gd name="T9" fmla="*/ 2103213 h 120"/>
                <a:gd name="T10" fmla="*/ 10799360 w 190"/>
                <a:gd name="T11" fmla="*/ 2063427 h 120"/>
                <a:gd name="T12" fmla="*/ 12231853 w 190"/>
                <a:gd name="T13" fmla="*/ 1937492 h 120"/>
                <a:gd name="T14" fmla="*/ 13365636 w 190"/>
                <a:gd name="T15" fmla="*/ 1899050 h 120"/>
                <a:gd name="T16" fmla="*/ 15106160 w 190"/>
                <a:gd name="T17" fmla="*/ 1837629 h 120"/>
                <a:gd name="T18" fmla="*/ 16500481 w 190"/>
                <a:gd name="T19" fmla="*/ 1759330 h 120"/>
                <a:gd name="T20" fmla="*/ 18484286 w 190"/>
                <a:gd name="T21" fmla="*/ 1739683 h 120"/>
                <a:gd name="T22" fmla="*/ 21981625 w 190"/>
                <a:gd name="T23" fmla="*/ 1759330 h 120"/>
                <a:gd name="T24" fmla="*/ 24534657 w 190"/>
                <a:gd name="T25" fmla="*/ 1697429 h 120"/>
                <a:gd name="T26" fmla="*/ 25922473 w 190"/>
                <a:gd name="T27" fmla="*/ 1502444 h 120"/>
                <a:gd name="T28" fmla="*/ 27662919 w 190"/>
                <a:gd name="T29" fmla="*/ 1357541 h 120"/>
                <a:gd name="T30" fmla="*/ 28803255 w 190"/>
                <a:gd name="T31" fmla="*/ 1237973 h 120"/>
                <a:gd name="T32" fmla="*/ 30000217 w 190"/>
                <a:gd name="T33" fmla="*/ 1159663 h 120"/>
                <a:gd name="T34" fmla="*/ 32168244 w 190"/>
                <a:gd name="T35" fmla="*/ 1034367 h 120"/>
                <a:gd name="T36" fmla="*/ 31606651 w 190"/>
                <a:gd name="T37" fmla="*/ 1198315 h 120"/>
                <a:gd name="T38" fmla="*/ 33591320 w 190"/>
                <a:gd name="T39" fmla="*/ 1237973 h 120"/>
                <a:gd name="T40" fmla="*/ 35347187 w 190"/>
                <a:gd name="T41" fmla="*/ 1219032 h 120"/>
                <a:gd name="T42" fmla="*/ 35678763 w 190"/>
                <a:gd name="T43" fmla="*/ 1079033 h 120"/>
                <a:gd name="T44" fmla="*/ 36490211 w 190"/>
                <a:gd name="T45" fmla="*/ 975002 h 120"/>
                <a:gd name="T46" fmla="*/ 37672772 w 190"/>
                <a:gd name="T47" fmla="*/ 865244 h 120"/>
                <a:gd name="T48" fmla="*/ 40469595 w 190"/>
                <a:gd name="T49" fmla="*/ 865244 h 120"/>
                <a:gd name="T50" fmla="*/ 43350445 w 190"/>
                <a:gd name="T51" fmla="*/ 680294 h 120"/>
                <a:gd name="T52" fmla="*/ 46478354 w 190"/>
                <a:gd name="T53" fmla="*/ 560139 h 120"/>
                <a:gd name="T54" fmla="*/ 49606184 w 190"/>
                <a:gd name="T55" fmla="*/ 265584 h 120"/>
                <a:gd name="T56" fmla="*/ 52409286 w 190"/>
                <a:gd name="T57" fmla="*/ 120713 h 120"/>
                <a:gd name="T58" fmla="*/ 51266321 w 190"/>
                <a:gd name="T59" fmla="*/ 0 h 120"/>
                <a:gd name="T60" fmla="*/ 46478354 w 190"/>
                <a:gd name="T61" fmla="*/ 80923 h 120"/>
                <a:gd name="T62" fmla="*/ 43350445 w 190"/>
                <a:gd name="T63" fmla="*/ 164543 h 120"/>
                <a:gd name="T64" fmla="*/ 40215620 w 190"/>
                <a:gd name="T65" fmla="*/ 225897 h 120"/>
                <a:gd name="T66" fmla="*/ 35678763 w 190"/>
                <a:gd name="T67" fmla="*/ 354075 h 120"/>
                <a:gd name="T68" fmla="*/ 32168244 w 190"/>
                <a:gd name="T69" fmla="*/ 434845 h 120"/>
                <a:gd name="T70" fmla="*/ 28244349 w 190"/>
                <a:gd name="T71" fmla="*/ 560139 h 120"/>
                <a:gd name="T72" fmla="*/ 25922473 w 190"/>
                <a:gd name="T73" fmla="*/ 738907 h 120"/>
                <a:gd name="T74" fmla="*/ 23683535 w 190"/>
                <a:gd name="T75" fmla="*/ 865244 h 120"/>
                <a:gd name="T76" fmla="*/ 19043310 w 190"/>
                <a:gd name="T77" fmla="*/ 1079033 h 120"/>
                <a:gd name="T78" fmla="*/ 14877987 w 190"/>
                <a:gd name="T79" fmla="*/ 1357541 h 120"/>
                <a:gd name="T80" fmla="*/ 11130858 w 190"/>
                <a:gd name="T81" fmla="*/ 1552389 h 120"/>
                <a:gd name="T82" fmla="*/ 7993421 w 190"/>
                <a:gd name="T83" fmla="*/ 1817973 h 120"/>
                <a:gd name="T84" fmla="*/ 4890780 w 190"/>
                <a:gd name="T85" fmla="*/ 2001443 h 120"/>
                <a:gd name="T86" fmla="*/ 0 w 190"/>
                <a:gd name="T87" fmla="*/ 2456155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120"/>
                <a:gd name="T134" fmla="*/ 190 w 19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120">
                  <a:moveTo>
                    <a:pt x="0" y="119"/>
                  </a:moveTo>
                  <a:lnTo>
                    <a:pt x="11" y="116"/>
                  </a:lnTo>
                  <a:lnTo>
                    <a:pt x="15" y="111"/>
                  </a:lnTo>
                  <a:lnTo>
                    <a:pt x="18" y="107"/>
                  </a:lnTo>
                  <a:lnTo>
                    <a:pt x="20" y="105"/>
                  </a:lnTo>
                  <a:lnTo>
                    <a:pt x="22" y="105"/>
                  </a:lnTo>
                  <a:lnTo>
                    <a:pt x="25" y="102"/>
                  </a:lnTo>
                  <a:lnTo>
                    <a:pt x="29" y="102"/>
                  </a:lnTo>
                  <a:lnTo>
                    <a:pt x="30" y="102"/>
                  </a:lnTo>
                  <a:lnTo>
                    <a:pt x="33" y="102"/>
                  </a:lnTo>
                  <a:lnTo>
                    <a:pt x="35" y="102"/>
                  </a:lnTo>
                  <a:lnTo>
                    <a:pt x="38" y="100"/>
                  </a:lnTo>
                  <a:lnTo>
                    <a:pt x="39" y="97"/>
                  </a:lnTo>
                  <a:lnTo>
                    <a:pt x="43" y="94"/>
                  </a:lnTo>
                  <a:lnTo>
                    <a:pt x="46" y="93"/>
                  </a:lnTo>
                  <a:lnTo>
                    <a:pt x="47" y="92"/>
                  </a:lnTo>
                  <a:lnTo>
                    <a:pt x="50" y="91"/>
                  </a:lnTo>
                  <a:lnTo>
                    <a:pt x="53" y="89"/>
                  </a:lnTo>
                  <a:lnTo>
                    <a:pt x="56" y="87"/>
                  </a:lnTo>
                  <a:lnTo>
                    <a:pt x="58" y="85"/>
                  </a:lnTo>
                  <a:lnTo>
                    <a:pt x="62" y="83"/>
                  </a:lnTo>
                  <a:lnTo>
                    <a:pt x="65" y="84"/>
                  </a:lnTo>
                  <a:lnTo>
                    <a:pt x="71" y="85"/>
                  </a:lnTo>
                  <a:lnTo>
                    <a:pt x="77" y="85"/>
                  </a:lnTo>
                  <a:lnTo>
                    <a:pt x="83" y="83"/>
                  </a:lnTo>
                  <a:lnTo>
                    <a:pt x="86" y="82"/>
                  </a:lnTo>
                  <a:lnTo>
                    <a:pt x="88" y="77"/>
                  </a:lnTo>
                  <a:lnTo>
                    <a:pt x="91" y="73"/>
                  </a:lnTo>
                  <a:lnTo>
                    <a:pt x="96" y="69"/>
                  </a:lnTo>
                  <a:lnTo>
                    <a:pt x="97" y="66"/>
                  </a:lnTo>
                  <a:lnTo>
                    <a:pt x="97" y="63"/>
                  </a:lnTo>
                  <a:lnTo>
                    <a:pt x="101" y="60"/>
                  </a:lnTo>
                  <a:lnTo>
                    <a:pt x="103" y="59"/>
                  </a:lnTo>
                  <a:lnTo>
                    <a:pt x="105" y="56"/>
                  </a:lnTo>
                  <a:lnTo>
                    <a:pt x="106" y="55"/>
                  </a:lnTo>
                  <a:lnTo>
                    <a:pt x="113" y="50"/>
                  </a:lnTo>
                  <a:lnTo>
                    <a:pt x="113" y="55"/>
                  </a:lnTo>
                  <a:lnTo>
                    <a:pt x="111" y="58"/>
                  </a:lnTo>
                  <a:lnTo>
                    <a:pt x="113" y="60"/>
                  </a:lnTo>
                  <a:lnTo>
                    <a:pt x="118" y="60"/>
                  </a:lnTo>
                  <a:lnTo>
                    <a:pt x="121" y="60"/>
                  </a:lnTo>
                  <a:lnTo>
                    <a:pt x="124" y="59"/>
                  </a:lnTo>
                  <a:lnTo>
                    <a:pt x="125" y="55"/>
                  </a:lnTo>
                  <a:lnTo>
                    <a:pt x="125" y="52"/>
                  </a:lnTo>
                  <a:lnTo>
                    <a:pt x="128" y="50"/>
                  </a:lnTo>
                  <a:lnTo>
                    <a:pt x="128" y="47"/>
                  </a:lnTo>
                  <a:lnTo>
                    <a:pt x="130" y="44"/>
                  </a:lnTo>
                  <a:lnTo>
                    <a:pt x="132" y="42"/>
                  </a:lnTo>
                  <a:lnTo>
                    <a:pt x="135" y="42"/>
                  </a:lnTo>
                  <a:lnTo>
                    <a:pt x="142" y="42"/>
                  </a:lnTo>
                  <a:lnTo>
                    <a:pt x="148" y="39"/>
                  </a:lnTo>
                  <a:lnTo>
                    <a:pt x="152" y="33"/>
                  </a:lnTo>
                  <a:lnTo>
                    <a:pt x="158" y="32"/>
                  </a:lnTo>
                  <a:lnTo>
                    <a:pt x="163" y="27"/>
                  </a:lnTo>
                  <a:lnTo>
                    <a:pt x="167" y="20"/>
                  </a:lnTo>
                  <a:lnTo>
                    <a:pt x="174" y="13"/>
                  </a:lnTo>
                  <a:lnTo>
                    <a:pt x="178" y="10"/>
                  </a:lnTo>
                  <a:lnTo>
                    <a:pt x="184" y="6"/>
                  </a:lnTo>
                  <a:lnTo>
                    <a:pt x="189" y="2"/>
                  </a:lnTo>
                  <a:lnTo>
                    <a:pt x="180" y="0"/>
                  </a:lnTo>
                  <a:lnTo>
                    <a:pt x="172" y="0"/>
                  </a:lnTo>
                  <a:lnTo>
                    <a:pt x="163" y="4"/>
                  </a:lnTo>
                  <a:lnTo>
                    <a:pt x="160" y="6"/>
                  </a:lnTo>
                  <a:lnTo>
                    <a:pt x="152" y="8"/>
                  </a:lnTo>
                  <a:lnTo>
                    <a:pt x="144" y="9"/>
                  </a:lnTo>
                  <a:lnTo>
                    <a:pt x="141" y="11"/>
                  </a:lnTo>
                  <a:lnTo>
                    <a:pt x="132" y="15"/>
                  </a:lnTo>
                  <a:lnTo>
                    <a:pt x="125" y="17"/>
                  </a:lnTo>
                  <a:lnTo>
                    <a:pt x="120" y="20"/>
                  </a:lnTo>
                  <a:lnTo>
                    <a:pt x="113" y="21"/>
                  </a:lnTo>
                  <a:lnTo>
                    <a:pt x="106" y="24"/>
                  </a:lnTo>
                  <a:lnTo>
                    <a:pt x="99" y="27"/>
                  </a:lnTo>
                  <a:lnTo>
                    <a:pt x="95" y="32"/>
                  </a:lnTo>
                  <a:lnTo>
                    <a:pt x="91" y="36"/>
                  </a:lnTo>
                  <a:lnTo>
                    <a:pt x="86" y="39"/>
                  </a:lnTo>
                  <a:lnTo>
                    <a:pt x="83" y="42"/>
                  </a:lnTo>
                  <a:lnTo>
                    <a:pt x="75" y="47"/>
                  </a:lnTo>
                  <a:lnTo>
                    <a:pt x="67" y="52"/>
                  </a:lnTo>
                  <a:lnTo>
                    <a:pt x="58" y="59"/>
                  </a:lnTo>
                  <a:lnTo>
                    <a:pt x="52" y="66"/>
                  </a:lnTo>
                  <a:lnTo>
                    <a:pt x="45" y="72"/>
                  </a:lnTo>
                  <a:lnTo>
                    <a:pt x="39" y="75"/>
                  </a:lnTo>
                  <a:lnTo>
                    <a:pt x="32" y="83"/>
                  </a:lnTo>
                  <a:lnTo>
                    <a:pt x="28" y="88"/>
                  </a:lnTo>
                  <a:lnTo>
                    <a:pt x="22" y="93"/>
                  </a:lnTo>
                  <a:lnTo>
                    <a:pt x="17" y="97"/>
                  </a:lnTo>
                  <a:lnTo>
                    <a:pt x="11" y="100"/>
                  </a:lnTo>
                  <a:lnTo>
                    <a:pt x="0" y="119"/>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30" name="Freeform 23"/>
            <p:cNvSpPr>
              <a:spLocks/>
            </p:cNvSpPr>
            <p:nvPr/>
          </p:nvSpPr>
          <p:spPr bwMode="invGray">
            <a:xfrm>
              <a:off x="3258" y="3151"/>
              <a:ext cx="134" cy="236"/>
            </a:xfrm>
            <a:custGeom>
              <a:avLst/>
              <a:gdLst>
                <a:gd name="T0" fmla="*/ 2535061 w 55"/>
                <a:gd name="T1" fmla="*/ 847835 h 115"/>
                <a:gd name="T2" fmla="*/ 2011150 w 55"/>
                <a:gd name="T3" fmla="*/ 1362112 h 115"/>
                <a:gd name="T4" fmla="*/ 1040510 w 55"/>
                <a:gd name="T5" fmla="*/ 1718460 h 115"/>
                <a:gd name="T6" fmla="*/ 0 w 55"/>
                <a:gd name="T7" fmla="*/ 2014779 h 115"/>
                <a:gd name="T8" fmla="*/ 0 w 55"/>
                <a:gd name="T9" fmla="*/ 2253573 h 115"/>
                <a:gd name="T10" fmla="*/ 214617 w 55"/>
                <a:gd name="T11" fmla="*/ 2438925 h 115"/>
                <a:gd name="T12" fmla="*/ 1273938 w 55"/>
                <a:gd name="T13" fmla="*/ 2635135 h 115"/>
                <a:gd name="T14" fmla="*/ 2535061 w 55"/>
                <a:gd name="T15" fmla="*/ 2656576 h 115"/>
                <a:gd name="T16" fmla="*/ 3626649 w 55"/>
                <a:gd name="T17" fmla="*/ 2656576 h 115"/>
                <a:gd name="T18" fmla="*/ 4375994 w 55"/>
                <a:gd name="T19" fmla="*/ 2676954 h 115"/>
                <a:gd name="T20" fmla="*/ 4899893 w 55"/>
                <a:gd name="T21" fmla="*/ 2516819 h 115"/>
                <a:gd name="T22" fmla="*/ 5786491 w 55"/>
                <a:gd name="T23" fmla="*/ 2186009 h 115"/>
                <a:gd name="T24" fmla="*/ 7038026 w 55"/>
                <a:gd name="T25" fmla="*/ 1946210 h 115"/>
                <a:gd name="T26" fmla="*/ 7561927 w 55"/>
                <a:gd name="T27" fmla="*/ 1568737 h 115"/>
                <a:gd name="T28" fmla="*/ 8311504 w 55"/>
                <a:gd name="T29" fmla="*/ 1431798 h 115"/>
                <a:gd name="T30" fmla="*/ 8835833 w 55"/>
                <a:gd name="T31" fmla="*/ 1340599 h 115"/>
                <a:gd name="T32" fmla="*/ 9352026 w 55"/>
                <a:gd name="T33" fmla="*/ 1098139 h 115"/>
                <a:gd name="T34" fmla="*/ 10322670 w 55"/>
                <a:gd name="T35" fmla="*/ 938082 h 115"/>
                <a:gd name="T36" fmla="*/ 11200667 w 55"/>
                <a:gd name="T37" fmla="*/ 826946 h 115"/>
                <a:gd name="T38" fmla="*/ 11937920 w 55"/>
                <a:gd name="T39" fmla="*/ 731325 h 115"/>
                <a:gd name="T40" fmla="*/ 11937920 w 55"/>
                <a:gd name="T41" fmla="*/ 653258 h 115"/>
                <a:gd name="T42" fmla="*/ 13523291 w 55"/>
                <a:gd name="T43" fmla="*/ 513973 h 115"/>
                <a:gd name="T44" fmla="*/ 13523291 w 55"/>
                <a:gd name="T45" fmla="*/ 307383 h 115"/>
                <a:gd name="T46" fmla="*/ 14097990 w 55"/>
                <a:gd name="T47" fmla="*/ 138711 h 115"/>
                <a:gd name="T48" fmla="*/ 12697822 w 55"/>
                <a:gd name="T49" fmla="*/ 90298 h 115"/>
                <a:gd name="T50" fmla="*/ 11723296 w 55"/>
                <a:gd name="T51" fmla="*/ 0 h 115"/>
                <a:gd name="T52" fmla="*/ 10322670 w 55"/>
                <a:gd name="T53" fmla="*/ 90298 h 115"/>
                <a:gd name="T54" fmla="*/ 9352026 w 55"/>
                <a:gd name="T55" fmla="*/ 333725 h 115"/>
                <a:gd name="T56" fmla="*/ 8311504 w 55"/>
                <a:gd name="T57" fmla="*/ 491253 h 115"/>
                <a:gd name="T58" fmla="*/ 7038026 w 55"/>
                <a:gd name="T59" fmla="*/ 630803 h 115"/>
                <a:gd name="T60" fmla="*/ 6515144 w 55"/>
                <a:gd name="T61" fmla="*/ 630803 h 115"/>
                <a:gd name="T62" fmla="*/ 5786491 w 55"/>
                <a:gd name="T63" fmla="*/ 731325 h 115"/>
                <a:gd name="T64" fmla="*/ 4899893 w 55"/>
                <a:gd name="T65" fmla="*/ 804313 h 115"/>
                <a:gd name="T66" fmla="*/ 2535061 w 55"/>
                <a:gd name="T67" fmla="*/ 847835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115"/>
                <a:gd name="T104" fmla="*/ 55 w 5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115">
                  <a:moveTo>
                    <a:pt x="10" y="36"/>
                  </a:moveTo>
                  <a:lnTo>
                    <a:pt x="8" y="58"/>
                  </a:lnTo>
                  <a:lnTo>
                    <a:pt x="4" y="73"/>
                  </a:lnTo>
                  <a:lnTo>
                    <a:pt x="0" y="86"/>
                  </a:lnTo>
                  <a:lnTo>
                    <a:pt x="0" y="96"/>
                  </a:lnTo>
                  <a:lnTo>
                    <a:pt x="1" y="104"/>
                  </a:lnTo>
                  <a:lnTo>
                    <a:pt x="5" y="112"/>
                  </a:lnTo>
                  <a:lnTo>
                    <a:pt x="10" y="113"/>
                  </a:lnTo>
                  <a:lnTo>
                    <a:pt x="14" y="113"/>
                  </a:lnTo>
                  <a:lnTo>
                    <a:pt x="17" y="114"/>
                  </a:lnTo>
                  <a:lnTo>
                    <a:pt x="19" y="107"/>
                  </a:lnTo>
                  <a:lnTo>
                    <a:pt x="22" y="93"/>
                  </a:lnTo>
                  <a:lnTo>
                    <a:pt x="27" y="83"/>
                  </a:lnTo>
                  <a:lnTo>
                    <a:pt x="29" y="67"/>
                  </a:lnTo>
                  <a:lnTo>
                    <a:pt x="32" y="61"/>
                  </a:lnTo>
                  <a:lnTo>
                    <a:pt x="34" y="57"/>
                  </a:lnTo>
                  <a:lnTo>
                    <a:pt x="36" y="47"/>
                  </a:lnTo>
                  <a:lnTo>
                    <a:pt x="40" y="40"/>
                  </a:lnTo>
                  <a:lnTo>
                    <a:pt x="43" y="35"/>
                  </a:lnTo>
                  <a:lnTo>
                    <a:pt x="46" y="31"/>
                  </a:lnTo>
                  <a:lnTo>
                    <a:pt x="46" y="28"/>
                  </a:lnTo>
                  <a:lnTo>
                    <a:pt x="52" y="22"/>
                  </a:lnTo>
                  <a:lnTo>
                    <a:pt x="52" y="13"/>
                  </a:lnTo>
                  <a:lnTo>
                    <a:pt x="54" y="6"/>
                  </a:lnTo>
                  <a:lnTo>
                    <a:pt x="49" y="4"/>
                  </a:lnTo>
                  <a:lnTo>
                    <a:pt x="45" y="0"/>
                  </a:lnTo>
                  <a:lnTo>
                    <a:pt x="40" y="4"/>
                  </a:lnTo>
                  <a:lnTo>
                    <a:pt x="36" y="14"/>
                  </a:lnTo>
                  <a:lnTo>
                    <a:pt x="32" y="21"/>
                  </a:lnTo>
                  <a:lnTo>
                    <a:pt x="27" y="27"/>
                  </a:lnTo>
                  <a:lnTo>
                    <a:pt x="25" y="27"/>
                  </a:lnTo>
                  <a:lnTo>
                    <a:pt x="22" y="31"/>
                  </a:lnTo>
                  <a:lnTo>
                    <a:pt x="19" y="34"/>
                  </a:lnTo>
                  <a:lnTo>
                    <a:pt x="10" y="36"/>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31" name="Freeform 24"/>
            <p:cNvSpPr>
              <a:spLocks/>
            </p:cNvSpPr>
            <p:nvPr/>
          </p:nvSpPr>
          <p:spPr bwMode="invGray">
            <a:xfrm>
              <a:off x="2584" y="1792"/>
              <a:ext cx="1890" cy="1129"/>
            </a:xfrm>
            <a:custGeom>
              <a:avLst/>
              <a:gdLst>
                <a:gd name="T0" fmla="*/ 12476449 w 772"/>
                <a:gd name="T1" fmla="*/ 4924608 h 554"/>
                <a:gd name="T2" fmla="*/ 14184950 w 772"/>
                <a:gd name="T3" fmla="*/ 4048528 h 554"/>
                <a:gd name="T4" fmla="*/ 21704880 w 772"/>
                <a:gd name="T5" fmla="*/ 3575905 h 554"/>
                <a:gd name="T6" fmla="*/ 28937037 w 772"/>
                <a:gd name="T7" fmla="*/ 3134324 h 554"/>
                <a:gd name="T8" fmla="*/ 33003179 w 772"/>
                <a:gd name="T9" fmla="*/ 2940474 h 554"/>
                <a:gd name="T10" fmla="*/ 43570793 w 772"/>
                <a:gd name="T11" fmla="*/ 2258253 h 554"/>
                <a:gd name="T12" fmla="*/ 46996216 w 772"/>
                <a:gd name="T13" fmla="*/ 2072314 h 554"/>
                <a:gd name="T14" fmla="*/ 47187997 w 772"/>
                <a:gd name="T15" fmla="*/ 1433337 h 554"/>
                <a:gd name="T16" fmla="*/ 45617789 w 772"/>
                <a:gd name="T17" fmla="*/ 1191160 h 554"/>
                <a:gd name="T18" fmla="*/ 39502114 w 772"/>
                <a:gd name="T19" fmla="*/ 1724894 h 554"/>
                <a:gd name="T20" fmla="*/ 37552222 w 772"/>
                <a:gd name="T21" fmla="*/ 2600867 h 554"/>
                <a:gd name="T22" fmla="*/ 33003179 w 772"/>
                <a:gd name="T23" fmla="*/ 2540344 h 554"/>
                <a:gd name="T24" fmla="*/ 30320164 w 772"/>
                <a:gd name="T25" fmla="*/ 2258253 h 554"/>
                <a:gd name="T26" fmla="*/ 23041570 w 772"/>
                <a:gd name="T27" fmla="*/ 2427472 h 554"/>
                <a:gd name="T28" fmla="*/ 21929193 w 772"/>
                <a:gd name="T29" fmla="*/ 2047360 h 554"/>
                <a:gd name="T30" fmla="*/ 23591413 w 772"/>
                <a:gd name="T31" fmla="*/ 1724894 h 554"/>
                <a:gd name="T32" fmla="*/ 30544672 w 772"/>
                <a:gd name="T33" fmla="*/ 1513367 h 554"/>
                <a:gd name="T34" fmla="*/ 35277054 w 772"/>
                <a:gd name="T35" fmla="*/ 876212 h 554"/>
                <a:gd name="T36" fmla="*/ 44142650 w 772"/>
                <a:gd name="T37" fmla="*/ 322503 h 554"/>
                <a:gd name="T38" fmla="*/ 55257687 w 772"/>
                <a:gd name="T39" fmla="*/ 40778 h 554"/>
                <a:gd name="T40" fmla="*/ 62201878 w 772"/>
                <a:gd name="T41" fmla="*/ 825213 h 554"/>
                <a:gd name="T42" fmla="*/ 60827094 w 772"/>
                <a:gd name="T43" fmla="*/ 1492532 h 554"/>
                <a:gd name="T44" fmla="*/ 65272961 w 772"/>
                <a:gd name="T45" fmla="*/ 1810270 h 554"/>
                <a:gd name="T46" fmla="*/ 68892672 w 772"/>
                <a:gd name="T47" fmla="*/ 1339375 h 554"/>
                <a:gd name="T48" fmla="*/ 87527655 w 772"/>
                <a:gd name="T49" fmla="*/ 766410 h 554"/>
                <a:gd name="T50" fmla="*/ 112230123 w 772"/>
                <a:gd name="T51" fmla="*/ 189177 h 554"/>
                <a:gd name="T52" fmla="*/ 146773985 w 772"/>
                <a:gd name="T53" fmla="*/ 657231 h 554"/>
                <a:gd name="T54" fmla="*/ 209169465 w 772"/>
                <a:gd name="T55" fmla="*/ 1704906 h 554"/>
                <a:gd name="T56" fmla="*/ 206438779 w 772"/>
                <a:gd name="T57" fmla="*/ 2195224 h 554"/>
                <a:gd name="T58" fmla="*/ 204527392 w 772"/>
                <a:gd name="T59" fmla="*/ 3427158 h 554"/>
                <a:gd name="T60" fmla="*/ 190117958 w 772"/>
                <a:gd name="T61" fmla="*/ 2299596 h 554"/>
                <a:gd name="T62" fmla="*/ 178981024 w 772"/>
                <a:gd name="T63" fmla="*/ 3021002 h 554"/>
                <a:gd name="T64" fmla="*/ 195308112 w 772"/>
                <a:gd name="T65" fmla="*/ 5091293 h 554"/>
                <a:gd name="T66" fmla="*/ 188392712 w 772"/>
                <a:gd name="T67" fmla="*/ 6450473 h 554"/>
                <a:gd name="T68" fmla="*/ 198373319 w 772"/>
                <a:gd name="T69" fmla="*/ 8462061 h 554"/>
                <a:gd name="T70" fmla="*/ 193034629 w 772"/>
                <a:gd name="T71" fmla="*/ 9671633 h 554"/>
                <a:gd name="T72" fmla="*/ 182277340 w 772"/>
                <a:gd name="T73" fmla="*/ 10144460 h 554"/>
                <a:gd name="T74" fmla="*/ 183623098 w 772"/>
                <a:gd name="T75" fmla="*/ 11314487 h 554"/>
                <a:gd name="T76" fmla="*/ 179552450 w 772"/>
                <a:gd name="T77" fmla="*/ 10758766 h 554"/>
                <a:gd name="T78" fmla="*/ 165592229 w 772"/>
                <a:gd name="T79" fmla="*/ 9096928 h 554"/>
                <a:gd name="T80" fmla="*/ 145621653 w 772"/>
                <a:gd name="T81" fmla="*/ 9611108 h 554"/>
                <a:gd name="T82" fmla="*/ 133934680 w 772"/>
                <a:gd name="T83" fmla="*/ 9851621 h 554"/>
                <a:gd name="T84" fmla="*/ 109168990 w 772"/>
                <a:gd name="T85" fmla="*/ 8049218 h 554"/>
                <a:gd name="T86" fmla="*/ 85817685 w 772"/>
                <a:gd name="T87" fmla="*/ 7677627 h 554"/>
                <a:gd name="T88" fmla="*/ 105888656 w 772"/>
                <a:gd name="T89" fmla="*/ 8764692 h 554"/>
                <a:gd name="T90" fmla="*/ 78677776 w 772"/>
                <a:gd name="T91" fmla="*/ 9693423 h 554"/>
                <a:gd name="T92" fmla="*/ 70609575 w 772"/>
                <a:gd name="T93" fmla="*/ 8543353 h 554"/>
                <a:gd name="T94" fmla="*/ 59156335 w 772"/>
                <a:gd name="T95" fmla="*/ 7039799 h 554"/>
                <a:gd name="T96" fmla="*/ 53137598 w 772"/>
                <a:gd name="T97" fmla="*/ 6244327 h 554"/>
                <a:gd name="T98" fmla="*/ 50066084 w 772"/>
                <a:gd name="T99" fmla="*/ 5730233 h 554"/>
                <a:gd name="T100" fmla="*/ 46417857 w 772"/>
                <a:gd name="T101" fmla="*/ 5457965 h 554"/>
                <a:gd name="T102" fmla="*/ 44496011 w 772"/>
                <a:gd name="T103" fmla="*/ 6074737 h 554"/>
                <a:gd name="T104" fmla="*/ 38022939 w 772"/>
                <a:gd name="T105" fmla="*/ 5067800 h 554"/>
                <a:gd name="T106" fmla="*/ 31982129 w 772"/>
                <a:gd name="T107" fmla="*/ 4946960 h 554"/>
                <a:gd name="T108" fmla="*/ 38572782 w 772"/>
                <a:gd name="T109" fmla="*/ 5710404 h 554"/>
                <a:gd name="T110" fmla="*/ 36677162 w 772"/>
                <a:gd name="T111" fmla="*/ 5669491 h 554"/>
                <a:gd name="T112" fmla="*/ 30320164 w 772"/>
                <a:gd name="T113" fmla="*/ 5219717 h 554"/>
                <a:gd name="T114" fmla="*/ 23591413 w 772"/>
                <a:gd name="T115" fmla="*/ 4924608 h 554"/>
                <a:gd name="T116" fmla="*/ 16135263 w 772"/>
                <a:gd name="T117" fmla="*/ 5418711 h 554"/>
                <a:gd name="T118" fmla="*/ 14981364 w 772"/>
                <a:gd name="T119" fmla="*/ 5952735 h 554"/>
                <a:gd name="T120" fmla="*/ 8065560 w 772"/>
                <a:gd name="T121" fmla="*/ 6244327 h 554"/>
                <a:gd name="T122" fmla="*/ 796461 w 772"/>
                <a:gd name="T123" fmla="*/ 5834040 h 5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2"/>
                <a:gd name="T187" fmla="*/ 0 h 554"/>
                <a:gd name="T188" fmla="*/ 772 w 772"/>
                <a:gd name="T189" fmla="*/ 554 h 5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2" h="554">
                  <a:moveTo>
                    <a:pt x="0" y="247"/>
                  </a:moveTo>
                  <a:lnTo>
                    <a:pt x="6" y="240"/>
                  </a:lnTo>
                  <a:lnTo>
                    <a:pt x="12" y="233"/>
                  </a:lnTo>
                  <a:lnTo>
                    <a:pt x="21" y="233"/>
                  </a:lnTo>
                  <a:lnTo>
                    <a:pt x="29" y="235"/>
                  </a:lnTo>
                  <a:lnTo>
                    <a:pt x="37" y="232"/>
                  </a:lnTo>
                  <a:lnTo>
                    <a:pt x="45" y="231"/>
                  </a:lnTo>
                  <a:lnTo>
                    <a:pt x="46" y="220"/>
                  </a:lnTo>
                  <a:lnTo>
                    <a:pt x="49" y="214"/>
                  </a:lnTo>
                  <a:lnTo>
                    <a:pt x="39" y="206"/>
                  </a:lnTo>
                  <a:lnTo>
                    <a:pt x="38" y="200"/>
                  </a:lnTo>
                  <a:lnTo>
                    <a:pt x="38" y="191"/>
                  </a:lnTo>
                  <a:lnTo>
                    <a:pt x="46" y="191"/>
                  </a:lnTo>
                  <a:lnTo>
                    <a:pt x="51" y="190"/>
                  </a:lnTo>
                  <a:lnTo>
                    <a:pt x="52" y="191"/>
                  </a:lnTo>
                  <a:lnTo>
                    <a:pt x="58" y="186"/>
                  </a:lnTo>
                  <a:lnTo>
                    <a:pt x="63" y="184"/>
                  </a:lnTo>
                  <a:lnTo>
                    <a:pt x="65" y="184"/>
                  </a:lnTo>
                  <a:lnTo>
                    <a:pt x="69" y="178"/>
                  </a:lnTo>
                  <a:lnTo>
                    <a:pt x="73" y="177"/>
                  </a:lnTo>
                  <a:lnTo>
                    <a:pt x="78" y="168"/>
                  </a:lnTo>
                  <a:lnTo>
                    <a:pt x="80" y="170"/>
                  </a:lnTo>
                  <a:lnTo>
                    <a:pt x="86" y="164"/>
                  </a:lnTo>
                  <a:lnTo>
                    <a:pt x="93" y="157"/>
                  </a:lnTo>
                  <a:lnTo>
                    <a:pt x="97" y="156"/>
                  </a:lnTo>
                  <a:lnTo>
                    <a:pt x="103" y="156"/>
                  </a:lnTo>
                  <a:lnTo>
                    <a:pt x="107" y="156"/>
                  </a:lnTo>
                  <a:lnTo>
                    <a:pt x="104" y="147"/>
                  </a:lnTo>
                  <a:lnTo>
                    <a:pt x="103" y="140"/>
                  </a:lnTo>
                  <a:lnTo>
                    <a:pt x="101" y="126"/>
                  </a:lnTo>
                  <a:lnTo>
                    <a:pt x="109" y="126"/>
                  </a:lnTo>
                  <a:lnTo>
                    <a:pt x="114" y="123"/>
                  </a:lnTo>
                  <a:lnTo>
                    <a:pt x="112" y="129"/>
                  </a:lnTo>
                  <a:lnTo>
                    <a:pt x="115" y="134"/>
                  </a:lnTo>
                  <a:lnTo>
                    <a:pt x="119" y="138"/>
                  </a:lnTo>
                  <a:lnTo>
                    <a:pt x="121" y="141"/>
                  </a:lnTo>
                  <a:lnTo>
                    <a:pt x="130" y="140"/>
                  </a:lnTo>
                  <a:lnTo>
                    <a:pt x="139" y="128"/>
                  </a:lnTo>
                  <a:lnTo>
                    <a:pt x="146" y="122"/>
                  </a:lnTo>
                  <a:lnTo>
                    <a:pt x="149" y="117"/>
                  </a:lnTo>
                  <a:lnTo>
                    <a:pt x="153" y="112"/>
                  </a:lnTo>
                  <a:lnTo>
                    <a:pt x="157" y="106"/>
                  </a:lnTo>
                  <a:lnTo>
                    <a:pt x="161" y="108"/>
                  </a:lnTo>
                  <a:lnTo>
                    <a:pt x="161" y="104"/>
                  </a:lnTo>
                  <a:lnTo>
                    <a:pt x="164" y="101"/>
                  </a:lnTo>
                  <a:lnTo>
                    <a:pt x="170" y="103"/>
                  </a:lnTo>
                  <a:lnTo>
                    <a:pt x="180" y="114"/>
                  </a:lnTo>
                  <a:lnTo>
                    <a:pt x="178" y="84"/>
                  </a:lnTo>
                  <a:lnTo>
                    <a:pt x="169" y="97"/>
                  </a:lnTo>
                  <a:lnTo>
                    <a:pt x="162" y="97"/>
                  </a:lnTo>
                  <a:lnTo>
                    <a:pt x="160" y="88"/>
                  </a:lnTo>
                  <a:lnTo>
                    <a:pt x="160" y="84"/>
                  </a:lnTo>
                  <a:lnTo>
                    <a:pt x="157" y="81"/>
                  </a:lnTo>
                  <a:lnTo>
                    <a:pt x="164" y="74"/>
                  </a:lnTo>
                  <a:lnTo>
                    <a:pt x="167" y="68"/>
                  </a:lnTo>
                  <a:lnTo>
                    <a:pt x="170" y="67"/>
                  </a:lnTo>
                  <a:lnTo>
                    <a:pt x="172" y="66"/>
                  </a:lnTo>
                  <a:lnTo>
                    <a:pt x="175" y="61"/>
                  </a:lnTo>
                  <a:lnTo>
                    <a:pt x="178" y="61"/>
                  </a:lnTo>
                  <a:lnTo>
                    <a:pt x="181" y="61"/>
                  </a:lnTo>
                  <a:lnTo>
                    <a:pt x="175" y="54"/>
                  </a:lnTo>
                  <a:lnTo>
                    <a:pt x="169" y="56"/>
                  </a:lnTo>
                  <a:lnTo>
                    <a:pt x="164" y="56"/>
                  </a:lnTo>
                  <a:lnTo>
                    <a:pt x="161" y="53"/>
                  </a:lnTo>
                  <a:lnTo>
                    <a:pt x="161" y="58"/>
                  </a:lnTo>
                  <a:lnTo>
                    <a:pt x="157" y="62"/>
                  </a:lnTo>
                  <a:lnTo>
                    <a:pt x="152" y="71"/>
                  </a:lnTo>
                  <a:lnTo>
                    <a:pt x="147" y="75"/>
                  </a:lnTo>
                  <a:lnTo>
                    <a:pt x="144" y="75"/>
                  </a:lnTo>
                  <a:lnTo>
                    <a:pt x="142" y="81"/>
                  </a:lnTo>
                  <a:lnTo>
                    <a:pt x="142" y="84"/>
                  </a:lnTo>
                  <a:lnTo>
                    <a:pt x="139" y="86"/>
                  </a:lnTo>
                  <a:lnTo>
                    <a:pt x="143" y="97"/>
                  </a:lnTo>
                  <a:lnTo>
                    <a:pt x="146" y="101"/>
                  </a:lnTo>
                  <a:lnTo>
                    <a:pt x="141" y="109"/>
                  </a:lnTo>
                  <a:lnTo>
                    <a:pt x="137" y="114"/>
                  </a:lnTo>
                  <a:lnTo>
                    <a:pt x="135" y="122"/>
                  </a:lnTo>
                  <a:lnTo>
                    <a:pt x="132" y="128"/>
                  </a:lnTo>
                  <a:lnTo>
                    <a:pt x="130" y="128"/>
                  </a:lnTo>
                  <a:lnTo>
                    <a:pt x="125" y="129"/>
                  </a:lnTo>
                  <a:lnTo>
                    <a:pt x="121" y="132"/>
                  </a:lnTo>
                  <a:lnTo>
                    <a:pt x="120" y="131"/>
                  </a:lnTo>
                  <a:lnTo>
                    <a:pt x="120" y="126"/>
                  </a:lnTo>
                  <a:lnTo>
                    <a:pt x="119" y="119"/>
                  </a:lnTo>
                  <a:lnTo>
                    <a:pt x="115" y="119"/>
                  </a:lnTo>
                  <a:lnTo>
                    <a:pt x="113" y="115"/>
                  </a:lnTo>
                  <a:lnTo>
                    <a:pt x="114" y="109"/>
                  </a:lnTo>
                  <a:lnTo>
                    <a:pt x="114" y="106"/>
                  </a:lnTo>
                  <a:lnTo>
                    <a:pt x="114" y="104"/>
                  </a:lnTo>
                  <a:lnTo>
                    <a:pt x="111" y="106"/>
                  </a:lnTo>
                  <a:lnTo>
                    <a:pt x="109" y="106"/>
                  </a:lnTo>
                  <a:lnTo>
                    <a:pt x="107" y="105"/>
                  </a:lnTo>
                  <a:lnTo>
                    <a:pt x="105" y="104"/>
                  </a:lnTo>
                  <a:lnTo>
                    <a:pt x="103" y="107"/>
                  </a:lnTo>
                  <a:lnTo>
                    <a:pt x="99" y="112"/>
                  </a:lnTo>
                  <a:lnTo>
                    <a:pt x="96" y="116"/>
                  </a:lnTo>
                  <a:lnTo>
                    <a:pt x="88" y="115"/>
                  </a:lnTo>
                  <a:lnTo>
                    <a:pt x="83" y="114"/>
                  </a:lnTo>
                  <a:lnTo>
                    <a:pt x="79" y="110"/>
                  </a:lnTo>
                  <a:lnTo>
                    <a:pt x="79" y="107"/>
                  </a:lnTo>
                  <a:lnTo>
                    <a:pt x="81" y="104"/>
                  </a:lnTo>
                  <a:lnTo>
                    <a:pt x="85" y="101"/>
                  </a:lnTo>
                  <a:lnTo>
                    <a:pt x="86" y="98"/>
                  </a:lnTo>
                  <a:lnTo>
                    <a:pt x="81" y="99"/>
                  </a:lnTo>
                  <a:lnTo>
                    <a:pt x="79" y="96"/>
                  </a:lnTo>
                  <a:lnTo>
                    <a:pt x="79" y="93"/>
                  </a:lnTo>
                  <a:lnTo>
                    <a:pt x="86" y="92"/>
                  </a:lnTo>
                  <a:lnTo>
                    <a:pt x="93" y="91"/>
                  </a:lnTo>
                  <a:lnTo>
                    <a:pt x="88" y="89"/>
                  </a:lnTo>
                  <a:lnTo>
                    <a:pt x="82" y="89"/>
                  </a:lnTo>
                  <a:lnTo>
                    <a:pt x="82" y="84"/>
                  </a:lnTo>
                  <a:lnTo>
                    <a:pt x="85" y="81"/>
                  </a:lnTo>
                  <a:lnTo>
                    <a:pt x="91" y="77"/>
                  </a:lnTo>
                  <a:lnTo>
                    <a:pt x="93" y="74"/>
                  </a:lnTo>
                  <a:lnTo>
                    <a:pt x="96" y="72"/>
                  </a:lnTo>
                  <a:lnTo>
                    <a:pt x="100" y="71"/>
                  </a:lnTo>
                  <a:lnTo>
                    <a:pt x="105" y="72"/>
                  </a:lnTo>
                  <a:lnTo>
                    <a:pt x="107" y="74"/>
                  </a:lnTo>
                  <a:lnTo>
                    <a:pt x="110" y="71"/>
                  </a:lnTo>
                  <a:lnTo>
                    <a:pt x="107" y="70"/>
                  </a:lnTo>
                  <a:lnTo>
                    <a:pt x="107" y="63"/>
                  </a:lnTo>
                  <a:lnTo>
                    <a:pt x="115" y="56"/>
                  </a:lnTo>
                  <a:lnTo>
                    <a:pt x="121" y="51"/>
                  </a:lnTo>
                  <a:lnTo>
                    <a:pt x="123" y="50"/>
                  </a:lnTo>
                  <a:lnTo>
                    <a:pt x="122" y="48"/>
                  </a:lnTo>
                  <a:lnTo>
                    <a:pt x="127" y="41"/>
                  </a:lnTo>
                  <a:lnTo>
                    <a:pt x="132" y="33"/>
                  </a:lnTo>
                  <a:lnTo>
                    <a:pt x="138" y="30"/>
                  </a:lnTo>
                  <a:lnTo>
                    <a:pt x="133" y="27"/>
                  </a:lnTo>
                  <a:lnTo>
                    <a:pt x="145" y="19"/>
                  </a:lnTo>
                  <a:lnTo>
                    <a:pt x="149" y="20"/>
                  </a:lnTo>
                  <a:lnTo>
                    <a:pt x="149" y="16"/>
                  </a:lnTo>
                  <a:lnTo>
                    <a:pt x="159" y="15"/>
                  </a:lnTo>
                  <a:lnTo>
                    <a:pt x="177" y="1"/>
                  </a:lnTo>
                  <a:lnTo>
                    <a:pt x="180" y="0"/>
                  </a:lnTo>
                  <a:lnTo>
                    <a:pt x="176" y="10"/>
                  </a:lnTo>
                  <a:lnTo>
                    <a:pt x="180" y="5"/>
                  </a:lnTo>
                  <a:lnTo>
                    <a:pt x="186" y="3"/>
                  </a:lnTo>
                  <a:lnTo>
                    <a:pt x="185" y="7"/>
                  </a:lnTo>
                  <a:lnTo>
                    <a:pt x="199" y="2"/>
                  </a:lnTo>
                  <a:lnTo>
                    <a:pt x="206" y="6"/>
                  </a:lnTo>
                  <a:lnTo>
                    <a:pt x="197" y="11"/>
                  </a:lnTo>
                  <a:lnTo>
                    <a:pt x="199" y="16"/>
                  </a:lnTo>
                  <a:lnTo>
                    <a:pt x="214" y="15"/>
                  </a:lnTo>
                  <a:lnTo>
                    <a:pt x="234" y="22"/>
                  </a:lnTo>
                  <a:lnTo>
                    <a:pt x="232" y="31"/>
                  </a:lnTo>
                  <a:lnTo>
                    <a:pt x="224" y="39"/>
                  </a:lnTo>
                  <a:lnTo>
                    <a:pt x="212" y="43"/>
                  </a:lnTo>
                  <a:lnTo>
                    <a:pt x="209" y="53"/>
                  </a:lnTo>
                  <a:lnTo>
                    <a:pt x="210" y="61"/>
                  </a:lnTo>
                  <a:lnTo>
                    <a:pt x="214" y="62"/>
                  </a:lnTo>
                  <a:lnTo>
                    <a:pt x="214" y="67"/>
                  </a:lnTo>
                  <a:lnTo>
                    <a:pt x="216" y="68"/>
                  </a:lnTo>
                  <a:lnTo>
                    <a:pt x="219" y="70"/>
                  </a:lnTo>
                  <a:lnTo>
                    <a:pt x="219" y="76"/>
                  </a:lnTo>
                  <a:lnTo>
                    <a:pt x="223" y="82"/>
                  </a:lnTo>
                  <a:lnTo>
                    <a:pt x="223" y="84"/>
                  </a:lnTo>
                  <a:lnTo>
                    <a:pt x="228" y="84"/>
                  </a:lnTo>
                  <a:lnTo>
                    <a:pt x="229" y="86"/>
                  </a:lnTo>
                  <a:lnTo>
                    <a:pt x="232" y="88"/>
                  </a:lnTo>
                  <a:lnTo>
                    <a:pt x="235" y="85"/>
                  </a:lnTo>
                  <a:lnTo>
                    <a:pt x="237" y="81"/>
                  </a:lnTo>
                  <a:lnTo>
                    <a:pt x="239" y="78"/>
                  </a:lnTo>
                  <a:lnTo>
                    <a:pt x="242" y="80"/>
                  </a:lnTo>
                  <a:lnTo>
                    <a:pt x="246" y="74"/>
                  </a:lnTo>
                  <a:lnTo>
                    <a:pt x="246" y="69"/>
                  </a:lnTo>
                  <a:lnTo>
                    <a:pt x="248" y="66"/>
                  </a:lnTo>
                  <a:lnTo>
                    <a:pt x="248" y="63"/>
                  </a:lnTo>
                  <a:lnTo>
                    <a:pt x="256" y="61"/>
                  </a:lnTo>
                  <a:lnTo>
                    <a:pt x="264" y="59"/>
                  </a:lnTo>
                  <a:lnTo>
                    <a:pt x="273" y="56"/>
                  </a:lnTo>
                  <a:lnTo>
                    <a:pt x="283" y="58"/>
                  </a:lnTo>
                  <a:lnTo>
                    <a:pt x="294" y="58"/>
                  </a:lnTo>
                  <a:lnTo>
                    <a:pt x="311" y="58"/>
                  </a:lnTo>
                  <a:lnTo>
                    <a:pt x="315" y="36"/>
                  </a:lnTo>
                  <a:lnTo>
                    <a:pt x="324" y="37"/>
                  </a:lnTo>
                  <a:lnTo>
                    <a:pt x="331" y="54"/>
                  </a:lnTo>
                  <a:lnTo>
                    <a:pt x="332" y="39"/>
                  </a:lnTo>
                  <a:lnTo>
                    <a:pt x="365" y="2"/>
                  </a:lnTo>
                  <a:lnTo>
                    <a:pt x="377" y="2"/>
                  </a:lnTo>
                  <a:lnTo>
                    <a:pt x="389" y="10"/>
                  </a:lnTo>
                  <a:lnTo>
                    <a:pt x="404" y="9"/>
                  </a:lnTo>
                  <a:lnTo>
                    <a:pt x="424" y="22"/>
                  </a:lnTo>
                  <a:lnTo>
                    <a:pt x="446" y="30"/>
                  </a:lnTo>
                  <a:lnTo>
                    <a:pt x="462" y="28"/>
                  </a:lnTo>
                  <a:lnTo>
                    <a:pt x="483" y="37"/>
                  </a:lnTo>
                  <a:lnTo>
                    <a:pt x="500" y="37"/>
                  </a:lnTo>
                  <a:lnTo>
                    <a:pt x="509" y="31"/>
                  </a:lnTo>
                  <a:lnTo>
                    <a:pt x="528" y="31"/>
                  </a:lnTo>
                  <a:lnTo>
                    <a:pt x="540" y="38"/>
                  </a:lnTo>
                  <a:lnTo>
                    <a:pt x="566" y="38"/>
                  </a:lnTo>
                  <a:lnTo>
                    <a:pt x="589" y="50"/>
                  </a:lnTo>
                  <a:lnTo>
                    <a:pt x="630" y="48"/>
                  </a:lnTo>
                  <a:lnTo>
                    <a:pt x="695" y="54"/>
                  </a:lnTo>
                  <a:lnTo>
                    <a:pt x="727" y="69"/>
                  </a:lnTo>
                  <a:lnTo>
                    <a:pt x="753" y="80"/>
                  </a:lnTo>
                  <a:lnTo>
                    <a:pt x="771" y="89"/>
                  </a:lnTo>
                  <a:lnTo>
                    <a:pt x="766" y="91"/>
                  </a:lnTo>
                  <a:lnTo>
                    <a:pt x="753" y="84"/>
                  </a:lnTo>
                  <a:lnTo>
                    <a:pt x="726" y="82"/>
                  </a:lnTo>
                  <a:lnTo>
                    <a:pt x="734" y="89"/>
                  </a:lnTo>
                  <a:lnTo>
                    <a:pt x="746" y="92"/>
                  </a:lnTo>
                  <a:lnTo>
                    <a:pt x="743" y="103"/>
                  </a:lnTo>
                  <a:lnTo>
                    <a:pt x="730" y="110"/>
                  </a:lnTo>
                  <a:lnTo>
                    <a:pt x="726" y="121"/>
                  </a:lnTo>
                  <a:lnTo>
                    <a:pt x="743" y="132"/>
                  </a:lnTo>
                  <a:lnTo>
                    <a:pt x="755" y="145"/>
                  </a:lnTo>
                  <a:lnTo>
                    <a:pt x="760" y="165"/>
                  </a:lnTo>
                  <a:lnTo>
                    <a:pt x="753" y="167"/>
                  </a:lnTo>
                  <a:lnTo>
                    <a:pt x="736" y="161"/>
                  </a:lnTo>
                  <a:lnTo>
                    <a:pt x="718" y="145"/>
                  </a:lnTo>
                  <a:lnTo>
                    <a:pt x="711" y="138"/>
                  </a:lnTo>
                  <a:lnTo>
                    <a:pt x="708" y="128"/>
                  </a:lnTo>
                  <a:lnTo>
                    <a:pt x="703" y="112"/>
                  </a:lnTo>
                  <a:lnTo>
                    <a:pt x="696" y="107"/>
                  </a:lnTo>
                  <a:lnTo>
                    <a:pt x="690" y="106"/>
                  </a:lnTo>
                  <a:lnTo>
                    <a:pt x="684" y="108"/>
                  </a:lnTo>
                  <a:lnTo>
                    <a:pt x="691" y="120"/>
                  </a:lnTo>
                  <a:lnTo>
                    <a:pt x="674" y="122"/>
                  </a:lnTo>
                  <a:lnTo>
                    <a:pt x="666" y="116"/>
                  </a:lnTo>
                  <a:lnTo>
                    <a:pt x="651" y="119"/>
                  </a:lnTo>
                  <a:lnTo>
                    <a:pt x="640" y="129"/>
                  </a:lnTo>
                  <a:lnTo>
                    <a:pt x="640" y="135"/>
                  </a:lnTo>
                  <a:lnTo>
                    <a:pt x="644" y="142"/>
                  </a:lnTo>
                  <a:lnTo>
                    <a:pt x="661" y="145"/>
                  </a:lnTo>
                  <a:lnTo>
                    <a:pt x="675" y="155"/>
                  </a:lnTo>
                  <a:lnTo>
                    <a:pt x="700" y="184"/>
                  </a:lnTo>
                  <a:lnTo>
                    <a:pt x="709" y="203"/>
                  </a:lnTo>
                  <a:lnTo>
                    <a:pt x="710" y="222"/>
                  </a:lnTo>
                  <a:lnTo>
                    <a:pt x="709" y="239"/>
                  </a:lnTo>
                  <a:lnTo>
                    <a:pt x="703" y="239"/>
                  </a:lnTo>
                  <a:lnTo>
                    <a:pt x="697" y="232"/>
                  </a:lnTo>
                  <a:lnTo>
                    <a:pt x="688" y="241"/>
                  </a:lnTo>
                  <a:lnTo>
                    <a:pt x="678" y="247"/>
                  </a:lnTo>
                  <a:lnTo>
                    <a:pt x="677" y="259"/>
                  </a:lnTo>
                  <a:lnTo>
                    <a:pt x="687" y="274"/>
                  </a:lnTo>
                  <a:lnTo>
                    <a:pt x="681" y="285"/>
                  </a:lnTo>
                  <a:lnTo>
                    <a:pt x="678" y="303"/>
                  </a:lnTo>
                  <a:lnTo>
                    <a:pt x="691" y="316"/>
                  </a:lnTo>
                  <a:lnTo>
                    <a:pt x="704" y="319"/>
                  </a:lnTo>
                  <a:lnTo>
                    <a:pt x="717" y="332"/>
                  </a:lnTo>
                  <a:lnTo>
                    <a:pt x="730" y="349"/>
                  </a:lnTo>
                  <a:lnTo>
                    <a:pt x="730" y="375"/>
                  </a:lnTo>
                  <a:lnTo>
                    <a:pt x="726" y="387"/>
                  </a:lnTo>
                  <a:lnTo>
                    <a:pt x="714" y="397"/>
                  </a:lnTo>
                  <a:lnTo>
                    <a:pt x="698" y="403"/>
                  </a:lnTo>
                  <a:lnTo>
                    <a:pt x="688" y="410"/>
                  </a:lnTo>
                  <a:lnTo>
                    <a:pt x="683" y="406"/>
                  </a:lnTo>
                  <a:lnTo>
                    <a:pt x="678" y="410"/>
                  </a:lnTo>
                  <a:lnTo>
                    <a:pt x="676" y="429"/>
                  </a:lnTo>
                  <a:lnTo>
                    <a:pt x="680" y="440"/>
                  </a:lnTo>
                  <a:lnTo>
                    <a:pt x="695" y="454"/>
                  </a:lnTo>
                  <a:lnTo>
                    <a:pt x="702" y="465"/>
                  </a:lnTo>
                  <a:lnTo>
                    <a:pt x="707" y="474"/>
                  </a:lnTo>
                  <a:lnTo>
                    <a:pt x="705" y="487"/>
                  </a:lnTo>
                  <a:lnTo>
                    <a:pt x="695" y="498"/>
                  </a:lnTo>
                  <a:lnTo>
                    <a:pt x="685" y="498"/>
                  </a:lnTo>
                  <a:lnTo>
                    <a:pt x="668" y="482"/>
                  </a:lnTo>
                  <a:lnTo>
                    <a:pt x="656" y="476"/>
                  </a:lnTo>
                  <a:lnTo>
                    <a:pt x="651" y="473"/>
                  </a:lnTo>
                  <a:lnTo>
                    <a:pt x="646" y="481"/>
                  </a:lnTo>
                  <a:lnTo>
                    <a:pt x="648" y="494"/>
                  </a:lnTo>
                  <a:lnTo>
                    <a:pt x="651" y="503"/>
                  </a:lnTo>
                  <a:lnTo>
                    <a:pt x="655" y="517"/>
                  </a:lnTo>
                  <a:lnTo>
                    <a:pt x="666" y="523"/>
                  </a:lnTo>
                  <a:lnTo>
                    <a:pt x="661" y="531"/>
                  </a:lnTo>
                  <a:lnTo>
                    <a:pt x="662" y="541"/>
                  </a:lnTo>
                  <a:lnTo>
                    <a:pt x="666" y="553"/>
                  </a:lnTo>
                  <a:lnTo>
                    <a:pt x="659" y="552"/>
                  </a:lnTo>
                  <a:lnTo>
                    <a:pt x="651" y="538"/>
                  </a:lnTo>
                  <a:lnTo>
                    <a:pt x="651" y="525"/>
                  </a:lnTo>
                  <a:lnTo>
                    <a:pt x="649" y="521"/>
                  </a:lnTo>
                  <a:lnTo>
                    <a:pt x="646" y="505"/>
                  </a:lnTo>
                  <a:lnTo>
                    <a:pt x="643" y="501"/>
                  </a:lnTo>
                  <a:lnTo>
                    <a:pt x="642" y="480"/>
                  </a:lnTo>
                  <a:lnTo>
                    <a:pt x="636" y="465"/>
                  </a:lnTo>
                  <a:lnTo>
                    <a:pt x="628" y="454"/>
                  </a:lnTo>
                  <a:lnTo>
                    <a:pt x="613" y="447"/>
                  </a:lnTo>
                  <a:lnTo>
                    <a:pt x="600" y="436"/>
                  </a:lnTo>
                  <a:lnTo>
                    <a:pt x="596" y="427"/>
                  </a:lnTo>
                  <a:lnTo>
                    <a:pt x="589" y="417"/>
                  </a:lnTo>
                  <a:lnTo>
                    <a:pt x="576" y="397"/>
                  </a:lnTo>
                  <a:lnTo>
                    <a:pt x="566" y="398"/>
                  </a:lnTo>
                  <a:lnTo>
                    <a:pt x="552" y="408"/>
                  </a:lnTo>
                  <a:lnTo>
                    <a:pt x="546" y="416"/>
                  </a:lnTo>
                  <a:lnTo>
                    <a:pt x="533" y="433"/>
                  </a:lnTo>
                  <a:lnTo>
                    <a:pt x="524" y="451"/>
                  </a:lnTo>
                  <a:lnTo>
                    <a:pt x="520" y="456"/>
                  </a:lnTo>
                  <a:lnTo>
                    <a:pt x="524" y="477"/>
                  </a:lnTo>
                  <a:lnTo>
                    <a:pt x="523" y="496"/>
                  </a:lnTo>
                  <a:lnTo>
                    <a:pt x="512" y="510"/>
                  </a:lnTo>
                  <a:lnTo>
                    <a:pt x="506" y="511"/>
                  </a:lnTo>
                  <a:lnTo>
                    <a:pt x="492" y="483"/>
                  </a:lnTo>
                  <a:lnTo>
                    <a:pt x="482" y="462"/>
                  </a:lnTo>
                  <a:lnTo>
                    <a:pt x="461" y="425"/>
                  </a:lnTo>
                  <a:lnTo>
                    <a:pt x="460" y="410"/>
                  </a:lnTo>
                  <a:lnTo>
                    <a:pt x="455" y="403"/>
                  </a:lnTo>
                  <a:lnTo>
                    <a:pt x="451" y="413"/>
                  </a:lnTo>
                  <a:lnTo>
                    <a:pt x="433" y="391"/>
                  </a:lnTo>
                  <a:lnTo>
                    <a:pt x="408" y="375"/>
                  </a:lnTo>
                  <a:lnTo>
                    <a:pt x="393" y="378"/>
                  </a:lnTo>
                  <a:lnTo>
                    <a:pt x="370" y="376"/>
                  </a:lnTo>
                  <a:lnTo>
                    <a:pt x="360" y="365"/>
                  </a:lnTo>
                  <a:lnTo>
                    <a:pt x="348" y="367"/>
                  </a:lnTo>
                  <a:lnTo>
                    <a:pt x="331" y="361"/>
                  </a:lnTo>
                  <a:lnTo>
                    <a:pt x="296" y="321"/>
                  </a:lnTo>
                  <a:lnTo>
                    <a:pt x="298" y="337"/>
                  </a:lnTo>
                  <a:lnTo>
                    <a:pt x="309" y="360"/>
                  </a:lnTo>
                  <a:lnTo>
                    <a:pt x="321" y="376"/>
                  </a:lnTo>
                  <a:lnTo>
                    <a:pt x="333" y="385"/>
                  </a:lnTo>
                  <a:lnTo>
                    <a:pt x="348" y="378"/>
                  </a:lnTo>
                  <a:lnTo>
                    <a:pt x="358" y="378"/>
                  </a:lnTo>
                  <a:lnTo>
                    <a:pt x="373" y="393"/>
                  </a:lnTo>
                  <a:lnTo>
                    <a:pt x="382" y="404"/>
                  </a:lnTo>
                  <a:lnTo>
                    <a:pt x="381" y="411"/>
                  </a:lnTo>
                  <a:lnTo>
                    <a:pt x="355" y="443"/>
                  </a:lnTo>
                  <a:lnTo>
                    <a:pt x="338" y="455"/>
                  </a:lnTo>
                  <a:lnTo>
                    <a:pt x="303" y="471"/>
                  </a:lnTo>
                  <a:lnTo>
                    <a:pt x="292" y="476"/>
                  </a:lnTo>
                  <a:lnTo>
                    <a:pt x="286" y="471"/>
                  </a:lnTo>
                  <a:lnTo>
                    <a:pt x="284" y="464"/>
                  </a:lnTo>
                  <a:lnTo>
                    <a:pt x="283" y="455"/>
                  </a:lnTo>
                  <a:lnTo>
                    <a:pt x="281" y="446"/>
                  </a:lnTo>
                  <a:lnTo>
                    <a:pt x="275" y="437"/>
                  </a:lnTo>
                  <a:lnTo>
                    <a:pt x="272" y="431"/>
                  </a:lnTo>
                  <a:lnTo>
                    <a:pt x="265" y="421"/>
                  </a:lnTo>
                  <a:lnTo>
                    <a:pt x="261" y="415"/>
                  </a:lnTo>
                  <a:lnTo>
                    <a:pt x="258" y="408"/>
                  </a:lnTo>
                  <a:lnTo>
                    <a:pt x="254" y="401"/>
                  </a:lnTo>
                  <a:lnTo>
                    <a:pt x="246" y="383"/>
                  </a:lnTo>
                  <a:lnTo>
                    <a:pt x="242" y="376"/>
                  </a:lnTo>
                  <a:lnTo>
                    <a:pt x="236" y="368"/>
                  </a:lnTo>
                  <a:lnTo>
                    <a:pt x="227" y="354"/>
                  </a:lnTo>
                  <a:lnTo>
                    <a:pt x="222" y="347"/>
                  </a:lnTo>
                  <a:lnTo>
                    <a:pt x="218" y="341"/>
                  </a:lnTo>
                  <a:lnTo>
                    <a:pt x="213" y="330"/>
                  </a:lnTo>
                  <a:lnTo>
                    <a:pt x="228" y="320"/>
                  </a:lnTo>
                  <a:lnTo>
                    <a:pt x="234" y="297"/>
                  </a:lnTo>
                  <a:lnTo>
                    <a:pt x="220" y="292"/>
                  </a:lnTo>
                  <a:lnTo>
                    <a:pt x="200" y="296"/>
                  </a:lnTo>
                  <a:lnTo>
                    <a:pt x="197" y="293"/>
                  </a:lnTo>
                  <a:lnTo>
                    <a:pt x="194" y="293"/>
                  </a:lnTo>
                  <a:lnTo>
                    <a:pt x="191" y="293"/>
                  </a:lnTo>
                  <a:lnTo>
                    <a:pt x="189" y="293"/>
                  </a:lnTo>
                  <a:lnTo>
                    <a:pt x="188" y="289"/>
                  </a:lnTo>
                  <a:lnTo>
                    <a:pt x="187" y="285"/>
                  </a:lnTo>
                  <a:lnTo>
                    <a:pt x="187" y="278"/>
                  </a:lnTo>
                  <a:lnTo>
                    <a:pt x="183" y="274"/>
                  </a:lnTo>
                  <a:lnTo>
                    <a:pt x="182" y="270"/>
                  </a:lnTo>
                  <a:lnTo>
                    <a:pt x="180" y="269"/>
                  </a:lnTo>
                  <a:lnTo>
                    <a:pt x="179" y="266"/>
                  </a:lnTo>
                  <a:lnTo>
                    <a:pt x="178" y="262"/>
                  </a:lnTo>
                  <a:lnTo>
                    <a:pt x="176" y="258"/>
                  </a:lnTo>
                  <a:lnTo>
                    <a:pt x="175" y="256"/>
                  </a:lnTo>
                  <a:lnTo>
                    <a:pt x="171" y="256"/>
                  </a:lnTo>
                  <a:lnTo>
                    <a:pt x="168" y="256"/>
                  </a:lnTo>
                  <a:lnTo>
                    <a:pt x="167" y="256"/>
                  </a:lnTo>
                  <a:lnTo>
                    <a:pt x="165" y="261"/>
                  </a:lnTo>
                  <a:lnTo>
                    <a:pt x="165" y="266"/>
                  </a:lnTo>
                  <a:lnTo>
                    <a:pt x="165" y="271"/>
                  </a:lnTo>
                  <a:lnTo>
                    <a:pt x="165" y="276"/>
                  </a:lnTo>
                  <a:lnTo>
                    <a:pt x="165" y="280"/>
                  </a:lnTo>
                  <a:lnTo>
                    <a:pt x="163" y="281"/>
                  </a:lnTo>
                  <a:lnTo>
                    <a:pt x="160" y="285"/>
                  </a:lnTo>
                  <a:lnTo>
                    <a:pt x="155" y="280"/>
                  </a:lnTo>
                  <a:lnTo>
                    <a:pt x="152" y="273"/>
                  </a:lnTo>
                  <a:lnTo>
                    <a:pt x="153" y="265"/>
                  </a:lnTo>
                  <a:lnTo>
                    <a:pt x="149" y="253"/>
                  </a:lnTo>
                  <a:lnTo>
                    <a:pt x="147" y="246"/>
                  </a:lnTo>
                  <a:lnTo>
                    <a:pt x="142" y="242"/>
                  </a:lnTo>
                  <a:lnTo>
                    <a:pt x="137" y="238"/>
                  </a:lnTo>
                  <a:lnTo>
                    <a:pt x="133" y="232"/>
                  </a:lnTo>
                  <a:lnTo>
                    <a:pt x="131" y="227"/>
                  </a:lnTo>
                  <a:lnTo>
                    <a:pt x="127" y="226"/>
                  </a:lnTo>
                  <a:lnTo>
                    <a:pt x="125" y="223"/>
                  </a:lnTo>
                  <a:lnTo>
                    <a:pt x="122" y="223"/>
                  </a:lnTo>
                  <a:lnTo>
                    <a:pt x="119" y="228"/>
                  </a:lnTo>
                  <a:lnTo>
                    <a:pt x="115" y="232"/>
                  </a:lnTo>
                  <a:lnTo>
                    <a:pt x="122" y="236"/>
                  </a:lnTo>
                  <a:lnTo>
                    <a:pt x="126" y="242"/>
                  </a:lnTo>
                  <a:lnTo>
                    <a:pt x="132" y="250"/>
                  </a:lnTo>
                  <a:lnTo>
                    <a:pt x="135" y="253"/>
                  </a:lnTo>
                  <a:lnTo>
                    <a:pt x="139" y="256"/>
                  </a:lnTo>
                  <a:lnTo>
                    <a:pt x="143" y="262"/>
                  </a:lnTo>
                  <a:lnTo>
                    <a:pt x="139" y="268"/>
                  </a:lnTo>
                  <a:lnTo>
                    <a:pt x="138" y="266"/>
                  </a:lnTo>
                  <a:lnTo>
                    <a:pt x="138" y="262"/>
                  </a:lnTo>
                  <a:lnTo>
                    <a:pt x="137" y="270"/>
                  </a:lnTo>
                  <a:lnTo>
                    <a:pt x="135" y="277"/>
                  </a:lnTo>
                  <a:lnTo>
                    <a:pt x="131" y="279"/>
                  </a:lnTo>
                  <a:lnTo>
                    <a:pt x="133" y="270"/>
                  </a:lnTo>
                  <a:lnTo>
                    <a:pt x="132" y="266"/>
                  </a:lnTo>
                  <a:lnTo>
                    <a:pt x="127" y="263"/>
                  </a:lnTo>
                  <a:lnTo>
                    <a:pt x="125" y="261"/>
                  </a:lnTo>
                  <a:lnTo>
                    <a:pt x="122" y="257"/>
                  </a:lnTo>
                  <a:lnTo>
                    <a:pt x="119" y="255"/>
                  </a:lnTo>
                  <a:lnTo>
                    <a:pt x="115" y="252"/>
                  </a:lnTo>
                  <a:lnTo>
                    <a:pt x="113" y="247"/>
                  </a:lnTo>
                  <a:lnTo>
                    <a:pt x="109" y="245"/>
                  </a:lnTo>
                  <a:lnTo>
                    <a:pt x="107" y="240"/>
                  </a:lnTo>
                  <a:lnTo>
                    <a:pt x="107" y="235"/>
                  </a:lnTo>
                  <a:lnTo>
                    <a:pt x="104" y="233"/>
                  </a:lnTo>
                  <a:lnTo>
                    <a:pt x="101" y="231"/>
                  </a:lnTo>
                  <a:lnTo>
                    <a:pt x="96" y="231"/>
                  </a:lnTo>
                  <a:lnTo>
                    <a:pt x="90" y="232"/>
                  </a:lnTo>
                  <a:lnTo>
                    <a:pt x="85" y="231"/>
                  </a:lnTo>
                  <a:lnTo>
                    <a:pt x="75" y="232"/>
                  </a:lnTo>
                  <a:lnTo>
                    <a:pt x="68" y="232"/>
                  </a:lnTo>
                  <a:lnTo>
                    <a:pt x="66" y="234"/>
                  </a:lnTo>
                  <a:lnTo>
                    <a:pt x="65" y="240"/>
                  </a:lnTo>
                  <a:lnTo>
                    <a:pt x="65" y="246"/>
                  </a:lnTo>
                  <a:lnTo>
                    <a:pt x="61" y="252"/>
                  </a:lnTo>
                  <a:lnTo>
                    <a:pt x="58" y="254"/>
                  </a:lnTo>
                  <a:lnTo>
                    <a:pt x="56" y="256"/>
                  </a:lnTo>
                  <a:lnTo>
                    <a:pt x="55" y="261"/>
                  </a:lnTo>
                  <a:lnTo>
                    <a:pt x="54" y="265"/>
                  </a:lnTo>
                  <a:lnTo>
                    <a:pt x="55" y="268"/>
                  </a:lnTo>
                  <a:lnTo>
                    <a:pt x="55" y="273"/>
                  </a:lnTo>
                  <a:lnTo>
                    <a:pt x="55" y="275"/>
                  </a:lnTo>
                  <a:lnTo>
                    <a:pt x="54" y="279"/>
                  </a:lnTo>
                  <a:lnTo>
                    <a:pt x="49" y="285"/>
                  </a:lnTo>
                  <a:lnTo>
                    <a:pt x="48" y="282"/>
                  </a:lnTo>
                  <a:lnTo>
                    <a:pt x="46" y="284"/>
                  </a:lnTo>
                  <a:lnTo>
                    <a:pt x="43" y="287"/>
                  </a:lnTo>
                  <a:lnTo>
                    <a:pt x="38" y="288"/>
                  </a:lnTo>
                  <a:lnTo>
                    <a:pt x="34" y="292"/>
                  </a:lnTo>
                  <a:lnTo>
                    <a:pt x="29" y="293"/>
                  </a:lnTo>
                  <a:lnTo>
                    <a:pt x="26" y="293"/>
                  </a:lnTo>
                  <a:lnTo>
                    <a:pt x="21" y="293"/>
                  </a:lnTo>
                  <a:lnTo>
                    <a:pt x="13" y="296"/>
                  </a:lnTo>
                  <a:lnTo>
                    <a:pt x="8" y="296"/>
                  </a:lnTo>
                  <a:lnTo>
                    <a:pt x="6" y="290"/>
                  </a:lnTo>
                  <a:lnTo>
                    <a:pt x="4" y="281"/>
                  </a:lnTo>
                  <a:lnTo>
                    <a:pt x="3" y="274"/>
                  </a:lnTo>
                  <a:lnTo>
                    <a:pt x="2" y="268"/>
                  </a:lnTo>
                  <a:lnTo>
                    <a:pt x="2" y="258"/>
                  </a:lnTo>
                  <a:lnTo>
                    <a:pt x="0" y="247"/>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32" name="Freeform 25"/>
            <p:cNvSpPr>
              <a:spLocks/>
            </p:cNvSpPr>
            <p:nvPr/>
          </p:nvSpPr>
          <p:spPr bwMode="invGray">
            <a:xfrm>
              <a:off x="387" y="1860"/>
              <a:ext cx="1119" cy="976"/>
            </a:xfrm>
            <a:custGeom>
              <a:avLst/>
              <a:gdLst>
                <a:gd name="T0" fmla="*/ 9979163 w 457"/>
                <a:gd name="T1" fmla="*/ 1889878 h 479"/>
                <a:gd name="T2" fmla="*/ 8080796 w 457"/>
                <a:gd name="T3" fmla="*/ 1317476 h 479"/>
                <a:gd name="T4" fmla="*/ 17835606 w 457"/>
                <a:gd name="T5" fmla="*/ 854754 h 479"/>
                <a:gd name="T6" fmla="*/ 22536439 w 457"/>
                <a:gd name="T7" fmla="*/ 492299 h 479"/>
                <a:gd name="T8" fmla="*/ 30366694 w 457"/>
                <a:gd name="T9" fmla="*/ 429285 h 479"/>
                <a:gd name="T10" fmla="*/ 54577469 w 457"/>
                <a:gd name="T11" fmla="*/ 429285 h 479"/>
                <a:gd name="T12" fmla="*/ 66509248 w 457"/>
                <a:gd name="T13" fmla="*/ 615646 h 479"/>
                <a:gd name="T14" fmla="*/ 62107921 w 457"/>
                <a:gd name="T15" fmla="*/ 593349 h 479"/>
                <a:gd name="T16" fmla="*/ 59033096 w 457"/>
                <a:gd name="T17" fmla="*/ 0 h 479"/>
                <a:gd name="T18" fmla="*/ 65160259 w 457"/>
                <a:gd name="T19" fmla="*/ 0 h 479"/>
                <a:gd name="T20" fmla="*/ 69957746 w 457"/>
                <a:gd name="T21" fmla="*/ 251965 h 479"/>
                <a:gd name="T22" fmla="*/ 76867042 w 457"/>
                <a:gd name="T23" fmla="*/ 676266 h 479"/>
                <a:gd name="T24" fmla="*/ 75519385 w 457"/>
                <a:gd name="T25" fmla="*/ 210684 h 479"/>
                <a:gd name="T26" fmla="*/ 89178547 w 457"/>
                <a:gd name="T27" fmla="*/ 656308 h 479"/>
                <a:gd name="T28" fmla="*/ 89178547 w 457"/>
                <a:gd name="T29" fmla="*/ 854754 h 479"/>
                <a:gd name="T30" fmla="*/ 84947797 w 457"/>
                <a:gd name="T31" fmla="*/ 1296016 h 479"/>
                <a:gd name="T32" fmla="*/ 81568898 w 457"/>
                <a:gd name="T33" fmla="*/ 2043891 h 479"/>
                <a:gd name="T34" fmla="*/ 94141753 w 457"/>
                <a:gd name="T35" fmla="*/ 2443424 h 479"/>
                <a:gd name="T36" fmla="*/ 94388570 w 457"/>
                <a:gd name="T37" fmla="*/ 3098238 h 479"/>
                <a:gd name="T38" fmla="*/ 96094190 w 457"/>
                <a:gd name="T39" fmla="*/ 2616326 h 479"/>
                <a:gd name="T40" fmla="*/ 96094190 w 457"/>
                <a:gd name="T41" fmla="*/ 1659373 h 479"/>
                <a:gd name="T42" fmla="*/ 105298175 w 457"/>
                <a:gd name="T43" fmla="*/ 1910706 h 479"/>
                <a:gd name="T44" fmla="*/ 110550902 w 457"/>
                <a:gd name="T45" fmla="*/ 1639358 h 479"/>
                <a:gd name="T46" fmla="*/ 120342625 w 457"/>
                <a:gd name="T47" fmla="*/ 2315704 h 479"/>
                <a:gd name="T48" fmla="*/ 127037152 w 457"/>
                <a:gd name="T49" fmla="*/ 2935342 h 479"/>
                <a:gd name="T50" fmla="*/ 121458706 w 457"/>
                <a:gd name="T51" fmla="*/ 3169282 h 479"/>
                <a:gd name="T52" fmla="*/ 112261223 w 457"/>
                <a:gd name="T53" fmla="*/ 3359991 h 479"/>
                <a:gd name="T54" fmla="*/ 118957396 w 457"/>
                <a:gd name="T55" fmla="*/ 3488322 h 479"/>
                <a:gd name="T56" fmla="*/ 121458706 w 457"/>
                <a:gd name="T57" fmla="*/ 4040931 h 479"/>
                <a:gd name="T58" fmla="*/ 119181098 w 457"/>
                <a:gd name="T59" fmla="*/ 4062098 h 479"/>
                <a:gd name="T60" fmla="*/ 115331465 w 457"/>
                <a:gd name="T61" fmla="*/ 4297763 h 479"/>
                <a:gd name="T62" fmla="*/ 109436780 w 457"/>
                <a:gd name="T63" fmla="*/ 4757603 h 479"/>
                <a:gd name="T64" fmla="*/ 108823108 w 457"/>
                <a:gd name="T65" fmla="*/ 5509026 h 479"/>
                <a:gd name="T66" fmla="*/ 102834006 w 457"/>
                <a:gd name="T67" fmla="*/ 6574434 h 479"/>
                <a:gd name="T68" fmla="*/ 104406737 w 457"/>
                <a:gd name="T69" fmla="*/ 7482297 h 479"/>
                <a:gd name="T70" fmla="*/ 100741863 w 457"/>
                <a:gd name="T71" fmla="*/ 6866863 h 479"/>
                <a:gd name="T72" fmla="*/ 94980146 w 457"/>
                <a:gd name="T73" fmla="*/ 6595482 h 479"/>
                <a:gd name="T74" fmla="*/ 89425676 w 457"/>
                <a:gd name="T75" fmla="*/ 6760938 h 479"/>
                <a:gd name="T76" fmla="*/ 80733169 w 457"/>
                <a:gd name="T77" fmla="*/ 6866863 h 479"/>
                <a:gd name="T78" fmla="*/ 75991196 w 457"/>
                <a:gd name="T79" fmla="*/ 7521802 h 479"/>
                <a:gd name="T80" fmla="*/ 86295651 w 457"/>
                <a:gd name="T81" fmla="*/ 8439592 h 479"/>
                <a:gd name="T82" fmla="*/ 88014513 w 457"/>
                <a:gd name="T83" fmla="*/ 7952395 h 479"/>
                <a:gd name="T84" fmla="*/ 93826768 w 457"/>
                <a:gd name="T85" fmla="*/ 8296685 h 479"/>
                <a:gd name="T86" fmla="*/ 96891603 w 457"/>
                <a:gd name="T87" fmla="*/ 8829440 h 479"/>
                <a:gd name="T88" fmla="*/ 99403491 w 457"/>
                <a:gd name="T89" fmla="*/ 9264781 h 479"/>
                <a:gd name="T90" fmla="*/ 105298175 w 457"/>
                <a:gd name="T91" fmla="*/ 9955503 h 479"/>
                <a:gd name="T92" fmla="*/ 114176285 w 457"/>
                <a:gd name="T93" fmla="*/ 9955503 h 479"/>
                <a:gd name="T94" fmla="*/ 108823108 w 457"/>
                <a:gd name="T95" fmla="*/ 10038433 h 479"/>
                <a:gd name="T96" fmla="*/ 98280671 w 457"/>
                <a:gd name="T97" fmla="*/ 9936252 h 479"/>
                <a:gd name="T98" fmla="*/ 91313157 w 457"/>
                <a:gd name="T99" fmla="*/ 9309526 h 479"/>
                <a:gd name="T100" fmla="*/ 85511322 w 457"/>
                <a:gd name="T101" fmla="*/ 9057665 h 479"/>
                <a:gd name="T102" fmla="*/ 77107042 w 457"/>
                <a:gd name="T103" fmla="*/ 8786317 h 479"/>
                <a:gd name="T104" fmla="*/ 62331858 w 457"/>
                <a:gd name="T105" fmla="*/ 7804377 h 479"/>
                <a:gd name="T106" fmla="*/ 50154830 w 457"/>
                <a:gd name="T107" fmla="*/ 6356609 h 479"/>
                <a:gd name="T108" fmla="*/ 54251946 w 457"/>
                <a:gd name="T109" fmla="*/ 7661193 h 479"/>
                <a:gd name="T110" fmla="*/ 46489839 w 457"/>
                <a:gd name="T111" fmla="*/ 6760938 h 479"/>
                <a:gd name="T112" fmla="*/ 39244901 w 457"/>
                <a:gd name="T113" fmla="*/ 5019416 h 479"/>
                <a:gd name="T114" fmla="*/ 40137868 w 457"/>
                <a:gd name="T115" fmla="*/ 3722478 h 479"/>
                <a:gd name="T116" fmla="*/ 37619497 w 457"/>
                <a:gd name="T117" fmla="*/ 2744641 h 479"/>
                <a:gd name="T118" fmla="*/ 35398363 w 457"/>
                <a:gd name="T119" fmla="*/ 2151673 h 479"/>
                <a:gd name="T120" fmla="*/ 30617330 w 457"/>
                <a:gd name="T121" fmla="*/ 1807110 h 479"/>
                <a:gd name="T122" fmla="*/ 20011500 w 457"/>
                <a:gd name="T123" fmla="*/ 1889878 h 479"/>
                <a:gd name="T124" fmla="*/ 12504134 w 457"/>
                <a:gd name="T125" fmla="*/ 2255007 h 4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7"/>
                <a:gd name="T190" fmla="*/ 0 h 479"/>
                <a:gd name="T191" fmla="*/ 457 w 457"/>
                <a:gd name="T192" fmla="*/ 479 h 4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7" h="479">
                  <a:moveTo>
                    <a:pt x="0" y="123"/>
                  </a:moveTo>
                  <a:lnTo>
                    <a:pt x="21" y="106"/>
                  </a:lnTo>
                  <a:lnTo>
                    <a:pt x="34" y="100"/>
                  </a:lnTo>
                  <a:lnTo>
                    <a:pt x="36" y="89"/>
                  </a:lnTo>
                  <a:lnTo>
                    <a:pt x="26" y="83"/>
                  </a:lnTo>
                  <a:lnTo>
                    <a:pt x="26" y="71"/>
                  </a:lnTo>
                  <a:lnTo>
                    <a:pt x="29" y="68"/>
                  </a:lnTo>
                  <a:lnTo>
                    <a:pt x="29" y="62"/>
                  </a:lnTo>
                  <a:lnTo>
                    <a:pt x="46" y="61"/>
                  </a:lnTo>
                  <a:lnTo>
                    <a:pt x="50" y="52"/>
                  </a:lnTo>
                  <a:lnTo>
                    <a:pt x="51" y="43"/>
                  </a:lnTo>
                  <a:lnTo>
                    <a:pt x="64" y="40"/>
                  </a:lnTo>
                  <a:lnTo>
                    <a:pt x="66" y="32"/>
                  </a:lnTo>
                  <a:lnTo>
                    <a:pt x="53" y="29"/>
                  </a:lnTo>
                  <a:lnTo>
                    <a:pt x="59" y="23"/>
                  </a:lnTo>
                  <a:lnTo>
                    <a:pt x="81" y="23"/>
                  </a:lnTo>
                  <a:lnTo>
                    <a:pt x="87" y="17"/>
                  </a:lnTo>
                  <a:lnTo>
                    <a:pt x="96" y="16"/>
                  </a:lnTo>
                  <a:lnTo>
                    <a:pt x="102" y="10"/>
                  </a:lnTo>
                  <a:lnTo>
                    <a:pt x="109" y="20"/>
                  </a:lnTo>
                  <a:lnTo>
                    <a:pt x="137" y="18"/>
                  </a:lnTo>
                  <a:lnTo>
                    <a:pt x="149" y="28"/>
                  </a:lnTo>
                  <a:lnTo>
                    <a:pt x="189" y="26"/>
                  </a:lnTo>
                  <a:lnTo>
                    <a:pt x="196" y="20"/>
                  </a:lnTo>
                  <a:lnTo>
                    <a:pt x="212" y="29"/>
                  </a:lnTo>
                  <a:lnTo>
                    <a:pt x="228" y="37"/>
                  </a:lnTo>
                  <a:lnTo>
                    <a:pt x="235" y="34"/>
                  </a:lnTo>
                  <a:lnTo>
                    <a:pt x="239" y="29"/>
                  </a:lnTo>
                  <a:lnTo>
                    <a:pt x="253" y="32"/>
                  </a:lnTo>
                  <a:lnTo>
                    <a:pt x="244" y="26"/>
                  </a:lnTo>
                  <a:lnTo>
                    <a:pt x="236" y="26"/>
                  </a:lnTo>
                  <a:lnTo>
                    <a:pt x="223" y="28"/>
                  </a:lnTo>
                  <a:lnTo>
                    <a:pt x="217" y="20"/>
                  </a:lnTo>
                  <a:lnTo>
                    <a:pt x="210" y="16"/>
                  </a:lnTo>
                  <a:lnTo>
                    <a:pt x="210" y="8"/>
                  </a:lnTo>
                  <a:lnTo>
                    <a:pt x="212" y="0"/>
                  </a:lnTo>
                  <a:lnTo>
                    <a:pt x="217" y="0"/>
                  </a:lnTo>
                  <a:lnTo>
                    <a:pt x="225" y="7"/>
                  </a:lnTo>
                  <a:lnTo>
                    <a:pt x="228" y="3"/>
                  </a:lnTo>
                  <a:lnTo>
                    <a:pt x="234" y="0"/>
                  </a:lnTo>
                  <a:lnTo>
                    <a:pt x="241" y="5"/>
                  </a:lnTo>
                  <a:lnTo>
                    <a:pt x="245" y="0"/>
                  </a:lnTo>
                  <a:lnTo>
                    <a:pt x="250" y="7"/>
                  </a:lnTo>
                  <a:lnTo>
                    <a:pt x="251" y="12"/>
                  </a:lnTo>
                  <a:lnTo>
                    <a:pt x="262" y="18"/>
                  </a:lnTo>
                  <a:lnTo>
                    <a:pt x="257" y="23"/>
                  </a:lnTo>
                  <a:lnTo>
                    <a:pt x="257" y="30"/>
                  </a:lnTo>
                  <a:lnTo>
                    <a:pt x="276" y="32"/>
                  </a:lnTo>
                  <a:lnTo>
                    <a:pt x="281" y="23"/>
                  </a:lnTo>
                  <a:lnTo>
                    <a:pt x="278" y="19"/>
                  </a:lnTo>
                  <a:lnTo>
                    <a:pt x="269" y="20"/>
                  </a:lnTo>
                  <a:lnTo>
                    <a:pt x="271" y="10"/>
                  </a:lnTo>
                  <a:lnTo>
                    <a:pt x="288" y="16"/>
                  </a:lnTo>
                  <a:lnTo>
                    <a:pt x="292" y="22"/>
                  </a:lnTo>
                  <a:lnTo>
                    <a:pt x="305" y="22"/>
                  </a:lnTo>
                  <a:lnTo>
                    <a:pt x="320" y="31"/>
                  </a:lnTo>
                  <a:lnTo>
                    <a:pt x="327" y="29"/>
                  </a:lnTo>
                  <a:lnTo>
                    <a:pt x="335" y="37"/>
                  </a:lnTo>
                  <a:lnTo>
                    <a:pt x="327" y="47"/>
                  </a:lnTo>
                  <a:lnTo>
                    <a:pt x="320" y="40"/>
                  </a:lnTo>
                  <a:lnTo>
                    <a:pt x="316" y="42"/>
                  </a:lnTo>
                  <a:lnTo>
                    <a:pt x="310" y="48"/>
                  </a:lnTo>
                  <a:lnTo>
                    <a:pt x="300" y="53"/>
                  </a:lnTo>
                  <a:lnTo>
                    <a:pt x="305" y="61"/>
                  </a:lnTo>
                  <a:lnTo>
                    <a:pt x="296" y="61"/>
                  </a:lnTo>
                  <a:lnTo>
                    <a:pt x="290" y="72"/>
                  </a:lnTo>
                  <a:lnTo>
                    <a:pt x="283" y="85"/>
                  </a:lnTo>
                  <a:lnTo>
                    <a:pt x="293" y="96"/>
                  </a:lnTo>
                  <a:lnTo>
                    <a:pt x="302" y="108"/>
                  </a:lnTo>
                  <a:lnTo>
                    <a:pt x="318" y="110"/>
                  </a:lnTo>
                  <a:lnTo>
                    <a:pt x="332" y="108"/>
                  </a:lnTo>
                  <a:lnTo>
                    <a:pt x="338" y="115"/>
                  </a:lnTo>
                  <a:lnTo>
                    <a:pt x="336" y="119"/>
                  </a:lnTo>
                  <a:lnTo>
                    <a:pt x="331" y="126"/>
                  </a:lnTo>
                  <a:lnTo>
                    <a:pt x="337" y="138"/>
                  </a:lnTo>
                  <a:lnTo>
                    <a:pt x="339" y="146"/>
                  </a:lnTo>
                  <a:lnTo>
                    <a:pt x="347" y="150"/>
                  </a:lnTo>
                  <a:lnTo>
                    <a:pt x="358" y="142"/>
                  </a:lnTo>
                  <a:lnTo>
                    <a:pt x="355" y="132"/>
                  </a:lnTo>
                  <a:lnTo>
                    <a:pt x="345" y="123"/>
                  </a:lnTo>
                  <a:lnTo>
                    <a:pt x="356" y="111"/>
                  </a:lnTo>
                  <a:lnTo>
                    <a:pt x="347" y="93"/>
                  </a:lnTo>
                  <a:lnTo>
                    <a:pt x="338" y="85"/>
                  </a:lnTo>
                  <a:lnTo>
                    <a:pt x="345" y="78"/>
                  </a:lnTo>
                  <a:lnTo>
                    <a:pt x="345" y="68"/>
                  </a:lnTo>
                  <a:lnTo>
                    <a:pt x="350" y="61"/>
                  </a:lnTo>
                  <a:lnTo>
                    <a:pt x="358" y="68"/>
                  </a:lnTo>
                  <a:lnTo>
                    <a:pt x="378" y="90"/>
                  </a:lnTo>
                  <a:lnTo>
                    <a:pt x="389" y="94"/>
                  </a:lnTo>
                  <a:lnTo>
                    <a:pt x="393" y="88"/>
                  </a:lnTo>
                  <a:lnTo>
                    <a:pt x="390" y="75"/>
                  </a:lnTo>
                  <a:lnTo>
                    <a:pt x="397" y="77"/>
                  </a:lnTo>
                  <a:lnTo>
                    <a:pt x="409" y="91"/>
                  </a:lnTo>
                  <a:lnTo>
                    <a:pt x="411" y="99"/>
                  </a:lnTo>
                  <a:lnTo>
                    <a:pt x="418" y="103"/>
                  </a:lnTo>
                  <a:lnTo>
                    <a:pt x="432" y="109"/>
                  </a:lnTo>
                  <a:lnTo>
                    <a:pt x="439" y="121"/>
                  </a:lnTo>
                  <a:lnTo>
                    <a:pt x="449" y="129"/>
                  </a:lnTo>
                  <a:lnTo>
                    <a:pt x="455" y="131"/>
                  </a:lnTo>
                  <a:lnTo>
                    <a:pt x="456" y="138"/>
                  </a:lnTo>
                  <a:lnTo>
                    <a:pt x="447" y="141"/>
                  </a:lnTo>
                  <a:lnTo>
                    <a:pt x="442" y="137"/>
                  </a:lnTo>
                  <a:lnTo>
                    <a:pt x="438" y="138"/>
                  </a:lnTo>
                  <a:lnTo>
                    <a:pt x="436" y="149"/>
                  </a:lnTo>
                  <a:lnTo>
                    <a:pt x="429" y="151"/>
                  </a:lnTo>
                  <a:lnTo>
                    <a:pt x="422" y="145"/>
                  </a:lnTo>
                  <a:lnTo>
                    <a:pt x="406" y="145"/>
                  </a:lnTo>
                  <a:lnTo>
                    <a:pt x="403" y="158"/>
                  </a:lnTo>
                  <a:lnTo>
                    <a:pt x="408" y="166"/>
                  </a:lnTo>
                  <a:lnTo>
                    <a:pt x="414" y="162"/>
                  </a:lnTo>
                  <a:lnTo>
                    <a:pt x="420" y="160"/>
                  </a:lnTo>
                  <a:lnTo>
                    <a:pt x="427" y="164"/>
                  </a:lnTo>
                  <a:lnTo>
                    <a:pt x="419" y="174"/>
                  </a:lnTo>
                  <a:lnTo>
                    <a:pt x="427" y="182"/>
                  </a:lnTo>
                  <a:lnTo>
                    <a:pt x="438" y="185"/>
                  </a:lnTo>
                  <a:lnTo>
                    <a:pt x="436" y="190"/>
                  </a:lnTo>
                  <a:lnTo>
                    <a:pt x="432" y="190"/>
                  </a:lnTo>
                  <a:lnTo>
                    <a:pt x="422" y="220"/>
                  </a:lnTo>
                  <a:lnTo>
                    <a:pt x="422" y="201"/>
                  </a:lnTo>
                  <a:lnTo>
                    <a:pt x="428" y="191"/>
                  </a:lnTo>
                  <a:lnTo>
                    <a:pt x="422" y="187"/>
                  </a:lnTo>
                  <a:lnTo>
                    <a:pt x="415" y="193"/>
                  </a:lnTo>
                  <a:lnTo>
                    <a:pt x="420" y="198"/>
                  </a:lnTo>
                  <a:lnTo>
                    <a:pt x="414" y="202"/>
                  </a:lnTo>
                  <a:lnTo>
                    <a:pt x="410" y="206"/>
                  </a:lnTo>
                  <a:lnTo>
                    <a:pt x="410" y="219"/>
                  </a:lnTo>
                  <a:lnTo>
                    <a:pt x="403" y="223"/>
                  </a:lnTo>
                  <a:lnTo>
                    <a:pt x="393" y="224"/>
                  </a:lnTo>
                  <a:lnTo>
                    <a:pt x="397" y="232"/>
                  </a:lnTo>
                  <a:lnTo>
                    <a:pt x="393" y="240"/>
                  </a:lnTo>
                  <a:lnTo>
                    <a:pt x="397" y="246"/>
                  </a:lnTo>
                  <a:lnTo>
                    <a:pt x="391" y="259"/>
                  </a:lnTo>
                  <a:lnTo>
                    <a:pt x="389" y="271"/>
                  </a:lnTo>
                  <a:lnTo>
                    <a:pt x="380" y="278"/>
                  </a:lnTo>
                  <a:lnTo>
                    <a:pt x="370" y="297"/>
                  </a:lnTo>
                  <a:lnTo>
                    <a:pt x="369" y="309"/>
                  </a:lnTo>
                  <a:lnTo>
                    <a:pt x="372" y="319"/>
                  </a:lnTo>
                  <a:lnTo>
                    <a:pt x="378" y="333"/>
                  </a:lnTo>
                  <a:lnTo>
                    <a:pt x="380" y="346"/>
                  </a:lnTo>
                  <a:lnTo>
                    <a:pt x="375" y="352"/>
                  </a:lnTo>
                  <a:lnTo>
                    <a:pt x="369" y="347"/>
                  </a:lnTo>
                  <a:lnTo>
                    <a:pt x="370" y="340"/>
                  </a:lnTo>
                  <a:lnTo>
                    <a:pt x="367" y="326"/>
                  </a:lnTo>
                  <a:lnTo>
                    <a:pt x="362" y="323"/>
                  </a:lnTo>
                  <a:lnTo>
                    <a:pt x="360" y="313"/>
                  </a:lnTo>
                  <a:lnTo>
                    <a:pt x="354" y="313"/>
                  </a:lnTo>
                  <a:lnTo>
                    <a:pt x="348" y="308"/>
                  </a:lnTo>
                  <a:lnTo>
                    <a:pt x="341" y="310"/>
                  </a:lnTo>
                  <a:lnTo>
                    <a:pt x="335" y="307"/>
                  </a:lnTo>
                  <a:lnTo>
                    <a:pt x="327" y="311"/>
                  </a:lnTo>
                  <a:lnTo>
                    <a:pt x="313" y="307"/>
                  </a:lnTo>
                  <a:lnTo>
                    <a:pt x="321" y="318"/>
                  </a:lnTo>
                  <a:lnTo>
                    <a:pt x="310" y="318"/>
                  </a:lnTo>
                  <a:lnTo>
                    <a:pt x="302" y="309"/>
                  </a:lnTo>
                  <a:lnTo>
                    <a:pt x="287" y="309"/>
                  </a:lnTo>
                  <a:lnTo>
                    <a:pt x="290" y="323"/>
                  </a:lnTo>
                  <a:lnTo>
                    <a:pt x="279" y="318"/>
                  </a:lnTo>
                  <a:lnTo>
                    <a:pt x="273" y="333"/>
                  </a:lnTo>
                  <a:lnTo>
                    <a:pt x="278" y="339"/>
                  </a:lnTo>
                  <a:lnTo>
                    <a:pt x="273" y="354"/>
                  </a:lnTo>
                  <a:lnTo>
                    <a:pt x="278" y="374"/>
                  </a:lnTo>
                  <a:lnTo>
                    <a:pt x="284" y="386"/>
                  </a:lnTo>
                  <a:lnTo>
                    <a:pt x="290" y="398"/>
                  </a:lnTo>
                  <a:lnTo>
                    <a:pt x="310" y="397"/>
                  </a:lnTo>
                  <a:lnTo>
                    <a:pt x="319" y="395"/>
                  </a:lnTo>
                  <a:lnTo>
                    <a:pt x="320" y="386"/>
                  </a:lnTo>
                  <a:lnTo>
                    <a:pt x="316" y="379"/>
                  </a:lnTo>
                  <a:lnTo>
                    <a:pt x="316" y="374"/>
                  </a:lnTo>
                  <a:lnTo>
                    <a:pt x="328" y="375"/>
                  </a:lnTo>
                  <a:lnTo>
                    <a:pt x="340" y="372"/>
                  </a:lnTo>
                  <a:lnTo>
                    <a:pt x="340" y="379"/>
                  </a:lnTo>
                  <a:lnTo>
                    <a:pt x="337" y="390"/>
                  </a:lnTo>
                  <a:lnTo>
                    <a:pt x="331" y="399"/>
                  </a:lnTo>
                  <a:lnTo>
                    <a:pt x="329" y="411"/>
                  </a:lnTo>
                  <a:lnTo>
                    <a:pt x="337" y="416"/>
                  </a:lnTo>
                  <a:lnTo>
                    <a:pt x="348" y="415"/>
                  </a:lnTo>
                  <a:lnTo>
                    <a:pt x="354" y="419"/>
                  </a:lnTo>
                  <a:lnTo>
                    <a:pt x="360" y="417"/>
                  </a:lnTo>
                  <a:lnTo>
                    <a:pt x="362" y="424"/>
                  </a:lnTo>
                  <a:lnTo>
                    <a:pt x="357" y="436"/>
                  </a:lnTo>
                  <a:lnTo>
                    <a:pt x="361" y="443"/>
                  </a:lnTo>
                  <a:lnTo>
                    <a:pt x="362" y="458"/>
                  </a:lnTo>
                  <a:lnTo>
                    <a:pt x="369" y="466"/>
                  </a:lnTo>
                  <a:lnTo>
                    <a:pt x="378" y="468"/>
                  </a:lnTo>
                  <a:lnTo>
                    <a:pt x="385" y="466"/>
                  </a:lnTo>
                  <a:lnTo>
                    <a:pt x="387" y="467"/>
                  </a:lnTo>
                  <a:lnTo>
                    <a:pt x="399" y="467"/>
                  </a:lnTo>
                  <a:lnTo>
                    <a:pt x="410" y="468"/>
                  </a:lnTo>
                  <a:lnTo>
                    <a:pt x="412" y="462"/>
                  </a:lnTo>
                  <a:lnTo>
                    <a:pt x="403" y="472"/>
                  </a:lnTo>
                  <a:lnTo>
                    <a:pt x="397" y="471"/>
                  </a:lnTo>
                  <a:lnTo>
                    <a:pt x="391" y="472"/>
                  </a:lnTo>
                  <a:lnTo>
                    <a:pt x="378" y="478"/>
                  </a:lnTo>
                  <a:lnTo>
                    <a:pt x="368" y="470"/>
                  </a:lnTo>
                  <a:lnTo>
                    <a:pt x="358" y="466"/>
                  </a:lnTo>
                  <a:lnTo>
                    <a:pt x="353" y="467"/>
                  </a:lnTo>
                  <a:lnTo>
                    <a:pt x="354" y="461"/>
                  </a:lnTo>
                  <a:lnTo>
                    <a:pt x="353" y="452"/>
                  </a:lnTo>
                  <a:lnTo>
                    <a:pt x="345" y="443"/>
                  </a:lnTo>
                  <a:lnTo>
                    <a:pt x="328" y="438"/>
                  </a:lnTo>
                  <a:lnTo>
                    <a:pt x="325" y="434"/>
                  </a:lnTo>
                  <a:lnTo>
                    <a:pt x="320" y="435"/>
                  </a:lnTo>
                  <a:lnTo>
                    <a:pt x="315" y="430"/>
                  </a:lnTo>
                  <a:lnTo>
                    <a:pt x="307" y="426"/>
                  </a:lnTo>
                  <a:lnTo>
                    <a:pt x="298" y="415"/>
                  </a:lnTo>
                  <a:lnTo>
                    <a:pt x="288" y="411"/>
                  </a:lnTo>
                  <a:lnTo>
                    <a:pt x="283" y="419"/>
                  </a:lnTo>
                  <a:lnTo>
                    <a:pt x="277" y="413"/>
                  </a:lnTo>
                  <a:lnTo>
                    <a:pt x="269" y="413"/>
                  </a:lnTo>
                  <a:lnTo>
                    <a:pt x="253" y="408"/>
                  </a:lnTo>
                  <a:lnTo>
                    <a:pt x="226" y="388"/>
                  </a:lnTo>
                  <a:lnTo>
                    <a:pt x="224" y="367"/>
                  </a:lnTo>
                  <a:lnTo>
                    <a:pt x="221" y="358"/>
                  </a:lnTo>
                  <a:lnTo>
                    <a:pt x="216" y="352"/>
                  </a:lnTo>
                  <a:lnTo>
                    <a:pt x="210" y="340"/>
                  </a:lnTo>
                  <a:lnTo>
                    <a:pt x="180" y="299"/>
                  </a:lnTo>
                  <a:lnTo>
                    <a:pt x="180" y="314"/>
                  </a:lnTo>
                  <a:lnTo>
                    <a:pt x="198" y="341"/>
                  </a:lnTo>
                  <a:lnTo>
                    <a:pt x="206" y="365"/>
                  </a:lnTo>
                  <a:lnTo>
                    <a:pt x="195" y="360"/>
                  </a:lnTo>
                  <a:lnTo>
                    <a:pt x="193" y="346"/>
                  </a:lnTo>
                  <a:lnTo>
                    <a:pt x="179" y="338"/>
                  </a:lnTo>
                  <a:lnTo>
                    <a:pt x="187" y="333"/>
                  </a:lnTo>
                  <a:lnTo>
                    <a:pt x="167" y="318"/>
                  </a:lnTo>
                  <a:lnTo>
                    <a:pt x="175" y="309"/>
                  </a:lnTo>
                  <a:lnTo>
                    <a:pt x="168" y="292"/>
                  </a:lnTo>
                  <a:lnTo>
                    <a:pt x="144" y="257"/>
                  </a:lnTo>
                  <a:lnTo>
                    <a:pt x="141" y="236"/>
                  </a:lnTo>
                  <a:lnTo>
                    <a:pt x="142" y="219"/>
                  </a:lnTo>
                  <a:lnTo>
                    <a:pt x="149" y="202"/>
                  </a:lnTo>
                  <a:lnTo>
                    <a:pt x="149" y="185"/>
                  </a:lnTo>
                  <a:lnTo>
                    <a:pt x="144" y="175"/>
                  </a:lnTo>
                  <a:lnTo>
                    <a:pt x="157" y="171"/>
                  </a:lnTo>
                  <a:lnTo>
                    <a:pt x="141" y="150"/>
                  </a:lnTo>
                  <a:lnTo>
                    <a:pt x="142" y="141"/>
                  </a:lnTo>
                  <a:lnTo>
                    <a:pt x="135" y="129"/>
                  </a:lnTo>
                  <a:lnTo>
                    <a:pt x="137" y="121"/>
                  </a:lnTo>
                  <a:lnTo>
                    <a:pt x="133" y="116"/>
                  </a:lnTo>
                  <a:lnTo>
                    <a:pt x="132" y="107"/>
                  </a:lnTo>
                  <a:lnTo>
                    <a:pt x="127" y="101"/>
                  </a:lnTo>
                  <a:lnTo>
                    <a:pt x="133" y="96"/>
                  </a:lnTo>
                  <a:lnTo>
                    <a:pt x="125" y="91"/>
                  </a:lnTo>
                  <a:lnTo>
                    <a:pt x="119" y="97"/>
                  </a:lnTo>
                  <a:lnTo>
                    <a:pt x="110" y="85"/>
                  </a:lnTo>
                  <a:lnTo>
                    <a:pt x="100" y="81"/>
                  </a:lnTo>
                  <a:lnTo>
                    <a:pt x="86" y="81"/>
                  </a:lnTo>
                  <a:lnTo>
                    <a:pt x="77" y="93"/>
                  </a:lnTo>
                  <a:lnTo>
                    <a:pt x="72" y="89"/>
                  </a:lnTo>
                  <a:lnTo>
                    <a:pt x="80" y="74"/>
                  </a:lnTo>
                  <a:lnTo>
                    <a:pt x="73" y="77"/>
                  </a:lnTo>
                  <a:lnTo>
                    <a:pt x="59" y="93"/>
                  </a:lnTo>
                  <a:lnTo>
                    <a:pt x="45" y="106"/>
                  </a:lnTo>
                  <a:lnTo>
                    <a:pt x="31" y="109"/>
                  </a:lnTo>
                  <a:lnTo>
                    <a:pt x="8" y="124"/>
                  </a:lnTo>
                  <a:lnTo>
                    <a:pt x="0" y="123"/>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33" name="Freeform 26"/>
            <p:cNvSpPr>
              <a:spLocks/>
            </p:cNvSpPr>
            <p:nvPr/>
          </p:nvSpPr>
          <p:spPr bwMode="invGray">
            <a:xfrm>
              <a:off x="1186" y="1767"/>
              <a:ext cx="384" cy="259"/>
            </a:xfrm>
            <a:custGeom>
              <a:avLst/>
              <a:gdLst>
                <a:gd name="T0" fmla="*/ 0 w 157"/>
                <a:gd name="T1" fmla="*/ 537680 h 127"/>
                <a:gd name="T2" fmla="*/ 1102777 w 157"/>
                <a:gd name="T3" fmla="*/ 347109 h 127"/>
                <a:gd name="T4" fmla="*/ 1102777 w 157"/>
                <a:gd name="T5" fmla="*/ 190271 h 127"/>
                <a:gd name="T6" fmla="*/ 2474202 w 157"/>
                <a:gd name="T7" fmla="*/ 0 h 127"/>
                <a:gd name="T8" fmla="*/ 10082860 w 157"/>
                <a:gd name="T9" fmla="*/ 124383 h 127"/>
                <a:gd name="T10" fmla="*/ 23552066 w 157"/>
                <a:gd name="T11" fmla="*/ 368694 h 127"/>
                <a:gd name="T12" fmla="*/ 28461120 w 157"/>
                <a:gd name="T13" fmla="*/ 558987 h 127"/>
                <a:gd name="T14" fmla="*/ 35656250 w 157"/>
                <a:gd name="T15" fmla="*/ 751904 h 127"/>
                <a:gd name="T16" fmla="*/ 39243503 w 157"/>
                <a:gd name="T17" fmla="*/ 1096529 h 127"/>
                <a:gd name="T18" fmla="*/ 42799068 w 157"/>
                <a:gd name="T19" fmla="*/ 1289345 h 127"/>
                <a:gd name="T20" fmla="*/ 41395106 w 157"/>
                <a:gd name="T21" fmla="*/ 1403644 h 127"/>
                <a:gd name="T22" fmla="*/ 41395106 w 157"/>
                <a:gd name="T23" fmla="*/ 1572917 h 127"/>
                <a:gd name="T24" fmla="*/ 39785564 w 157"/>
                <a:gd name="T25" fmla="*/ 1613841 h 127"/>
                <a:gd name="T26" fmla="*/ 38921139 w 157"/>
                <a:gd name="T27" fmla="*/ 1763488 h 127"/>
                <a:gd name="T28" fmla="*/ 39785564 w 157"/>
                <a:gd name="T29" fmla="*/ 1921568 h 127"/>
                <a:gd name="T30" fmla="*/ 39785564 w 157"/>
                <a:gd name="T31" fmla="*/ 2027132 h 127"/>
                <a:gd name="T32" fmla="*/ 38322530 w 157"/>
                <a:gd name="T33" fmla="*/ 2175203 h 127"/>
                <a:gd name="T34" fmla="*/ 38676690 w 157"/>
                <a:gd name="T35" fmla="*/ 2304695 h 127"/>
                <a:gd name="T36" fmla="*/ 40797191 w 157"/>
                <a:gd name="T37" fmla="*/ 2448656 h 127"/>
                <a:gd name="T38" fmla="*/ 41150598 w 157"/>
                <a:gd name="T39" fmla="*/ 2608420 h 127"/>
                <a:gd name="T40" fmla="*/ 40567848 w 157"/>
                <a:gd name="T41" fmla="*/ 2690443 h 127"/>
                <a:gd name="T42" fmla="*/ 38322530 w 157"/>
                <a:gd name="T43" fmla="*/ 2712915 h 127"/>
                <a:gd name="T44" fmla="*/ 36429591 w 157"/>
                <a:gd name="T45" fmla="*/ 2629452 h 127"/>
                <a:gd name="T46" fmla="*/ 34516304 w 157"/>
                <a:gd name="T47" fmla="*/ 2448656 h 127"/>
                <a:gd name="T48" fmla="*/ 33732513 w 157"/>
                <a:gd name="T49" fmla="*/ 2448656 h 127"/>
                <a:gd name="T50" fmla="*/ 32959015 w 157"/>
                <a:gd name="T51" fmla="*/ 2365786 h 127"/>
                <a:gd name="T52" fmla="*/ 31856226 w 157"/>
                <a:gd name="T53" fmla="*/ 2151522 h 127"/>
                <a:gd name="T54" fmla="*/ 30714323 w 157"/>
                <a:gd name="T55" fmla="*/ 2090528 h 127"/>
                <a:gd name="T56" fmla="*/ 28238625 w 157"/>
                <a:gd name="T57" fmla="*/ 1961250 h 127"/>
                <a:gd name="T58" fmla="*/ 25987085 w 157"/>
                <a:gd name="T59" fmla="*/ 1887939 h 127"/>
                <a:gd name="T60" fmla="*/ 22954181 w 157"/>
                <a:gd name="T61" fmla="*/ 1677378 h 127"/>
                <a:gd name="T62" fmla="*/ 21397988 w 157"/>
                <a:gd name="T63" fmla="*/ 1533411 h 127"/>
                <a:gd name="T64" fmla="*/ 21630032 w 157"/>
                <a:gd name="T65" fmla="*/ 1423570 h 127"/>
                <a:gd name="T66" fmla="*/ 22954181 w 157"/>
                <a:gd name="T67" fmla="*/ 1350330 h 127"/>
                <a:gd name="T68" fmla="*/ 21964019 w 157"/>
                <a:gd name="T69" fmla="*/ 1225808 h 127"/>
                <a:gd name="T70" fmla="*/ 20856514 w 157"/>
                <a:gd name="T71" fmla="*/ 1289345 h 127"/>
                <a:gd name="T72" fmla="*/ 18922696 w 157"/>
                <a:gd name="T73" fmla="*/ 1096529 h 127"/>
                <a:gd name="T74" fmla="*/ 18380811 w 157"/>
                <a:gd name="T75" fmla="*/ 1200692 h 127"/>
                <a:gd name="T76" fmla="*/ 17052905 w 157"/>
                <a:gd name="T77" fmla="*/ 1200692 h 127"/>
                <a:gd name="T78" fmla="*/ 16510971 w 157"/>
                <a:gd name="T79" fmla="*/ 1118393 h 127"/>
                <a:gd name="T80" fmla="*/ 16510971 w 157"/>
                <a:gd name="T81" fmla="*/ 993999 h 127"/>
                <a:gd name="T82" fmla="*/ 15589998 w 157"/>
                <a:gd name="T83" fmla="*/ 905958 h 127"/>
                <a:gd name="T84" fmla="*/ 14578214 w 157"/>
                <a:gd name="T85" fmla="*/ 925746 h 127"/>
                <a:gd name="T86" fmla="*/ 12871318 w 157"/>
                <a:gd name="T87" fmla="*/ 730352 h 127"/>
                <a:gd name="T88" fmla="*/ 11783752 w 157"/>
                <a:gd name="T89" fmla="*/ 707884 h 127"/>
                <a:gd name="T90" fmla="*/ 10082860 w 157"/>
                <a:gd name="T91" fmla="*/ 601072 h 127"/>
                <a:gd name="T92" fmla="*/ 6273963 w 157"/>
                <a:gd name="T93" fmla="*/ 622387 h 127"/>
                <a:gd name="T94" fmla="*/ 2697238 w 157"/>
                <a:gd name="T95" fmla="*/ 601072 h 127"/>
                <a:gd name="T96" fmla="*/ 0 w 157"/>
                <a:gd name="T97" fmla="*/ 537680 h 1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27"/>
                <a:gd name="T149" fmla="*/ 157 w 157"/>
                <a:gd name="T150" fmla="*/ 127 h 1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27">
                  <a:moveTo>
                    <a:pt x="0" y="25"/>
                  </a:moveTo>
                  <a:lnTo>
                    <a:pt x="4" y="16"/>
                  </a:lnTo>
                  <a:lnTo>
                    <a:pt x="4" y="9"/>
                  </a:lnTo>
                  <a:lnTo>
                    <a:pt x="9" y="0"/>
                  </a:lnTo>
                  <a:lnTo>
                    <a:pt x="37" y="6"/>
                  </a:lnTo>
                  <a:lnTo>
                    <a:pt x="86" y="17"/>
                  </a:lnTo>
                  <a:lnTo>
                    <a:pt x="104" y="26"/>
                  </a:lnTo>
                  <a:lnTo>
                    <a:pt x="130" y="35"/>
                  </a:lnTo>
                  <a:lnTo>
                    <a:pt x="143" y="51"/>
                  </a:lnTo>
                  <a:lnTo>
                    <a:pt x="156" y="60"/>
                  </a:lnTo>
                  <a:lnTo>
                    <a:pt x="151" y="65"/>
                  </a:lnTo>
                  <a:lnTo>
                    <a:pt x="151" y="73"/>
                  </a:lnTo>
                  <a:lnTo>
                    <a:pt x="145" y="75"/>
                  </a:lnTo>
                  <a:lnTo>
                    <a:pt x="142" y="82"/>
                  </a:lnTo>
                  <a:lnTo>
                    <a:pt x="145" y="89"/>
                  </a:lnTo>
                  <a:lnTo>
                    <a:pt x="145" y="94"/>
                  </a:lnTo>
                  <a:lnTo>
                    <a:pt x="140" y="101"/>
                  </a:lnTo>
                  <a:lnTo>
                    <a:pt x="141" y="107"/>
                  </a:lnTo>
                  <a:lnTo>
                    <a:pt x="149" y="114"/>
                  </a:lnTo>
                  <a:lnTo>
                    <a:pt x="150" y="121"/>
                  </a:lnTo>
                  <a:lnTo>
                    <a:pt x="148" y="125"/>
                  </a:lnTo>
                  <a:lnTo>
                    <a:pt x="140" y="126"/>
                  </a:lnTo>
                  <a:lnTo>
                    <a:pt x="133" y="122"/>
                  </a:lnTo>
                  <a:lnTo>
                    <a:pt x="126" y="114"/>
                  </a:lnTo>
                  <a:lnTo>
                    <a:pt x="123" y="114"/>
                  </a:lnTo>
                  <a:lnTo>
                    <a:pt x="120" y="110"/>
                  </a:lnTo>
                  <a:lnTo>
                    <a:pt x="116" y="100"/>
                  </a:lnTo>
                  <a:lnTo>
                    <a:pt x="112" y="97"/>
                  </a:lnTo>
                  <a:lnTo>
                    <a:pt x="103" y="91"/>
                  </a:lnTo>
                  <a:lnTo>
                    <a:pt x="95" y="88"/>
                  </a:lnTo>
                  <a:lnTo>
                    <a:pt x="84" y="78"/>
                  </a:lnTo>
                  <a:lnTo>
                    <a:pt x="78" y="71"/>
                  </a:lnTo>
                  <a:lnTo>
                    <a:pt x="79" y="66"/>
                  </a:lnTo>
                  <a:lnTo>
                    <a:pt x="84" y="63"/>
                  </a:lnTo>
                  <a:lnTo>
                    <a:pt x="80" y="57"/>
                  </a:lnTo>
                  <a:lnTo>
                    <a:pt x="76" y="60"/>
                  </a:lnTo>
                  <a:lnTo>
                    <a:pt x="69" y="51"/>
                  </a:lnTo>
                  <a:lnTo>
                    <a:pt x="67" y="56"/>
                  </a:lnTo>
                  <a:lnTo>
                    <a:pt x="62" y="56"/>
                  </a:lnTo>
                  <a:lnTo>
                    <a:pt x="60" y="52"/>
                  </a:lnTo>
                  <a:lnTo>
                    <a:pt x="60" y="46"/>
                  </a:lnTo>
                  <a:lnTo>
                    <a:pt x="57" y="42"/>
                  </a:lnTo>
                  <a:lnTo>
                    <a:pt x="53" y="43"/>
                  </a:lnTo>
                  <a:lnTo>
                    <a:pt x="47" y="34"/>
                  </a:lnTo>
                  <a:lnTo>
                    <a:pt x="43" y="33"/>
                  </a:lnTo>
                  <a:lnTo>
                    <a:pt x="37" y="28"/>
                  </a:lnTo>
                  <a:lnTo>
                    <a:pt x="23" y="29"/>
                  </a:lnTo>
                  <a:lnTo>
                    <a:pt x="10" y="28"/>
                  </a:lnTo>
                  <a:lnTo>
                    <a:pt x="0" y="25"/>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34" name="Freeform 27"/>
            <p:cNvSpPr>
              <a:spLocks/>
            </p:cNvSpPr>
            <p:nvPr/>
          </p:nvSpPr>
          <p:spPr bwMode="invGray">
            <a:xfrm>
              <a:off x="1105" y="1854"/>
              <a:ext cx="247" cy="135"/>
            </a:xfrm>
            <a:custGeom>
              <a:avLst/>
              <a:gdLst>
                <a:gd name="T0" fmla="*/ 1101750 w 101"/>
                <a:gd name="T1" fmla="*/ 0 h 66"/>
                <a:gd name="T2" fmla="*/ 0 w 101"/>
                <a:gd name="T3" fmla="*/ 107881 h 66"/>
                <a:gd name="T4" fmla="*/ 0 w 101"/>
                <a:gd name="T5" fmla="*/ 241179 h 66"/>
                <a:gd name="T6" fmla="*/ 1683515 w 101"/>
                <a:gd name="T7" fmla="*/ 386047 h 66"/>
                <a:gd name="T8" fmla="*/ 3016971 w 101"/>
                <a:gd name="T9" fmla="*/ 363993 h 66"/>
                <a:gd name="T10" fmla="*/ 3259708 w 101"/>
                <a:gd name="T11" fmla="*/ 405953 h 66"/>
                <a:gd name="T12" fmla="*/ 4712058 w 101"/>
                <a:gd name="T13" fmla="*/ 429308 h 66"/>
                <a:gd name="T14" fmla="*/ 5722800 w 101"/>
                <a:gd name="T15" fmla="*/ 338576 h 66"/>
                <a:gd name="T16" fmla="*/ 8194638 w 101"/>
                <a:gd name="T17" fmla="*/ 363993 h 66"/>
                <a:gd name="T18" fmla="*/ 8738283 w 101"/>
                <a:gd name="T19" fmla="*/ 451362 h 66"/>
                <a:gd name="T20" fmla="*/ 9618727 w 101"/>
                <a:gd name="T21" fmla="*/ 471876 h 66"/>
                <a:gd name="T22" fmla="*/ 12090187 w 101"/>
                <a:gd name="T23" fmla="*/ 471876 h 66"/>
                <a:gd name="T24" fmla="*/ 12540509 w 101"/>
                <a:gd name="T25" fmla="*/ 513834 h 66"/>
                <a:gd name="T26" fmla="*/ 13642148 w 101"/>
                <a:gd name="T27" fmla="*/ 579757 h 66"/>
                <a:gd name="T28" fmla="*/ 15106021 w 101"/>
                <a:gd name="T29" fmla="*/ 692542 h 66"/>
                <a:gd name="T30" fmla="*/ 15106021 w 101"/>
                <a:gd name="T31" fmla="*/ 857319 h 66"/>
                <a:gd name="T32" fmla="*/ 13995363 w 101"/>
                <a:gd name="T33" fmla="*/ 902442 h 66"/>
                <a:gd name="T34" fmla="*/ 14562015 w 101"/>
                <a:gd name="T35" fmla="*/ 965201 h 66"/>
                <a:gd name="T36" fmla="*/ 13075056 w 101"/>
                <a:gd name="T37" fmla="*/ 1051024 h 66"/>
                <a:gd name="T38" fmla="*/ 13075056 w 101"/>
                <a:gd name="T39" fmla="*/ 1163810 h 66"/>
                <a:gd name="T40" fmla="*/ 15106021 w 101"/>
                <a:gd name="T41" fmla="*/ 1185867 h 66"/>
                <a:gd name="T42" fmla="*/ 15885133 w 101"/>
                <a:gd name="T43" fmla="*/ 1163810 h 66"/>
                <a:gd name="T44" fmla="*/ 16430215 w 101"/>
                <a:gd name="T45" fmla="*/ 1098798 h 66"/>
                <a:gd name="T46" fmla="*/ 17023426 w 101"/>
                <a:gd name="T47" fmla="*/ 1163810 h 66"/>
                <a:gd name="T48" fmla="*/ 17796707 w 101"/>
                <a:gd name="T49" fmla="*/ 1119385 h 66"/>
                <a:gd name="T50" fmla="*/ 19686339 w 101"/>
                <a:gd name="T51" fmla="*/ 1185867 h 66"/>
                <a:gd name="T52" fmla="*/ 21369856 w 101"/>
                <a:gd name="T53" fmla="*/ 1324299 h 66"/>
                <a:gd name="T54" fmla="*/ 21592127 w 101"/>
                <a:gd name="T55" fmla="*/ 1324299 h 66"/>
                <a:gd name="T56" fmla="*/ 21914900 w 101"/>
                <a:gd name="T57" fmla="*/ 1416563 h 66"/>
                <a:gd name="T58" fmla="*/ 23300271 w 101"/>
                <a:gd name="T59" fmla="*/ 1457896 h 66"/>
                <a:gd name="T60" fmla="*/ 24386777 w 101"/>
                <a:gd name="T61" fmla="*/ 1457896 h 66"/>
                <a:gd name="T62" fmla="*/ 23523011 w 101"/>
                <a:gd name="T63" fmla="*/ 1374603 h 66"/>
                <a:gd name="T64" fmla="*/ 24063946 w 101"/>
                <a:gd name="T65" fmla="*/ 1281725 h 66"/>
                <a:gd name="T66" fmla="*/ 25165673 w 101"/>
                <a:gd name="T67" fmla="*/ 1374603 h 66"/>
                <a:gd name="T68" fmla="*/ 26535882 w 101"/>
                <a:gd name="T69" fmla="*/ 1394509 h 66"/>
                <a:gd name="T70" fmla="*/ 26535882 w 101"/>
                <a:gd name="T71" fmla="*/ 1281725 h 66"/>
                <a:gd name="T72" fmla="*/ 25396082 w 101"/>
                <a:gd name="T73" fmla="*/ 1163810 h 66"/>
                <a:gd name="T74" fmla="*/ 24386777 w 101"/>
                <a:gd name="T75" fmla="*/ 1163810 h 66"/>
                <a:gd name="T76" fmla="*/ 23300271 w 101"/>
                <a:gd name="T77" fmla="*/ 1098798 h 66"/>
                <a:gd name="T78" fmla="*/ 24386777 w 101"/>
                <a:gd name="T79" fmla="*/ 1098798 h 66"/>
                <a:gd name="T80" fmla="*/ 25396082 w 101"/>
                <a:gd name="T81" fmla="*/ 1143908 h 66"/>
                <a:gd name="T82" fmla="*/ 27414771 w 101"/>
                <a:gd name="T83" fmla="*/ 1143908 h 66"/>
                <a:gd name="T84" fmla="*/ 26873856 w 101"/>
                <a:gd name="T85" fmla="*/ 1031122 h 66"/>
                <a:gd name="T86" fmla="*/ 25165673 w 101"/>
                <a:gd name="T87" fmla="*/ 923240 h 66"/>
                <a:gd name="T88" fmla="*/ 24063946 w 101"/>
                <a:gd name="T89" fmla="*/ 902442 h 66"/>
                <a:gd name="T90" fmla="*/ 22157732 w 101"/>
                <a:gd name="T91" fmla="*/ 765053 h 66"/>
                <a:gd name="T92" fmla="*/ 20267938 w 101"/>
                <a:gd name="T93" fmla="*/ 712749 h 66"/>
                <a:gd name="T94" fmla="*/ 18579271 w 101"/>
                <a:gd name="T95" fmla="*/ 672028 h 66"/>
                <a:gd name="T96" fmla="*/ 17255068 w 101"/>
                <a:gd name="T97" fmla="*/ 471876 h 66"/>
                <a:gd name="T98" fmla="*/ 16430215 w 101"/>
                <a:gd name="T99" fmla="*/ 273408 h 66"/>
                <a:gd name="T100" fmla="*/ 15106021 w 101"/>
                <a:gd name="T101" fmla="*/ 273408 h 66"/>
                <a:gd name="T102" fmla="*/ 14562015 w 101"/>
                <a:gd name="T103" fmla="*/ 198466 h 66"/>
                <a:gd name="T104" fmla="*/ 13642148 w 101"/>
                <a:gd name="T105" fmla="*/ 220666 h 66"/>
                <a:gd name="T106" fmla="*/ 12540509 w 101"/>
                <a:gd name="T107" fmla="*/ 133666 h 66"/>
                <a:gd name="T108" fmla="*/ 10384635 w 101"/>
                <a:gd name="T109" fmla="*/ 86999 h 66"/>
                <a:gd name="T110" fmla="*/ 9279662 w 101"/>
                <a:gd name="T111" fmla="*/ 154745 h 66"/>
                <a:gd name="T112" fmla="*/ 7183890 w 101"/>
                <a:gd name="T113" fmla="*/ 86999 h 66"/>
                <a:gd name="T114" fmla="*/ 5722800 w 101"/>
                <a:gd name="T115" fmla="*/ 86999 h 66"/>
                <a:gd name="T116" fmla="*/ 5484692 w 101"/>
                <a:gd name="T117" fmla="*/ 0 h 66"/>
                <a:gd name="T118" fmla="*/ 4117111 w 101"/>
                <a:gd name="T119" fmla="*/ 0 h 66"/>
                <a:gd name="T120" fmla="*/ 3259708 w 101"/>
                <a:gd name="T121" fmla="*/ 0 h 66"/>
                <a:gd name="T122" fmla="*/ 1101750 w 101"/>
                <a:gd name="T123" fmla="*/ 0 h 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1"/>
                <a:gd name="T187" fmla="*/ 0 h 66"/>
                <a:gd name="T188" fmla="*/ 101 w 101"/>
                <a:gd name="T189" fmla="*/ 66 h 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1" h="66">
                  <a:moveTo>
                    <a:pt x="4" y="0"/>
                  </a:moveTo>
                  <a:lnTo>
                    <a:pt x="0" y="5"/>
                  </a:lnTo>
                  <a:lnTo>
                    <a:pt x="0" y="11"/>
                  </a:lnTo>
                  <a:lnTo>
                    <a:pt x="6" y="17"/>
                  </a:lnTo>
                  <a:lnTo>
                    <a:pt x="11" y="16"/>
                  </a:lnTo>
                  <a:lnTo>
                    <a:pt x="12" y="18"/>
                  </a:lnTo>
                  <a:lnTo>
                    <a:pt x="17" y="19"/>
                  </a:lnTo>
                  <a:lnTo>
                    <a:pt x="21" y="15"/>
                  </a:lnTo>
                  <a:lnTo>
                    <a:pt x="30" y="16"/>
                  </a:lnTo>
                  <a:lnTo>
                    <a:pt x="32" y="20"/>
                  </a:lnTo>
                  <a:lnTo>
                    <a:pt x="35" y="21"/>
                  </a:lnTo>
                  <a:lnTo>
                    <a:pt x="44" y="21"/>
                  </a:lnTo>
                  <a:lnTo>
                    <a:pt x="46" y="23"/>
                  </a:lnTo>
                  <a:lnTo>
                    <a:pt x="50" y="26"/>
                  </a:lnTo>
                  <a:lnTo>
                    <a:pt x="55" y="31"/>
                  </a:lnTo>
                  <a:lnTo>
                    <a:pt x="55" y="38"/>
                  </a:lnTo>
                  <a:lnTo>
                    <a:pt x="51" y="40"/>
                  </a:lnTo>
                  <a:lnTo>
                    <a:pt x="53" y="43"/>
                  </a:lnTo>
                  <a:lnTo>
                    <a:pt x="48" y="47"/>
                  </a:lnTo>
                  <a:lnTo>
                    <a:pt x="48" y="52"/>
                  </a:lnTo>
                  <a:lnTo>
                    <a:pt x="55" y="53"/>
                  </a:lnTo>
                  <a:lnTo>
                    <a:pt x="58" y="52"/>
                  </a:lnTo>
                  <a:lnTo>
                    <a:pt x="60" y="49"/>
                  </a:lnTo>
                  <a:lnTo>
                    <a:pt x="62" y="52"/>
                  </a:lnTo>
                  <a:lnTo>
                    <a:pt x="65" y="50"/>
                  </a:lnTo>
                  <a:lnTo>
                    <a:pt x="72" y="53"/>
                  </a:lnTo>
                  <a:lnTo>
                    <a:pt x="78" y="59"/>
                  </a:lnTo>
                  <a:lnTo>
                    <a:pt x="79" y="59"/>
                  </a:lnTo>
                  <a:lnTo>
                    <a:pt x="80" y="63"/>
                  </a:lnTo>
                  <a:lnTo>
                    <a:pt x="85" y="65"/>
                  </a:lnTo>
                  <a:lnTo>
                    <a:pt x="89" y="65"/>
                  </a:lnTo>
                  <a:lnTo>
                    <a:pt x="86" y="61"/>
                  </a:lnTo>
                  <a:lnTo>
                    <a:pt x="88" y="57"/>
                  </a:lnTo>
                  <a:lnTo>
                    <a:pt x="92" y="61"/>
                  </a:lnTo>
                  <a:lnTo>
                    <a:pt x="97" y="62"/>
                  </a:lnTo>
                  <a:lnTo>
                    <a:pt x="97" y="57"/>
                  </a:lnTo>
                  <a:lnTo>
                    <a:pt x="93" y="52"/>
                  </a:lnTo>
                  <a:lnTo>
                    <a:pt x="89" y="52"/>
                  </a:lnTo>
                  <a:lnTo>
                    <a:pt x="85" y="49"/>
                  </a:lnTo>
                  <a:lnTo>
                    <a:pt x="89" y="49"/>
                  </a:lnTo>
                  <a:lnTo>
                    <a:pt x="93" y="51"/>
                  </a:lnTo>
                  <a:lnTo>
                    <a:pt x="100" y="51"/>
                  </a:lnTo>
                  <a:lnTo>
                    <a:pt x="98" y="46"/>
                  </a:lnTo>
                  <a:lnTo>
                    <a:pt x="92" y="41"/>
                  </a:lnTo>
                  <a:lnTo>
                    <a:pt x="88" y="40"/>
                  </a:lnTo>
                  <a:lnTo>
                    <a:pt x="81" y="34"/>
                  </a:lnTo>
                  <a:lnTo>
                    <a:pt x="74" y="32"/>
                  </a:lnTo>
                  <a:lnTo>
                    <a:pt x="68" y="30"/>
                  </a:lnTo>
                  <a:lnTo>
                    <a:pt x="63" y="21"/>
                  </a:lnTo>
                  <a:lnTo>
                    <a:pt x="60" y="12"/>
                  </a:lnTo>
                  <a:lnTo>
                    <a:pt x="55" y="12"/>
                  </a:lnTo>
                  <a:lnTo>
                    <a:pt x="53" y="9"/>
                  </a:lnTo>
                  <a:lnTo>
                    <a:pt x="50" y="10"/>
                  </a:lnTo>
                  <a:lnTo>
                    <a:pt x="46" y="6"/>
                  </a:lnTo>
                  <a:lnTo>
                    <a:pt x="38" y="4"/>
                  </a:lnTo>
                  <a:lnTo>
                    <a:pt x="34" y="7"/>
                  </a:lnTo>
                  <a:lnTo>
                    <a:pt x="26" y="4"/>
                  </a:lnTo>
                  <a:lnTo>
                    <a:pt x="21" y="4"/>
                  </a:lnTo>
                  <a:lnTo>
                    <a:pt x="20" y="0"/>
                  </a:lnTo>
                  <a:lnTo>
                    <a:pt x="15" y="0"/>
                  </a:lnTo>
                  <a:lnTo>
                    <a:pt x="12" y="0"/>
                  </a:lnTo>
                  <a:lnTo>
                    <a:pt x="4" y="0"/>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35" name="Freeform 28"/>
            <p:cNvSpPr>
              <a:spLocks/>
            </p:cNvSpPr>
            <p:nvPr/>
          </p:nvSpPr>
          <p:spPr bwMode="invGray">
            <a:xfrm>
              <a:off x="1250" y="2592"/>
              <a:ext cx="173" cy="65"/>
            </a:xfrm>
            <a:custGeom>
              <a:avLst/>
              <a:gdLst>
                <a:gd name="T0" fmla="*/ 0 w 71"/>
                <a:gd name="T1" fmla="*/ 330417 h 32"/>
                <a:gd name="T2" fmla="*/ 1277434 w 71"/>
                <a:gd name="T3" fmla="*/ 119401 h 32"/>
                <a:gd name="T4" fmla="*/ 2012635 w 71"/>
                <a:gd name="T5" fmla="*/ 119401 h 32"/>
                <a:gd name="T6" fmla="*/ 3415480 w 71"/>
                <a:gd name="T7" fmla="*/ 39425 h 32"/>
                <a:gd name="T8" fmla="*/ 4904025 w 71"/>
                <a:gd name="T9" fmla="*/ 39425 h 32"/>
                <a:gd name="T10" fmla="*/ 5428706 w 71"/>
                <a:gd name="T11" fmla="*/ 19409 h 32"/>
                <a:gd name="T12" fmla="*/ 5791431 w 71"/>
                <a:gd name="T13" fmla="*/ 0 h 32"/>
                <a:gd name="T14" fmla="*/ 7799448 w 71"/>
                <a:gd name="T15" fmla="*/ 99456 h 32"/>
                <a:gd name="T16" fmla="*/ 8107525 w 71"/>
                <a:gd name="T17" fmla="*/ 182067 h 32"/>
                <a:gd name="T18" fmla="*/ 8534810 w 71"/>
                <a:gd name="T19" fmla="*/ 138797 h 32"/>
                <a:gd name="T20" fmla="*/ 10121590 w 71"/>
                <a:gd name="T21" fmla="*/ 221372 h 32"/>
                <a:gd name="T22" fmla="*/ 10696897 w 71"/>
                <a:gd name="T23" fmla="*/ 221372 h 32"/>
                <a:gd name="T24" fmla="*/ 11738308 w 71"/>
                <a:gd name="T25" fmla="*/ 281931 h 32"/>
                <a:gd name="T26" fmla="*/ 12709535 w 71"/>
                <a:gd name="T27" fmla="*/ 330417 h 32"/>
                <a:gd name="T28" fmla="*/ 12709535 w 71"/>
                <a:gd name="T29" fmla="*/ 388629 h 32"/>
                <a:gd name="T30" fmla="*/ 15065374 w 71"/>
                <a:gd name="T31" fmla="*/ 388629 h 32"/>
                <a:gd name="T32" fmla="*/ 15888035 w 71"/>
                <a:gd name="T33" fmla="*/ 492645 h 32"/>
                <a:gd name="T34" fmla="*/ 17381653 w 71"/>
                <a:gd name="T35" fmla="*/ 492645 h 32"/>
                <a:gd name="T36" fmla="*/ 18264859 w 71"/>
                <a:gd name="T37" fmla="*/ 592696 h 32"/>
                <a:gd name="T38" fmla="*/ 17381653 w 71"/>
                <a:gd name="T39" fmla="*/ 630894 h 32"/>
                <a:gd name="T40" fmla="*/ 17381653 w 71"/>
                <a:gd name="T41" fmla="*/ 572672 h 32"/>
                <a:gd name="T42" fmla="*/ 17166305 w 71"/>
                <a:gd name="T43" fmla="*/ 572672 h 32"/>
                <a:gd name="T44" fmla="*/ 15888035 w 71"/>
                <a:gd name="T45" fmla="*/ 572672 h 32"/>
                <a:gd name="T46" fmla="*/ 15364893 w 71"/>
                <a:gd name="T47" fmla="*/ 592696 h 32"/>
                <a:gd name="T48" fmla="*/ 14325958 w 71"/>
                <a:gd name="T49" fmla="*/ 630894 h 32"/>
                <a:gd name="T50" fmla="*/ 12709535 w 71"/>
                <a:gd name="T51" fmla="*/ 630894 h 32"/>
                <a:gd name="T52" fmla="*/ 11738308 w 71"/>
                <a:gd name="T53" fmla="*/ 630894 h 32"/>
                <a:gd name="T54" fmla="*/ 11738308 w 71"/>
                <a:gd name="T55" fmla="*/ 572672 h 32"/>
                <a:gd name="T56" fmla="*/ 10121590 w 71"/>
                <a:gd name="T57" fmla="*/ 410353 h 32"/>
                <a:gd name="T58" fmla="*/ 10121590 w 71"/>
                <a:gd name="T59" fmla="*/ 330417 h 32"/>
                <a:gd name="T60" fmla="*/ 8107525 w 71"/>
                <a:gd name="T61" fmla="*/ 330417 h 32"/>
                <a:gd name="T62" fmla="*/ 7584270 w 71"/>
                <a:gd name="T63" fmla="*/ 281931 h 32"/>
                <a:gd name="T64" fmla="*/ 6741961 w 71"/>
                <a:gd name="T65" fmla="*/ 330417 h 32"/>
                <a:gd name="T66" fmla="*/ 6182903 w 71"/>
                <a:gd name="T67" fmla="*/ 261946 h 32"/>
                <a:gd name="T68" fmla="*/ 5791431 w 71"/>
                <a:gd name="T69" fmla="*/ 261946 h 32"/>
                <a:gd name="T70" fmla="*/ 5791431 w 71"/>
                <a:gd name="T71" fmla="*/ 162667 h 32"/>
                <a:gd name="T72" fmla="*/ 5428706 w 71"/>
                <a:gd name="T73" fmla="*/ 119401 h 32"/>
                <a:gd name="T74" fmla="*/ 3630782 w 71"/>
                <a:gd name="T75" fmla="*/ 138797 h 32"/>
                <a:gd name="T76" fmla="*/ 2537493 w 71"/>
                <a:gd name="T77" fmla="*/ 261946 h 32"/>
                <a:gd name="T78" fmla="*/ 1277434 w 71"/>
                <a:gd name="T79" fmla="*/ 281931 h 32"/>
                <a:gd name="T80" fmla="*/ 0 w 71"/>
                <a:gd name="T81" fmla="*/ 330417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
                <a:gd name="T124" fmla="*/ 0 h 32"/>
                <a:gd name="T125" fmla="*/ 71 w 71"/>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 h="32">
                  <a:moveTo>
                    <a:pt x="0" y="16"/>
                  </a:moveTo>
                  <a:lnTo>
                    <a:pt x="5" y="6"/>
                  </a:lnTo>
                  <a:lnTo>
                    <a:pt x="8" y="6"/>
                  </a:lnTo>
                  <a:lnTo>
                    <a:pt x="13" y="2"/>
                  </a:lnTo>
                  <a:lnTo>
                    <a:pt x="19" y="2"/>
                  </a:lnTo>
                  <a:lnTo>
                    <a:pt x="21" y="1"/>
                  </a:lnTo>
                  <a:lnTo>
                    <a:pt x="22" y="0"/>
                  </a:lnTo>
                  <a:lnTo>
                    <a:pt x="30" y="5"/>
                  </a:lnTo>
                  <a:lnTo>
                    <a:pt x="31" y="9"/>
                  </a:lnTo>
                  <a:lnTo>
                    <a:pt x="33" y="7"/>
                  </a:lnTo>
                  <a:lnTo>
                    <a:pt x="39" y="11"/>
                  </a:lnTo>
                  <a:lnTo>
                    <a:pt x="41" y="11"/>
                  </a:lnTo>
                  <a:lnTo>
                    <a:pt x="45" y="14"/>
                  </a:lnTo>
                  <a:lnTo>
                    <a:pt x="49" y="16"/>
                  </a:lnTo>
                  <a:lnTo>
                    <a:pt x="49" y="19"/>
                  </a:lnTo>
                  <a:lnTo>
                    <a:pt x="58" y="19"/>
                  </a:lnTo>
                  <a:lnTo>
                    <a:pt x="61" y="24"/>
                  </a:lnTo>
                  <a:lnTo>
                    <a:pt x="67" y="24"/>
                  </a:lnTo>
                  <a:lnTo>
                    <a:pt x="70" y="29"/>
                  </a:lnTo>
                  <a:lnTo>
                    <a:pt x="67" y="31"/>
                  </a:lnTo>
                  <a:lnTo>
                    <a:pt x="67" y="28"/>
                  </a:lnTo>
                  <a:lnTo>
                    <a:pt x="66" y="28"/>
                  </a:lnTo>
                  <a:lnTo>
                    <a:pt x="61" y="28"/>
                  </a:lnTo>
                  <a:lnTo>
                    <a:pt x="59" y="29"/>
                  </a:lnTo>
                  <a:lnTo>
                    <a:pt x="55" y="31"/>
                  </a:lnTo>
                  <a:lnTo>
                    <a:pt x="49" y="31"/>
                  </a:lnTo>
                  <a:lnTo>
                    <a:pt x="45" y="31"/>
                  </a:lnTo>
                  <a:lnTo>
                    <a:pt x="45" y="28"/>
                  </a:lnTo>
                  <a:lnTo>
                    <a:pt x="39" y="20"/>
                  </a:lnTo>
                  <a:lnTo>
                    <a:pt x="39" y="16"/>
                  </a:lnTo>
                  <a:lnTo>
                    <a:pt x="31" y="16"/>
                  </a:lnTo>
                  <a:lnTo>
                    <a:pt x="29" y="14"/>
                  </a:lnTo>
                  <a:lnTo>
                    <a:pt x="26" y="16"/>
                  </a:lnTo>
                  <a:lnTo>
                    <a:pt x="24" y="13"/>
                  </a:lnTo>
                  <a:lnTo>
                    <a:pt x="22" y="13"/>
                  </a:lnTo>
                  <a:lnTo>
                    <a:pt x="22" y="8"/>
                  </a:lnTo>
                  <a:lnTo>
                    <a:pt x="21" y="6"/>
                  </a:lnTo>
                  <a:lnTo>
                    <a:pt x="14" y="7"/>
                  </a:lnTo>
                  <a:lnTo>
                    <a:pt x="10" y="13"/>
                  </a:lnTo>
                  <a:lnTo>
                    <a:pt x="5" y="14"/>
                  </a:lnTo>
                  <a:lnTo>
                    <a:pt x="0" y="16"/>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36" name="Freeform 29"/>
            <p:cNvSpPr>
              <a:spLocks/>
            </p:cNvSpPr>
            <p:nvPr/>
          </p:nvSpPr>
          <p:spPr bwMode="invGray">
            <a:xfrm>
              <a:off x="1396" y="2636"/>
              <a:ext cx="117" cy="55"/>
            </a:xfrm>
            <a:custGeom>
              <a:avLst/>
              <a:gdLst>
                <a:gd name="T0" fmla="*/ 0 w 48"/>
                <a:gd name="T1" fmla="*/ 642043 h 26"/>
                <a:gd name="T2" fmla="*/ 1045527 w 48"/>
                <a:gd name="T3" fmla="*/ 683663 h 26"/>
                <a:gd name="T4" fmla="*/ 3642427 w 48"/>
                <a:gd name="T5" fmla="*/ 642043 h 26"/>
                <a:gd name="T6" fmla="*/ 4923720 w 48"/>
                <a:gd name="T7" fmla="*/ 865311 h 26"/>
                <a:gd name="T8" fmla="*/ 6211901 w 48"/>
                <a:gd name="T9" fmla="*/ 899030 h 26"/>
                <a:gd name="T10" fmla="*/ 7071817 w 48"/>
                <a:gd name="T11" fmla="*/ 642043 h 26"/>
                <a:gd name="T12" fmla="*/ 6767665 w 48"/>
                <a:gd name="T13" fmla="*/ 611458 h 26"/>
                <a:gd name="T14" fmla="*/ 7617353 w 48"/>
                <a:gd name="T15" fmla="*/ 504028 h 26"/>
                <a:gd name="T16" fmla="*/ 9115216 w 48"/>
                <a:gd name="T17" fmla="*/ 642043 h 26"/>
                <a:gd name="T18" fmla="*/ 10193254 w 48"/>
                <a:gd name="T19" fmla="*/ 642043 h 26"/>
                <a:gd name="T20" fmla="*/ 10193254 w 48"/>
                <a:gd name="T21" fmla="*/ 577779 h 26"/>
                <a:gd name="T22" fmla="*/ 11259779 w 48"/>
                <a:gd name="T23" fmla="*/ 577779 h 26"/>
                <a:gd name="T24" fmla="*/ 12325171 w 48"/>
                <a:gd name="T25" fmla="*/ 424996 h 26"/>
                <a:gd name="T26" fmla="*/ 11259779 w 48"/>
                <a:gd name="T27" fmla="*/ 394619 h 26"/>
                <a:gd name="T28" fmla="*/ 11259779 w 48"/>
                <a:gd name="T29" fmla="*/ 223653 h 26"/>
                <a:gd name="T30" fmla="*/ 11259779 w 48"/>
                <a:gd name="T31" fmla="*/ 105727 h 26"/>
                <a:gd name="T32" fmla="*/ 9641189 w 48"/>
                <a:gd name="T33" fmla="*/ 64595 h 26"/>
                <a:gd name="T34" fmla="*/ 8359143 w 48"/>
                <a:gd name="T35" fmla="*/ 105727 h 26"/>
                <a:gd name="T36" fmla="*/ 7071817 w 48"/>
                <a:gd name="T37" fmla="*/ 105727 h 26"/>
                <a:gd name="T38" fmla="*/ 5810684 w 48"/>
                <a:gd name="T39" fmla="*/ 64595 h 26"/>
                <a:gd name="T40" fmla="*/ 3955360 w 48"/>
                <a:gd name="T41" fmla="*/ 0 h 26"/>
                <a:gd name="T42" fmla="*/ 3642427 w 48"/>
                <a:gd name="T43" fmla="*/ 64595 h 26"/>
                <a:gd name="T44" fmla="*/ 3642427 w 48"/>
                <a:gd name="T45" fmla="*/ 258517 h 26"/>
                <a:gd name="T46" fmla="*/ 2147242 w 48"/>
                <a:gd name="T47" fmla="*/ 258517 h 26"/>
                <a:gd name="T48" fmla="*/ 1806670 w 48"/>
                <a:gd name="T49" fmla="*/ 424996 h 26"/>
                <a:gd name="T50" fmla="*/ 1045527 w 48"/>
                <a:gd name="T51" fmla="*/ 473112 h 26"/>
                <a:gd name="T52" fmla="*/ 0 w 48"/>
                <a:gd name="T53" fmla="*/ 642043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26"/>
                <a:gd name="T83" fmla="*/ 48 w 48"/>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26">
                  <a:moveTo>
                    <a:pt x="0" y="18"/>
                  </a:moveTo>
                  <a:lnTo>
                    <a:pt x="4" y="19"/>
                  </a:lnTo>
                  <a:lnTo>
                    <a:pt x="14" y="18"/>
                  </a:lnTo>
                  <a:lnTo>
                    <a:pt x="19" y="24"/>
                  </a:lnTo>
                  <a:lnTo>
                    <a:pt x="24" y="25"/>
                  </a:lnTo>
                  <a:lnTo>
                    <a:pt x="27" y="18"/>
                  </a:lnTo>
                  <a:lnTo>
                    <a:pt x="26" y="17"/>
                  </a:lnTo>
                  <a:lnTo>
                    <a:pt x="29" y="14"/>
                  </a:lnTo>
                  <a:lnTo>
                    <a:pt x="35" y="18"/>
                  </a:lnTo>
                  <a:lnTo>
                    <a:pt x="39" y="18"/>
                  </a:lnTo>
                  <a:lnTo>
                    <a:pt x="39" y="16"/>
                  </a:lnTo>
                  <a:lnTo>
                    <a:pt x="43" y="16"/>
                  </a:lnTo>
                  <a:lnTo>
                    <a:pt x="47" y="12"/>
                  </a:lnTo>
                  <a:lnTo>
                    <a:pt x="43" y="11"/>
                  </a:lnTo>
                  <a:lnTo>
                    <a:pt x="43" y="6"/>
                  </a:lnTo>
                  <a:lnTo>
                    <a:pt x="43" y="3"/>
                  </a:lnTo>
                  <a:lnTo>
                    <a:pt x="37" y="2"/>
                  </a:lnTo>
                  <a:lnTo>
                    <a:pt x="32" y="3"/>
                  </a:lnTo>
                  <a:lnTo>
                    <a:pt x="27" y="3"/>
                  </a:lnTo>
                  <a:lnTo>
                    <a:pt x="22" y="2"/>
                  </a:lnTo>
                  <a:lnTo>
                    <a:pt x="15" y="0"/>
                  </a:lnTo>
                  <a:lnTo>
                    <a:pt x="14" y="2"/>
                  </a:lnTo>
                  <a:lnTo>
                    <a:pt x="14" y="7"/>
                  </a:lnTo>
                  <a:lnTo>
                    <a:pt x="8" y="7"/>
                  </a:lnTo>
                  <a:lnTo>
                    <a:pt x="7" y="12"/>
                  </a:lnTo>
                  <a:lnTo>
                    <a:pt x="4" y="13"/>
                  </a:lnTo>
                  <a:lnTo>
                    <a:pt x="0" y="18"/>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sp>
          <p:nvSpPr>
            <p:cNvPr id="37" name="Freeform 30"/>
            <p:cNvSpPr>
              <a:spLocks/>
            </p:cNvSpPr>
            <p:nvPr/>
          </p:nvSpPr>
          <p:spPr bwMode="invGray">
            <a:xfrm>
              <a:off x="1330" y="2781"/>
              <a:ext cx="709" cy="1071"/>
            </a:xfrm>
            <a:custGeom>
              <a:avLst/>
              <a:gdLst>
                <a:gd name="T0" fmla="*/ 8712445 w 290"/>
                <a:gd name="T1" fmla="*/ 187618 h 526"/>
                <a:gd name="T2" fmla="*/ 14732031 w 290"/>
                <a:gd name="T3" fmla="*/ 0 h 526"/>
                <a:gd name="T4" fmla="*/ 12276261 w 290"/>
                <a:gd name="T5" fmla="*/ 382013 h 526"/>
                <a:gd name="T6" fmla="*/ 14732031 w 290"/>
                <a:gd name="T7" fmla="*/ 361542 h 526"/>
                <a:gd name="T8" fmla="*/ 17196749 w 290"/>
                <a:gd name="T9" fmla="*/ 339047 h 526"/>
                <a:gd name="T10" fmla="*/ 20742662 w 290"/>
                <a:gd name="T11" fmla="*/ 445847 h 526"/>
                <a:gd name="T12" fmla="*/ 31654783 w 290"/>
                <a:gd name="T13" fmla="*/ 650296 h 526"/>
                <a:gd name="T14" fmla="*/ 36576395 w 290"/>
                <a:gd name="T15" fmla="*/ 856989 h 526"/>
                <a:gd name="T16" fmla="*/ 42823171 w 290"/>
                <a:gd name="T17" fmla="*/ 970222 h 526"/>
                <a:gd name="T18" fmla="*/ 52075803 w 290"/>
                <a:gd name="T19" fmla="*/ 1518765 h 526"/>
                <a:gd name="T20" fmla="*/ 56969446 w 290"/>
                <a:gd name="T21" fmla="*/ 2171255 h 526"/>
                <a:gd name="T22" fmla="*/ 76606841 w 290"/>
                <a:gd name="T23" fmla="*/ 2743452 h 526"/>
                <a:gd name="T24" fmla="*/ 76788110 w 290"/>
                <a:gd name="T25" fmla="*/ 3660804 h 526"/>
                <a:gd name="T26" fmla="*/ 71675841 w 290"/>
                <a:gd name="T27" fmla="*/ 4168895 h 526"/>
                <a:gd name="T28" fmla="*/ 71142204 w 290"/>
                <a:gd name="T29" fmla="*/ 4859518 h 526"/>
                <a:gd name="T30" fmla="*/ 68455593 w 290"/>
                <a:gd name="T31" fmla="*/ 5179478 h 526"/>
                <a:gd name="T32" fmla="*/ 63565862 w 290"/>
                <a:gd name="T33" fmla="*/ 5708271 h 526"/>
                <a:gd name="T34" fmla="*/ 56969446 w 290"/>
                <a:gd name="T35" fmla="*/ 5874854 h 526"/>
                <a:gd name="T36" fmla="*/ 53174997 w 290"/>
                <a:gd name="T37" fmla="*/ 6418474 h 526"/>
                <a:gd name="T38" fmla="*/ 52862138 w 290"/>
                <a:gd name="T39" fmla="*/ 6885185 h 526"/>
                <a:gd name="T40" fmla="*/ 47155404 w 290"/>
                <a:gd name="T41" fmla="*/ 7276393 h 526"/>
                <a:gd name="T42" fmla="*/ 44149050 w 290"/>
                <a:gd name="T43" fmla="*/ 7620489 h 526"/>
                <a:gd name="T44" fmla="*/ 41687129 w 290"/>
                <a:gd name="T45" fmla="*/ 7783322 h 526"/>
                <a:gd name="T46" fmla="*/ 40907063 w 290"/>
                <a:gd name="T47" fmla="*/ 8209242 h 526"/>
                <a:gd name="T48" fmla="*/ 35436715 w 290"/>
                <a:gd name="T49" fmla="*/ 8394378 h 526"/>
                <a:gd name="T50" fmla="*/ 31096580 w 290"/>
                <a:gd name="T51" fmla="*/ 8589974 h 526"/>
                <a:gd name="T52" fmla="*/ 30774998 w 290"/>
                <a:gd name="T53" fmla="*/ 9027210 h 526"/>
                <a:gd name="T54" fmla="*/ 26993105 w 290"/>
                <a:gd name="T55" fmla="*/ 9369083 h 526"/>
                <a:gd name="T56" fmla="*/ 29410902 w 290"/>
                <a:gd name="T57" fmla="*/ 9667953 h 526"/>
                <a:gd name="T58" fmla="*/ 25626232 w 290"/>
                <a:gd name="T59" fmla="*/ 9918209 h 526"/>
                <a:gd name="T60" fmla="*/ 23391230 w 290"/>
                <a:gd name="T61" fmla="*/ 10399483 h 526"/>
                <a:gd name="T62" fmla="*/ 28630806 w 290"/>
                <a:gd name="T63" fmla="*/ 11054389 h 526"/>
                <a:gd name="T64" fmla="*/ 22309013 w 290"/>
                <a:gd name="T65" fmla="*/ 10707792 h 526"/>
                <a:gd name="T66" fmla="*/ 18280726 w 290"/>
                <a:gd name="T67" fmla="*/ 10119573 h 526"/>
                <a:gd name="T68" fmla="*/ 17959114 w 290"/>
                <a:gd name="T69" fmla="*/ 8589974 h 526"/>
                <a:gd name="T70" fmla="*/ 17196749 w 290"/>
                <a:gd name="T71" fmla="*/ 7939847 h 526"/>
                <a:gd name="T72" fmla="*/ 17362919 w 290"/>
                <a:gd name="T73" fmla="*/ 7234127 h 526"/>
                <a:gd name="T74" fmla="*/ 18522852 w 290"/>
                <a:gd name="T75" fmla="*/ 6645354 h 526"/>
                <a:gd name="T76" fmla="*/ 17959114 w 290"/>
                <a:gd name="T77" fmla="*/ 5768181 h 526"/>
                <a:gd name="T78" fmla="*/ 18835535 w 290"/>
                <a:gd name="T79" fmla="*/ 5017655 h 526"/>
                <a:gd name="T80" fmla="*/ 14135826 w 290"/>
                <a:gd name="T81" fmla="*/ 4529324 h 526"/>
                <a:gd name="T82" fmla="*/ 6790073 w 290"/>
                <a:gd name="T83" fmla="*/ 4101559 h 526"/>
                <a:gd name="T84" fmla="*/ 4325965 w 290"/>
                <a:gd name="T85" fmla="*/ 3494096 h 526"/>
                <a:gd name="T86" fmla="*/ 1098881 w 290"/>
                <a:gd name="T87" fmla="*/ 3131406 h 526"/>
                <a:gd name="T88" fmla="*/ 1326075 w 290"/>
                <a:gd name="T89" fmla="*/ 2563534 h 526"/>
                <a:gd name="T90" fmla="*/ 786274 w 290"/>
                <a:gd name="T91" fmla="*/ 1995220 h 526"/>
                <a:gd name="T92" fmla="*/ 5707880 w 290"/>
                <a:gd name="T93" fmla="*/ 907799 h 5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0"/>
                <a:gd name="T142" fmla="*/ 0 h 526"/>
                <a:gd name="T143" fmla="*/ 290 w 290"/>
                <a:gd name="T144" fmla="*/ 526 h 5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0" h="526">
                  <a:moveTo>
                    <a:pt x="22" y="22"/>
                  </a:moveTo>
                  <a:lnTo>
                    <a:pt x="25" y="17"/>
                  </a:lnTo>
                  <a:lnTo>
                    <a:pt x="32" y="9"/>
                  </a:lnTo>
                  <a:lnTo>
                    <a:pt x="44" y="3"/>
                  </a:lnTo>
                  <a:lnTo>
                    <a:pt x="49" y="0"/>
                  </a:lnTo>
                  <a:lnTo>
                    <a:pt x="54" y="0"/>
                  </a:lnTo>
                  <a:lnTo>
                    <a:pt x="53" y="5"/>
                  </a:lnTo>
                  <a:lnTo>
                    <a:pt x="46" y="10"/>
                  </a:lnTo>
                  <a:lnTo>
                    <a:pt x="45" y="18"/>
                  </a:lnTo>
                  <a:lnTo>
                    <a:pt x="46" y="24"/>
                  </a:lnTo>
                  <a:lnTo>
                    <a:pt x="52" y="24"/>
                  </a:lnTo>
                  <a:lnTo>
                    <a:pt x="54" y="17"/>
                  </a:lnTo>
                  <a:lnTo>
                    <a:pt x="56" y="10"/>
                  </a:lnTo>
                  <a:lnTo>
                    <a:pt x="59" y="12"/>
                  </a:lnTo>
                  <a:lnTo>
                    <a:pt x="63" y="16"/>
                  </a:lnTo>
                  <a:lnTo>
                    <a:pt x="70" y="15"/>
                  </a:lnTo>
                  <a:lnTo>
                    <a:pt x="75" y="18"/>
                  </a:lnTo>
                  <a:lnTo>
                    <a:pt x="76" y="21"/>
                  </a:lnTo>
                  <a:lnTo>
                    <a:pt x="87" y="20"/>
                  </a:lnTo>
                  <a:lnTo>
                    <a:pt x="108" y="18"/>
                  </a:lnTo>
                  <a:lnTo>
                    <a:pt x="116" y="31"/>
                  </a:lnTo>
                  <a:lnTo>
                    <a:pt x="128" y="39"/>
                  </a:lnTo>
                  <a:lnTo>
                    <a:pt x="128" y="44"/>
                  </a:lnTo>
                  <a:lnTo>
                    <a:pt x="134" y="41"/>
                  </a:lnTo>
                  <a:lnTo>
                    <a:pt x="140" y="41"/>
                  </a:lnTo>
                  <a:lnTo>
                    <a:pt x="148" y="47"/>
                  </a:lnTo>
                  <a:lnTo>
                    <a:pt x="157" y="46"/>
                  </a:lnTo>
                  <a:lnTo>
                    <a:pt x="165" y="47"/>
                  </a:lnTo>
                  <a:lnTo>
                    <a:pt x="178" y="59"/>
                  </a:lnTo>
                  <a:lnTo>
                    <a:pt x="191" y="72"/>
                  </a:lnTo>
                  <a:lnTo>
                    <a:pt x="196" y="88"/>
                  </a:lnTo>
                  <a:lnTo>
                    <a:pt x="194" y="100"/>
                  </a:lnTo>
                  <a:lnTo>
                    <a:pt x="209" y="103"/>
                  </a:lnTo>
                  <a:lnTo>
                    <a:pt x="236" y="109"/>
                  </a:lnTo>
                  <a:lnTo>
                    <a:pt x="263" y="117"/>
                  </a:lnTo>
                  <a:lnTo>
                    <a:pt x="281" y="130"/>
                  </a:lnTo>
                  <a:lnTo>
                    <a:pt x="289" y="143"/>
                  </a:lnTo>
                  <a:lnTo>
                    <a:pt x="289" y="159"/>
                  </a:lnTo>
                  <a:lnTo>
                    <a:pt x="282" y="174"/>
                  </a:lnTo>
                  <a:lnTo>
                    <a:pt x="274" y="182"/>
                  </a:lnTo>
                  <a:lnTo>
                    <a:pt x="269" y="187"/>
                  </a:lnTo>
                  <a:lnTo>
                    <a:pt x="263" y="198"/>
                  </a:lnTo>
                  <a:lnTo>
                    <a:pt x="263" y="208"/>
                  </a:lnTo>
                  <a:lnTo>
                    <a:pt x="263" y="220"/>
                  </a:lnTo>
                  <a:lnTo>
                    <a:pt x="261" y="231"/>
                  </a:lnTo>
                  <a:lnTo>
                    <a:pt x="256" y="234"/>
                  </a:lnTo>
                  <a:lnTo>
                    <a:pt x="255" y="241"/>
                  </a:lnTo>
                  <a:lnTo>
                    <a:pt x="251" y="246"/>
                  </a:lnTo>
                  <a:lnTo>
                    <a:pt x="250" y="252"/>
                  </a:lnTo>
                  <a:lnTo>
                    <a:pt x="244" y="259"/>
                  </a:lnTo>
                  <a:lnTo>
                    <a:pt x="233" y="271"/>
                  </a:lnTo>
                  <a:lnTo>
                    <a:pt x="225" y="274"/>
                  </a:lnTo>
                  <a:lnTo>
                    <a:pt x="219" y="274"/>
                  </a:lnTo>
                  <a:lnTo>
                    <a:pt x="209" y="279"/>
                  </a:lnTo>
                  <a:lnTo>
                    <a:pt x="198" y="294"/>
                  </a:lnTo>
                  <a:lnTo>
                    <a:pt x="195" y="299"/>
                  </a:lnTo>
                  <a:lnTo>
                    <a:pt x="195" y="305"/>
                  </a:lnTo>
                  <a:lnTo>
                    <a:pt x="198" y="313"/>
                  </a:lnTo>
                  <a:lnTo>
                    <a:pt x="194" y="321"/>
                  </a:lnTo>
                  <a:lnTo>
                    <a:pt x="194" y="327"/>
                  </a:lnTo>
                  <a:lnTo>
                    <a:pt x="185" y="334"/>
                  </a:lnTo>
                  <a:lnTo>
                    <a:pt x="178" y="339"/>
                  </a:lnTo>
                  <a:lnTo>
                    <a:pt x="173" y="346"/>
                  </a:lnTo>
                  <a:lnTo>
                    <a:pt x="171" y="354"/>
                  </a:lnTo>
                  <a:lnTo>
                    <a:pt x="164" y="364"/>
                  </a:lnTo>
                  <a:lnTo>
                    <a:pt x="162" y="362"/>
                  </a:lnTo>
                  <a:lnTo>
                    <a:pt x="156" y="362"/>
                  </a:lnTo>
                  <a:lnTo>
                    <a:pt x="149" y="366"/>
                  </a:lnTo>
                  <a:lnTo>
                    <a:pt x="153" y="370"/>
                  </a:lnTo>
                  <a:lnTo>
                    <a:pt x="153" y="379"/>
                  </a:lnTo>
                  <a:lnTo>
                    <a:pt x="153" y="385"/>
                  </a:lnTo>
                  <a:lnTo>
                    <a:pt x="150" y="390"/>
                  </a:lnTo>
                  <a:lnTo>
                    <a:pt x="140" y="391"/>
                  </a:lnTo>
                  <a:lnTo>
                    <a:pt x="133" y="394"/>
                  </a:lnTo>
                  <a:lnTo>
                    <a:pt x="130" y="399"/>
                  </a:lnTo>
                  <a:lnTo>
                    <a:pt x="130" y="408"/>
                  </a:lnTo>
                  <a:lnTo>
                    <a:pt x="121" y="409"/>
                  </a:lnTo>
                  <a:lnTo>
                    <a:pt x="114" y="408"/>
                  </a:lnTo>
                  <a:lnTo>
                    <a:pt x="112" y="413"/>
                  </a:lnTo>
                  <a:lnTo>
                    <a:pt x="116" y="416"/>
                  </a:lnTo>
                  <a:lnTo>
                    <a:pt x="113" y="429"/>
                  </a:lnTo>
                  <a:lnTo>
                    <a:pt x="111" y="440"/>
                  </a:lnTo>
                  <a:lnTo>
                    <a:pt x="102" y="440"/>
                  </a:lnTo>
                  <a:lnTo>
                    <a:pt x="99" y="445"/>
                  </a:lnTo>
                  <a:lnTo>
                    <a:pt x="100" y="453"/>
                  </a:lnTo>
                  <a:lnTo>
                    <a:pt x="104" y="453"/>
                  </a:lnTo>
                  <a:lnTo>
                    <a:pt x="108" y="459"/>
                  </a:lnTo>
                  <a:lnTo>
                    <a:pt x="106" y="466"/>
                  </a:lnTo>
                  <a:lnTo>
                    <a:pt x="101" y="467"/>
                  </a:lnTo>
                  <a:lnTo>
                    <a:pt x="94" y="471"/>
                  </a:lnTo>
                  <a:lnTo>
                    <a:pt x="91" y="478"/>
                  </a:lnTo>
                  <a:lnTo>
                    <a:pt x="90" y="488"/>
                  </a:lnTo>
                  <a:lnTo>
                    <a:pt x="86" y="494"/>
                  </a:lnTo>
                  <a:lnTo>
                    <a:pt x="104" y="510"/>
                  </a:lnTo>
                  <a:lnTo>
                    <a:pt x="108" y="519"/>
                  </a:lnTo>
                  <a:lnTo>
                    <a:pt x="105" y="525"/>
                  </a:lnTo>
                  <a:lnTo>
                    <a:pt x="97" y="521"/>
                  </a:lnTo>
                  <a:lnTo>
                    <a:pt x="91" y="514"/>
                  </a:lnTo>
                  <a:lnTo>
                    <a:pt x="82" y="509"/>
                  </a:lnTo>
                  <a:lnTo>
                    <a:pt x="73" y="501"/>
                  </a:lnTo>
                  <a:lnTo>
                    <a:pt x="68" y="490"/>
                  </a:lnTo>
                  <a:lnTo>
                    <a:pt x="67" y="481"/>
                  </a:lnTo>
                  <a:lnTo>
                    <a:pt x="69" y="475"/>
                  </a:lnTo>
                  <a:lnTo>
                    <a:pt x="68" y="419"/>
                  </a:lnTo>
                  <a:lnTo>
                    <a:pt x="66" y="408"/>
                  </a:lnTo>
                  <a:lnTo>
                    <a:pt x="59" y="397"/>
                  </a:lnTo>
                  <a:lnTo>
                    <a:pt x="59" y="387"/>
                  </a:lnTo>
                  <a:lnTo>
                    <a:pt x="63" y="377"/>
                  </a:lnTo>
                  <a:lnTo>
                    <a:pt x="67" y="363"/>
                  </a:lnTo>
                  <a:lnTo>
                    <a:pt x="66" y="349"/>
                  </a:lnTo>
                  <a:lnTo>
                    <a:pt x="64" y="344"/>
                  </a:lnTo>
                  <a:lnTo>
                    <a:pt x="64" y="336"/>
                  </a:lnTo>
                  <a:lnTo>
                    <a:pt x="66" y="332"/>
                  </a:lnTo>
                  <a:lnTo>
                    <a:pt x="68" y="316"/>
                  </a:lnTo>
                  <a:lnTo>
                    <a:pt x="66" y="308"/>
                  </a:lnTo>
                  <a:lnTo>
                    <a:pt x="69" y="290"/>
                  </a:lnTo>
                  <a:lnTo>
                    <a:pt x="66" y="274"/>
                  </a:lnTo>
                  <a:lnTo>
                    <a:pt x="69" y="265"/>
                  </a:lnTo>
                  <a:lnTo>
                    <a:pt x="71" y="249"/>
                  </a:lnTo>
                  <a:lnTo>
                    <a:pt x="69" y="238"/>
                  </a:lnTo>
                  <a:lnTo>
                    <a:pt x="62" y="230"/>
                  </a:lnTo>
                  <a:lnTo>
                    <a:pt x="59" y="223"/>
                  </a:lnTo>
                  <a:lnTo>
                    <a:pt x="52" y="215"/>
                  </a:lnTo>
                  <a:lnTo>
                    <a:pt x="44" y="209"/>
                  </a:lnTo>
                  <a:lnTo>
                    <a:pt x="31" y="207"/>
                  </a:lnTo>
                  <a:lnTo>
                    <a:pt x="25" y="195"/>
                  </a:lnTo>
                  <a:lnTo>
                    <a:pt x="18" y="183"/>
                  </a:lnTo>
                  <a:lnTo>
                    <a:pt x="17" y="174"/>
                  </a:lnTo>
                  <a:lnTo>
                    <a:pt x="16" y="166"/>
                  </a:lnTo>
                  <a:lnTo>
                    <a:pt x="14" y="159"/>
                  </a:lnTo>
                  <a:lnTo>
                    <a:pt x="10" y="152"/>
                  </a:lnTo>
                  <a:lnTo>
                    <a:pt x="4" y="149"/>
                  </a:lnTo>
                  <a:lnTo>
                    <a:pt x="0" y="142"/>
                  </a:lnTo>
                  <a:lnTo>
                    <a:pt x="5" y="137"/>
                  </a:lnTo>
                  <a:lnTo>
                    <a:pt x="5" y="122"/>
                  </a:lnTo>
                  <a:lnTo>
                    <a:pt x="3" y="114"/>
                  </a:lnTo>
                  <a:lnTo>
                    <a:pt x="0" y="106"/>
                  </a:lnTo>
                  <a:lnTo>
                    <a:pt x="3" y="95"/>
                  </a:lnTo>
                  <a:lnTo>
                    <a:pt x="13" y="67"/>
                  </a:lnTo>
                  <a:lnTo>
                    <a:pt x="14" y="56"/>
                  </a:lnTo>
                  <a:lnTo>
                    <a:pt x="21" y="43"/>
                  </a:lnTo>
                  <a:lnTo>
                    <a:pt x="21" y="36"/>
                  </a:lnTo>
                  <a:lnTo>
                    <a:pt x="22" y="22"/>
                  </a:lnTo>
                </a:path>
              </a:pathLst>
            </a:custGeom>
            <a:grpFill/>
            <a:ln w="9525" cap="rnd">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lgn="ctr">
                <a:lnSpc>
                  <a:spcPct val="90000"/>
                </a:lnSpc>
                <a:spcBef>
                  <a:spcPct val="50000"/>
                </a:spcBef>
                <a:buClr>
                  <a:srgbClr val="FD0000"/>
                </a:buClr>
                <a:defRPr/>
              </a:pPr>
              <a:endParaRPr lang="en-US" sz="2400" b="1">
                <a:solidFill>
                  <a:srgbClr val="000000"/>
                </a:solidFill>
                <a:latin typeface="Calibri" pitchFamily="34" charset="0"/>
              </a:endParaRPr>
            </a:p>
          </p:txBody>
        </p:sp>
      </p:grpSp>
      <p:pic>
        <p:nvPicPr>
          <p:cNvPr id="4" name="Picture 3" descr="OracleHQ.jpg"/>
          <p:cNvPicPr>
            <a:picLocks noChangeAspect="1"/>
          </p:cNvPicPr>
          <p:nvPr/>
        </p:nvPicPr>
        <p:blipFill>
          <a:blip r:embed="rId4" cstate="email"/>
          <a:srcRect/>
          <a:stretch>
            <a:fillRect/>
          </a:stretch>
        </p:blipFill>
        <p:spPr>
          <a:xfrm>
            <a:off x="763590" y="2124087"/>
            <a:ext cx="832335" cy="8572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descr="OracleHQ.jpg"/>
          <p:cNvPicPr>
            <a:picLocks noChangeAspect="1"/>
          </p:cNvPicPr>
          <p:nvPr/>
        </p:nvPicPr>
        <p:blipFill>
          <a:blip r:embed="rId4" cstate="email"/>
          <a:srcRect/>
          <a:stretch>
            <a:fillRect/>
          </a:stretch>
        </p:blipFill>
        <p:spPr>
          <a:xfrm>
            <a:off x="1620846" y="3338533"/>
            <a:ext cx="832335" cy="8572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5853" name="Picture 42" descr="LAD.png"/>
          <p:cNvPicPr>
            <a:picLocks noChangeAspect="1"/>
          </p:cNvPicPr>
          <p:nvPr/>
        </p:nvPicPr>
        <p:blipFill>
          <a:blip r:embed="rId5"/>
          <a:srcRect/>
          <a:stretch>
            <a:fillRect/>
          </a:stretch>
        </p:blipFill>
        <p:spPr bwMode="auto">
          <a:xfrm>
            <a:off x="1658938" y="3284538"/>
            <a:ext cx="715962" cy="288925"/>
          </a:xfrm>
          <a:prstGeom prst="rect">
            <a:avLst/>
          </a:prstGeom>
          <a:noFill/>
          <a:ln w="9525">
            <a:noFill/>
            <a:miter lim="800000"/>
            <a:headEnd/>
            <a:tailEnd/>
          </a:ln>
        </p:spPr>
      </p:pic>
      <p:pic>
        <p:nvPicPr>
          <p:cNvPr id="35854" name="Picture 43" descr="AM.png"/>
          <p:cNvPicPr>
            <a:picLocks noChangeAspect="1"/>
          </p:cNvPicPr>
          <p:nvPr/>
        </p:nvPicPr>
        <p:blipFill>
          <a:blip r:embed="rId6"/>
          <a:srcRect/>
          <a:stretch>
            <a:fillRect/>
          </a:stretch>
        </p:blipFill>
        <p:spPr bwMode="auto">
          <a:xfrm>
            <a:off x="709613" y="2070100"/>
            <a:ext cx="908050" cy="428625"/>
          </a:xfrm>
          <a:prstGeom prst="rect">
            <a:avLst/>
          </a:prstGeom>
          <a:noFill/>
          <a:ln w="9525">
            <a:noFill/>
            <a:miter lim="800000"/>
            <a:headEnd/>
            <a:tailEnd/>
          </a:ln>
        </p:spPr>
      </p:pic>
      <p:pic>
        <p:nvPicPr>
          <p:cNvPr id="35855" name="Picture 29" descr="A"/>
          <p:cNvPicPr>
            <a:picLocks noChangeAspect="1" noChangeArrowheads="1"/>
          </p:cNvPicPr>
          <p:nvPr/>
        </p:nvPicPr>
        <p:blipFill>
          <a:blip r:embed="rId7"/>
          <a:srcRect/>
          <a:stretch>
            <a:fillRect/>
          </a:stretch>
        </p:blipFill>
        <p:spPr bwMode="auto">
          <a:xfrm>
            <a:off x="741363" y="2700338"/>
            <a:ext cx="854075" cy="347662"/>
          </a:xfrm>
          <a:prstGeom prst="rect">
            <a:avLst/>
          </a:prstGeom>
          <a:noFill/>
          <a:ln w="9525">
            <a:noFill/>
            <a:miter lim="800000"/>
            <a:headEnd/>
            <a:tailEnd/>
          </a:ln>
        </p:spPr>
      </p:pic>
      <p:grpSp>
        <p:nvGrpSpPr>
          <p:cNvPr id="35856" name="Group 65"/>
          <p:cNvGrpSpPr>
            <a:grpSpLocks/>
          </p:cNvGrpSpPr>
          <p:nvPr/>
        </p:nvGrpSpPr>
        <p:grpSpPr bwMode="auto">
          <a:xfrm>
            <a:off x="3714750" y="1285875"/>
            <a:ext cx="1231900" cy="984250"/>
            <a:chOff x="4121150" y="1222375"/>
            <a:chExt cx="1231900" cy="984250"/>
          </a:xfrm>
        </p:grpSpPr>
        <p:pic>
          <p:nvPicPr>
            <p:cNvPr id="8" name="Picture 7" descr="OracleHQ.jpg"/>
            <p:cNvPicPr>
              <a:picLocks noChangeAspect="1"/>
            </p:cNvPicPr>
            <p:nvPr/>
          </p:nvPicPr>
          <p:blipFill>
            <a:blip r:embed="rId4" cstate="email"/>
            <a:srcRect/>
            <a:stretch>
              <a:fillRect/>
            </a:stretch>
          </p:blipFill>
          <p:spPr>
            <a:xfrm>
              <a:off x="4121176" y="1271575"/>
              <a:ext cx="832335" cy="8572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5874" name="Picture 44" descr="EMEA.png"/>
            <p:cNvPicPr>
              <a:picLocks noChangeAspect="1"/>
            </p:cNvPicPr>
            <p:nvPr/>
          </p:nvPicPr>
          <p:blipFill>
            <a:blip r:embed="rId8"/>
            <a:srcRect/>
            <a:stretch>
              <a:fillRect/>
            </a:stretch>
          </p:blipFill>
          <p:spPr bwMode="auto">
            <a:xfrm>
              <a:off x="4121150" y="1222375"/>
              <a:ext cx="839788" cy="334963"/>
            </a:xfrm>
            <a:prstGeom prst="rect">
              <a:avLst/>
            </a:prstGeom>
            <a:noFill/>
            <a:ln w="9525">
              <a:noFill/>
              <a:miter lim="800000"/>
              <a:headEnd/>
              <a:tailEnd/>
            </a:ln>
          </p:spPr>
        </p:pic>
        <p:pic>
          <p:nvPicPr>
            <p:cNvPr id="35875" name="Picture 27" descr="D"/>
            <p:cNvPicPr>
              <a:picLocks noChangeAspect="1" noChangeArrowheads="1"/>
            </p:cNvPicPr>
            <p:nvPr/>
          </p:nvPicPr>
          <p:blipFill>
            <a:blip r:embed="rId9"/>
            <a:srcRect/>
            <a:stretch>
              <a:fillRect/>
            </a:stretch>
          </p:blipFill>
          <p:spPr bwMode="auto">
            <a:xfrm>
              <a:off x="4159250" y="1914525"/>
              <a:ext cx="746125" cy="292100"/>
            </a:xfrm>
            <a:prstGeom prst="rect">
              <a:avLst/>
            </a:prstGeom>
            <a:noFill/>
            <a:ln w="9525">
              <a:noFill/>
              <a:miter lim="800000"/>
              <a:headEnd/>
              <a:tailEnd/>
            </a:ln>
          </p:spPr>
        </p:pic>
        <p:pic>
          <p:nvPicPr>
            <p:cNvPr id="35876" name="Picture 33"/>
            <p:cNvPicPr>
              <a:picLocks noChangeAspect="1" noChangeArrowheads="1"/>
            </p:cNvPicPr>
            <p:nvPr/>
          </p:nvPicPr>
          <p:blipFill>
            <a:blip r:embed="rId10"/>
            <a:srcRect/>
            <a:stretch>
              <a:fillRect/>
            </a:stretch>
          </p:blipFill>
          <p:spPr bwMode="auto">
            <a:xfrm>
              <a:off x="4673600" y="1568450"/>
              <a:ext cx="679450" cy="120650"/>
            </a:xfrm>
            <a:prstGeom prst="rect">
              <a:avLst/>
            </a:prstGeom>
            <a:noFill/>
            <a:ln w="9525">
              <a:noFill/>
              <a:miter lim="800000"/>
              <a:headEnd/>
              <a:tailEnd/>
            </a:ln>
          </p:spPr>
        </p:pic>
      </p:grpSp>
      <p:pic>
        <p:nvPicPr>
          <p:cNvPr id="35857" name="Picture 35"/>
          <p:cNvPicPr>
            <a:picLocks noChangeAspect="1" noChangeArrowheads="1"/>
          </p:cNvPicPr>
          <p:nvPr/>
        </p:nvPicPr>
        <p:blipFill>
          <a:blip r:embed="rId11"/>
          <a:srcRect/>
          <a:stretch>
            <a:fillRect/>
          </a:stretch>
        </p:blipFill>
        <p:spPr bwMode="auto">
          <a:xfrm>
            <a:off x="1308100" y="2459038"/>
            <a:ext cx="615950" cy="120650"/>
          </a:xfrm>
          <a:prstGeom prst="rect">
            <a:avLst/>
          </a:prstGeom>
          <a:noFill/>
          <a:ln w="9525">
            <a:noFill/>
            <a:miter lim="800000"/>
            <a:headEnd/>
            <a:tailEnd/>
          </a:ln>
        </p:spPr>
      </p:pic>
      <p:pic>
        <p:nvPicPr>
          <p:cNvPr id="35858" name="Picture 36"/>
          <p:cNvPicPr>
            <a:picLocks noChangeAspect="1" noChangeArrowheads="1"/>
          </p:cNvPicPr>
          <p:nvPr/>
        </p:nvPicPr>
        <p:blipFill>
          <a:blip r:embed="rId12"/>
          <a:srcRect/>
          <a:stretch>
            <a:fillRect/>
          </a:stretch>
        </p:blipFill>
        <p:spPr bwMode="auto">
          <a:xfrm>
            <a:off x="2171700" y="3625850"/>
            <a:ext cx="615950" cy="120650"/>
          </a:xfrm>
          <a:prstGeom prst="rect">
            <a:avLst/>
          </a:prstGeom>
          <a:noFill/>
          <a:ln w="9525">
            <a:noFill/>
            <a:miter lim="800000"/>
            <a:headEnd/>
            <a:tailEnd/>
          </a:ln>
        </p:spPr>
      </p:pic>
      <p:grpSp>
        <p:nvGrpSpPr>
          <p:cNvPr id="35859" name="Group 66"/>
          <p:cNvGrpSpPr>
            <a:grpSpLocks/>
          </p:cNvGrpSpPr>
          <p:nvPr/>
        </p:nvGrpSpPr>
        <p:grpSpPr bwMode="auto">
          <a:xfrm>
            <a:off x="6500813" y="2857500"/>
            <a:ext cx="1274762" cy="982663"/>
            <a:chOff x="5935663" y="2849583"/>
            <a:chExt cx="1274762" cy="982662"/>
          </a:xfrm>
        </p:grpSpPr>
        <p:pic>
          <p:nvPicPr>
            <p:cNvPr id="7" name="Picture 6" descr="OracleHQ.jpg"/>
            <p:cNvPicPr>
              <a:picLocks noChangeAspect="1"/>
            </p:cNvPicPr>
            <p:nvPr/>
          </p:nvPicPr>
          <p:blipFill>
            <a:blip r:embed="rId4" cstate="email"/>
            <a:srcRect/>
            <a:stretch>
              <a:fillRect/>
            </a:stretch>
          </p:blipFill>
          <p:spPr>
            <a:xfrm>
              <a:off x="5978564" y="2909904"/>
              <a:ext cx="832335" cy="8572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5870" name="Picture 41" descr="IN.png"/>
            <p:cNvPicPr>
              <a:picLocks noChangeAspect="1"/>
            </p:cNvPicPr>
            <p:nvPr/>
          </p:nvPicPr>
          <p:blipFill>
            <a:blip r:embed="rId13"/>
            <a:srcRect/>
            <a:stretch>
              <a:fillRect/>
            </a:stretch>
          </p:blipFill>
          <p:spPr bwMode="auto">
            <a:xfrm>
              <a:off x="5967413" y="2849583"/>
              <a:ext cx="819150" cy="322262"/>
            </a:xfrm>
            <a:prstGeom prst="rect">
              <a:avLst/>
            </a:prstGeom>
            <a:noFill/>
            <a:ln w="9525">
              <a:noFill/>
              <a:miter lim="800000"/>
              <a:headEnd/>
              <a:tailEnd/>
            </a:ln>
          </p:spPr>
        </p:pic>
        <p:pic>
          <p:nvPicPr>
            <p:cNvPr id="35871" name="Picture 28" descr="E"/>
            <p:cNvPicPr>
              <a:picLocks noChangeAspect="1" noChangeArrowheads="1"/>
            </p:cNvPicPr>
            <p:nvPr/>
          </p:nvPicPr>
          <p:blipFill>
            <a:blip r:embed="rId14"/>
            <a:srcRect/>
            <a:stretch>
              <a:fillRect/>
            </a:stretch>
          </p:blipFill>
          <p:spPr bwMode="auto">
            <a:xfrm>
              <a:off x="5935663" y="3457595"/>
              <a:ext cx="901700" cy="374650"/>
            </a:xfrm>
            <a:prstGeom prst="rect">
              <a:avLst/>
            </a:prstGeom>
            <a:noFill/>
            <a:ln w="9525">
              <a:noFill/>
              <a:miter lim="800000"/>
              <a:headEnd/>
              <a:tailEnd/>
            </a:ln>
          </p:spPr>
        </p:pic>
        <p:pic>
          <p:nvPicPr>
            <p:cNvPr id="35872" name="Picture 37"/>
            <p:cNvPicPr>
              <a:picLocks noChangeAspect="1" noChangeArrowheads="1"/>
            </p:cNvPicPr>
            <p:nvPr/>
          </p:nvPicPr>
          <p:blipFill>
            <a:blip r:embed="rId15"/>
            <a:srcRect/>
            <a:stretch>
              <a:fillRect/>
            </a:stretch>
          </p:blipFill>
          <p:spPr bwMode="auto">
            <a:xfrm>
              <a:off x="6530975" y="3203595"/>
              <a:ext cx="679450" cy="120650"/>
            </a:xfrm>
            <a:prstGeom prst="rect">
              <a:avLst/>
            </a:prstGeom>
            <a:noFill/>
            <a:ln w="9525">
              <a:noFill/>
              <a:miter lim="800000"/>
              <a:headEnd/>
              <a:tailEnd/>
            </a:ln>
          </p:spPr>
        </p:pic>
      </p:grpSp>
      <p:sp>
        <p:nvSpPr>
          <p:cNvPr id="24598" name="Rectangle 37"/>
          <p:cNvSpPr>
            <a:spLocks noGrp="1" noChangeArrowheads="1"/>
          </p:cNvSpPr>
          <p:nvPr>
            <p:ph type="title" idx="4294967295"/>
          </p:nvPr>
        </p:nvSpPr>
        <p:spPr>
          <a:xfrm>
            <a:off x="790575" y="290513"/>
            <a:ext cx="7581900" cy="941387"/>
          </a:xfrm>
        </p:spPr>
        <p:txBody>
          <a:bodyPr/>
          <a:lstStyle/>
          <a:p>
            <a:pPr>
              <a:defRPr/>
            </a:pPr>
            <a:r>
              <a:rPr lang="en-US" sz="3200" dirty="0" smtClean="0">
                <a:solidFill>
                  <a:srgbClr val="FF0000"/>
                </a:solidFill>
              </a:rPr>
              <a:t>Centralize</a:t>
            </a:r>
            <a:r>
              <a:rPr lang="en-US" sz="3200" dirty="0" smtClean="0">
                <a:solidFill>
                  <a:schemeClr val="accent1"/>
                </a:solidFill>
              </a:rPr>
              <a:t>,</a:t>
            </a:r>
            <a:r>
              <a:rPr lang="en-US" sz="3200" dirty="0" smtClean="0"/>
              <a:t> in 5 Shared Service Centers </a:t>
            </a:r>
            <a:r>
              <a:rPr lang="en-US" dirty="0" smtClean="0"/>
              <a:t/>
            </a:r>
            <a:br>
              <a:rPr lang="en-US" dirty="0" smtClean="0"/>
            </a:br>
            <a:r>
              <a:rPr lang="en-US" sz="2000" i="1" dirty="0" smtClean="0">
                <a:solidFill>
                  <a:schemeClr val="tx1">
                    <a:lumMod val="65000"/>
                    <a:lumOff val="35000"/>
                  </a:schemeClr>
                </a:solidFill>
              </a:rPr>
              <a:t>197 Countries, 22 Languages</a:t>
            </a:r>
          </a:p>
        </p:txBody>
      </p:sp>
      <p:pic>
        <p:nvPicPr>
          <p:cNvPr id="35861" name="Picture 63" descr="SanJose SSC.png"/>
          <p:cNvPicPr>
            <a:picLocks noChangeAspect="1"/>
          </p:cNvPicPr>
          <p:nvPr/>
        </p:nvPicPr>
        <p:blipFill>
          <a:blip r:embed="rId16"/>
          <a:srcRect/>
          <a:stretch>
            <a:fillRect/>
          </a:stretch>
        </p:blipFill>
        <p:spPr bwMode="auto">
          <a:xfrm>
            <a:off x="1509713" y="3894138"/>
            <a:ext cx="981075" cy="377825"/>
          </a:xfrm>
          <a:prstGeom prst="rect">
            <a:avLst/>
          </a:prstGeom>
          <a:noFill/>
          <a:ln w="9525">
            <a:noFill/>
            <a:miter lim="800000"/>
            <a:headEnd/>
            <a:tailEnd/>
          </a:ln>
        </p:spPr>
      </p:pic>
      <p:sp>
        <p:nvSpPr>
          <p:cNvPr id="59" name="Rectangle 58"/>
          <p:cNvSpPr/>
          <p:nvPr/>
        </p:nvSpPr>
        <p:spPr>
          <a:xfrm>
            <a:off x="5915025" y="1000125"/>
            <a:ext cx="1055688" cy="128428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prstClr val="white"/>
              </a:solidFill>
            </a:endParaRPr>
          </a:p>
        </p:txBody>
      </p:sp>
      <p:sp>
        <p:nvSpPr>
          <p:cNvPr id="35863" name="Text Box 59"/>
          <p:cNvSpPr txBox="1">
            <a:spLocks noChangeArrowheads="1"/>
          </p:cNvSpPr>
          <p:nvPr/>
        </p:nvSpPr>
        <p:spPr bwMode="auto">
          <a:xfrm>
            <a:off x="5857875" y="998538"/>
            <a:ext cx="1152525" cy="1287462"/>
          </a:xfrm>
          <a:prstGeom prst="rect">
            <a:avLst/>
          </a:prstGeom>
          <a:noFill/>
          <a:ln w="9525">
            <a:noFill/>
            <a:miter lim="800000"/>
            <a:headEnd type="none" w="sm" len="sm"/>
            <a:tailEnd type="none" w="sm" len="sm"/>
          </a:ln>
        </p:spPr>
        <p:txBody>
          <a:bodyPr lIns="86493" tIns="43247" rIns="86493" bIns="43247">
            <a:spAutoFit/>
          </a:bodyPr>
          <a:lstStyle/>
          <a:p>
            <a:pPr marL="107950" indent="-107950" defTabSz="865188" eaLnBrk="0" hangingPunct="0">
              <a:spcBef>
                <a:spcPct val="20000"/>
              </a:spcBef>
              <a:buClr>
                <a:srgbClr val="FD0000"/>
              </a:buClr>
              <a:buFontTx/>
              <a:buChar char="•"/>
            </a:pPr>
            <a:r>
              <a:rPr lang="en-US" sz="1000" b="1">
                <a:solidFill>
                  <a:srgbClr val="000000"/>
                </a:solidFill>
              </a:rPr>
              <a:t>Customer Contracts</a:t>
            </a:r>
          </a:p>
          <a:p>
            <a:pPr marL="107950" indent="-107950" defTabSz="865188" eaLnBrk="0" hangingPunct="0">
              <a:spcBef>
                <a:spcPct val="20000"/>
              </a:spcBef>
              <a:buClr>
                <a:srgbClr val="FD0000"/>
              </a:buClr>
              <a:buFontTx/>
              <a:buChar char="•"/>
            </a:pPr>
            <a:r>
              <a:rPr lang="en-US" sz="1000" b="1">
                <a:solidFill>
                  <a:srgbClr val="000000"/>
                </a:solidFill>
              </a:rPr>
              <a:t>Credit &amp; Collections</a:t>
            </a:r>
          </a:p>
          <a:p>
            <a:pPr marL="107950" indent="-107950" defTabSz="865188" eaLnBrk="0" hangingPunct="0">
              <a:spcBef>
                <a:spcPct val="20000"/>
              </a:spcBef>
              <a:buClr>
                <a:srgbClr val="FD0000"/>
              </a:buClr>
              <a:buFontTx/>
              <a:buChar char="•"/>
            </a:pPr>
            <a:r>
              <a:rPr lang="en-US" sz="1000" b="1">
                <a:solidFill>
                  <a:srgbClr val="000000"/>
                </a:solidFill>
              </a:rPr>
              <a:t>Exp Reporting</a:t>
            </a:r>
          </a:p>
          <a:p>
            <a:pPr marL="107950" indent="-107950" defTabSz="865188" eaLnBrk="0" hangingPunct="0">
              <a:spcBef>
                <a:spcPct val="20000"/>
              </a:spcBef>
              <a:buClr>
                <a:srgbClr val="FD0000"/>
              </a:buClr>
              <a:buFontTx/>
              <a:buChar char="•"/>
            </a:pPr>
            <a:r>
              <a:rPr lang="en-US" sz="1000" b="1">
                <a:solidFill>
                  <a:srgbClr val="000000"/>
                </a:solidFill>
              </a:rPr>
              <a:t>Procurement</a:t>
            </a:r>
          </a:p>
          <a:p>
            <a:pPr marL="107950" indent="-107950" defTabSz="865188" eaLnBrk="0" hangingPunct="0">
              <a:spcBef>
                <a:spcPct val="20000"/>
              </a:spcBef>
              <a:buClr>
                <a:srgbClr val="FD0000"/>
              </a:buClr>
              <a:buFontTx/>
              <a:buChar char="•"/>
            </a:pPr>
            <a:r>
              <a:rPr lang="en-US" sz="1000" b="1">
                <a:solidFill>
                  <a:srgbClr val="000000"/>
                </a:solidFill>
              </a:rPr>
              <a:t>Comp Admin</a:t>
            </a:r>
          </a:p>
        </p:txBody>
      </p:sp>
      <p:grpSp>
        <p:nvGrpSpPr>
          <p:cNvPr id="35864" name="Group 64"/>
          <p:cNvGrpSpPr>
            <a:grpSpLocks/>
          </p:cNvGrpSpPr>
          <p:nvPr/>
        </p:nvGrpSpPr>
        <p:grpSpPr bwMode="auto">
          <a:xfrm>
            <a:off x="5092700" y="1995488"/>
            <a:ext cx="1265238" cy="987425"/>
            <a:chOff x="3568700" y="2854325"/>
            <a:chExt cx="1265238" cy="987425"/>
          </a:xfrm>
        </p:grpSpPr>
        <p:pic>
          <p:nvPicPr>
            <p:cNvPr id="6" name="Picture 5" descr="OracleHQ.jpg"/>
            <p:cNvPicPr>
              <a:picLocks noChangeAspect="1"/>
            </p:cNvPicPr>
            <p:nvPr/>
          </p:nvPicPr>
          <p:blipFill>
            <a:blip r:embed="rId4" cstate="email"/>
            <a:srcRect/>
            <a:stretch>
              <a:fillRect/>
            </a:stretch>
          </p:blipFill>
          <p:spPr>
            <a:xfrm>
              <a:off x="3621110" y="2914648"/>
              <a:ext cx="832335" cy="8572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5866" name="Picture 45" descr="EMEA.png"/>
            <p:cNvPicPr>
              <a:picLocks noChangeAspect="1"/>
            </p:cNvPicPr>
            <p:nvPr/>
          </p:nvPicPr>
          <p:blipFill>
            <a:blip r:embed="rId8"/>
            <a:srcRect/>
            <a:stretch>
              <a:fillRect/>
            </a:stretch>
          </p:blipFill>
          <p:spPr bwMode="auto">
            <a:xfrm>
              <a:off x="3587750" y="2854325"/>
              <a:ext cx="841375" cy="334963"/>
            </a:xfrm>
            <a:prstGeom prst="rect">
              <a:avLst/>
            </a:prstGeom>
            <a:noFill/>
            <a:ln w="9525">
              <a:noFill/>
              <a:miter lim="800000"/>
              <a:headEnd/>
              <a:tailEnd/>
            </a:ln>
          </p:spPr>
        </p:pic>
        <p:pic>
          <p:nvPicPr>
            <p:cNvPr id="35867" name="Picture 26" descr="C"/>
            <p:cNvPicPr>
              <a:picLocks noChangeAspect="1" noChangeArrowheads="1"/>
            </p:cNvPicPr>
            <p:nvPr/>
          </p:nvPicPr>
          <p:blipFill>
            <a:blip r:embed="rId17"/>
            <a:srcRect/>
            <a:stretch>
              <a:fillRect/>
            </a:stretch>
          </p:blipFill>
          <p:spPr bwMode="auto">
            <a:xfrm>
              <a:off x="3568700" y="3397250"/>
              <a:ext cx="950913" cy="444500"/>
            </a:xfrm>
            <a:prstGeom prst="rect">
              <a:avLst/>
            </a:prstGeom>
            <a:noFill/>
            <a:ln w="9525">
              <a:noFill/>
              <a:miter lim="800000"/>
              <a:headEnd/>
              <a:tailEnd/>
            </a:ln>
          </p:spPr>
        </p:pic>
        <p:pic>
          <p:nvPicPr>
            <p:cNvPr id="35868" name="Picture 32"/>
            <p:cNvPicPr>
              <a:picLocks noChangeAspect="1" noChangeArrowheads="1"/>
            </p:cNvPicPr>
            <p:nvPr/>
          </p:nvPicPr>
          <p:blipFill>
            <a:blip r:embed="rId10"/>
            <a:srcRect/>
            <a:stretch>
              <a:fillRect/>
            </a:stretch>
          </p:blipFill>
          <p:spPr bwMode="auto">
            <a:xfrm>
              <a:off x="4154488" y="3200400"/>
              <a:ext cx="679450" cy="12065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7"/>
          <p:cNvSpPr txBox="1">
            <a:spLocks noChangeArrowheads="1"/>
          </p:cNvSpPr>
          <p:nvPr/>
        </p:nvSpPr>
        <p:spPr bwMode="auto">
          <a:xfrm>
            <a:off x="785813" y="292100"/>
            <a:ext cx="8320087" cy="1163638"/>
          </a:xfrm>
          <a:prstGeom prst="rect">
            <a:avLst/>
          </a:prstGeom>
          <a:noFill/>
          <a:ln w="9525">
            <a:noFill/>
            <a:miter lim="800000"/>
            <a:headEnd/>
            <a:tailEnd/>
          </a:ln>
        </p:spPr>
        <p:txBody>
          <a:bodyPr lIns="0" tIns="0" rIns="0" bIns="0"/>
          <a:lstStyle/>
          <a:p>
            <a:pPr>
              <a:buClr>
                <a:srgbClr val="FD0000"/>
              </a:buClr>
            </a:pPr>
            <a:r>
              <a:rPr lang="en-US" sz="3200" b="1">
                <a:solidFill>
                  <a:schemeClr val="accent1"/>
                </a:solidFill>
                <a:cs typeface="Times New Roman" pitchFamily="18" charset="0"/>
              </a:rPr>
              <a:t>Automate:</a:t>
            </a:r>
            <a:r>
              <a:rPr lang="en-US" sz="3200" b="1">
                <a:cs typeface="Times New Roman" pitchFamily="18" charset="0"/>
              </a:rPr>
              <a:t> We Drink Our Own Champagne</a:t>
            </a:r>
            <a:endParaRPr lang="en-US" sz="2400" b="1">
              <a:cs typeface="Times New Roman" pitchFamily="18" charset="0"/>
            </a:endParaRPr>
          </a:p>
        </p:txBody>
      </p:sp>
      <p:pic>
        <p:nvPicPr>
          <p:cNvPr id="37890" name="Picture 2"/>
          <p:cNvPicPr>
            <a:picLocks noChangeAspect="1" noChangeArrowheads="1"/>
          </p:cNvPicPr>
          <p:nvPr/>
        </p:nvPicPr>
        <p:blipFill>
          <a:blip r:embed="rId3"/>
          <a:srcRect/>
          <a:stretch>
            <a:fillRect/>
          </a:stretch>
        </p:blipFill>
        <p:spPr bwMode="auto">
          <a:xfrm>
            <a:off x="812800" y="1357313"/>
            <a:ext cx="7483475" cy="4864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57" descr="RelsysLOGO"/>
          <p:cNvPicPr>
            <a:picLocks noChangeAspect="1" noChangeArrowheads="1"/>
          </p:cNvPicPr>
          <p:nvPr/>
        </p:nvPicPr>
        <p:blipFill>
          <a:blip r:embed="rId4"/>
          <a:srcRect/>
          <a:stretch>
            <a:fillRect/>
          </a:stretch>
        </p:blipFill>
        <p:spPr bwMode="auto">
          <a:xfrm>
            <a:off x="1955800" y="4132263"/>
            <a:ext cx="1323975" cy="422275"/>
          </a:xfrm>
          <a:prstGeom prst="rect">
            <a:avLst/>
          </a:prstGeom>
          <a:noFill/>
          <a:ln w="9525">
            <a:noFill/>
            <a:miter lim="800000"/>
            <a:headEnd/>
            <a:tailEnd/>
          </a:ln>
        </p:spPr>
      </p:pic>
      <p:pic>
        <p:nvPicPr>
          <p:cNvPr id="17412" name="Picture 45" descr="logo">
            <a:hlinkClick r:id="rId5"/>
          </p:cNvPr>
          <p:cNvPicPr>
            <a:picLocks noChangeAspect="1" noChangeArrowheads="1"/>
          </p:cNvPicPr>
          <p:nvPr/>
        </p:nvPicPr>
        <p:blipFill>
          <a:blip r:embed="rId6"/>
          <a:srcRect/>
          <a:stretch>
            <a:fillRect/>
          </a:stretch>
        </p:blipFill>
        <p:spPr bwMode="auto">
          <a:xfrm>
            <a:off x="2797175" y="4906963"/>
            <a:ext cx="1066800" cy="420687"/>
          </a:xfrm>
          <a:prstGeom prst="rect">
            <a:avLst/>
          </a:prstGeom>
          <a:noFill/>
          <a:ln w="9525">
            <a:noFill/>
            <a:miter lim="800000"/>
            <a:headEnd/>
            <a:tailEnd/>
          </a:ln>
        </p:spPr>
      </p:pic>
      <p:pic>
        <p:nvPicPr>
          <p:cNvPr id="17413" name="Picture 94"/>
          <p:cNvPicPr>
            <a:picLocks noChangeAspect="1" noChangeArrowheads="1"/>
          </p:cNvPicPr>
          <p:nvPr/>
        </p:nvPicPr>
        <p:blipFill>
          <a:blip r:embed="rId7"/>
          <a:srcRect/>
          <a:stretch>
            <a:fillRect/>
          </a:stretch>
        </p:blipFill>
        <p:spPr bwMode="auto">
          <a:xfrm>
            <a:off x="2479675" y="2303463"/>
            <a:ext cx="1081088" cy="304800"/>
          </a:xfrm>
          <a:prstGeom prst="rect">
            <a:avLst/>
          </a:prstGeom>
          <a:noFill/>
          <a:ln w="9525">
            <a:noFill/>
            <a:miter lim="800000"/>
            <a:headEnd/>
            <a:tailEnd/>
          </a:ln>
        </p:spPr>
      </p:pic>
      <p:pic>
        <p:nvPicPr>
          <p:cNvPr id="17414" name="Picture 105" descr="Gel_RGB_M"/>
          <p:cNvPicPr>
            <a:picLocks noChangeAspect="1" noChangeArrowheads="1"/>
          </p:cNvPicPr>
          <p:nvPr/>
        </p:nvPicPr>
        <p:blipFill>
          <a:blip r:embed="rId8"/>
          <a:srcRect/>
          <a:stretch>
            <a:fillRect/>
          </a:stretch>
        </p:blipFill>
        <p:spPr bwMode="auto">
          <a:xfrm>
            <a:off x="6861175" y="5553075"/>
            <a:ext cx="787400" cy="274638"/>
          </a:xfrm>
          <a:prstGeom prst="rect">
            <a:avLst/>
          </a:prstGeom>
          <a:noFill/>
          <a:ln w="9525">
            <a:noFill/>
            <a:miter lim="800000"/>
            <a:headEnd/>
            <a:tailEnd/>
          </a:ln>
        </p:spPr>
      </p:pic>
      <p:pic>
        <p:nvPicPr>
          <p:cNvPr id="17415" name="Picture 2" descr="oracle_retek_profit"/>
          <p:cNvPicPr>
            <a:picLocks noChangeAspect="1" noChangeArrowheads="1"/>
          </p:cNvPicPr>
          <p:nvPr/>
        </p:nvPicPr>
        <p:blipFill>
          <a:blip r:embed="rId9"/>
          <a:srcRect/>
          <a:stretch>
            <a:fillRect/>
          </a:stretch>
        </p:blipFill>
        <p:spPr bwMode="auto">
          <a:xfrm>
            <a:off x="2652713" y="3022600"/>
            <a:ext cx="782637" cy="414338"/>
          </a:xfrm>
          <a:prstGeom prst="rect">
            <a:avLst/>
          </a:prstGeom>
          <a:noFill/>
          <a:ln w="9525">
            <a:noFill/>
            <a:miter lim="800000"/>
            <a:headEnd/>
            <a:tailEnd/>
          </a:ln>
        </p:spPr>
      </p:pic>
      <p:pic>
        <p:nvPicPr>
          <p:cNvPr id="17416" name="Picture 3" descr="rgb_logo_with_text_large"/>
          <p:cNvPicPr>
            <a:picLocks noChangeAspect="1" noChangeArrowheads="1"/>
          </p:cNvPicPr>
          <p:nvPr/>
        </p:nvPicPr>
        <p:blipFill>
          <a:blip r:embed="rId10"/>
          <a:srcRect/>
          <a:stretch>
            <a:fillRect/>
          </a:stretch>
        </p:blipFill>
        <p:spPr bwMode="auto">
          <a:xfrm>
            <a:off x="3511550" y="3062288"/>
            <a:ext cx="469900" cy="419100"/>
          </a:xfrm>
          <a:prstGeom prst="rect">
            <a:avLst/>
          </a:prstGeom>
          <a:noFill/>
          <a:ln w="9525">
            <a:noFill/>
            <a:miter lim="800000"/>
            <a:headEnd/>
            <a:tailEnd/>
          </a:ln>
        </p:spPr>
      </p:pic>
      <p:pic>
        <p:nvPicPr>
          <p:cNvPr id="17417" name="Picture 4" descr="Bay logo"/>
          <p:cNvPicPr>
            <a:picLocks noChangeAspect="1" noChangeArrowheads="1"/>
          </p:cNvPicPr>
          <p:nvPr/>
        </p:nvPicPr>
        <p:blipFill>
          <a:blip r:embed="rId11"/>
          <a:srcRect/>
          <a:stretch>
            <a:fillRect/>
          </a:stretch>
        </p:blipFill>
        <p:spPr bwMode="auto">
          <a:xfrm>
            <a:off x="6635750" y="3122613"/>
            <a:ext cx="1016000" cy="349250"/>
          </a:xfrm>
          <a:prstGeom prst="rect">
            <a:avLst/>
          </a:prstGeom>
          <a:noFill/>
          <a:ln w="9525">
            <a:noFill/>
            <a:miter lim="800000"/>
            <a:headEnd/>
            <a:tailEnd/>
          </a:ln>
        </p:spPr>
      </p:pic>
      <p:sp>
        <p:nvSpPr>
          <p:cNvPr id="788486" name="Text Box 6"/>
          <p:cNvSpPr txBox="1">
            <a:spLocks noChangeArrowheads="1"/>
          </p:cNvSpPr>
          <p:nvPr/>
        </p:nvSpPr>
        <p:spPr bwMode="auto">
          <a:xfrm>
            <a:off x="1371600" y="735013"/>
            <a:ext cx="1481138" cy="307975"/>
          </a:xfrm>
          <a:prstGeom prst="rect">
            <a:avLst/>
          </a:prstGeom>
          <a:noFill/>
          <a:ln w="9525" algn="ctr">
            <a:noFill/>
            <a:miter lim="800000"/>
            <a:headEnd/>
            <a:tailEnd/>
          </a:ln>
          <a:effectLst/>
        </p:spPr>
        <p:txBody>
          <a:bodyPr wrap="none" lIns="92075" tIns="46038" rIns="92075" bIns="46038">
            <a:spAutoFit/>
          </a:bodyPr>
          <a:lstStyle/>
          <a:p>
            <a:pPr marL="119063" indent="-119063" algn="ctr">
              <a:defRPr/>
            </a:pPr>
            <a:r>
              <a:rPr lang="en-US" sz="1400" dirty="0">
                <a:solidFill>
                  <a:schemeClr val="accent1"/>
                </a:solidFill>
                <a:effectLst>
                  <a:outerShdw blurRad="38100" dist="38100" dir="2700000" algn="tl">
                    <a:srgbClr val="C0C0C0"/>
                  </a:outerShdw>
                </a:effectLst>
              </a:rPr>
              <a:t>APPLICATIONS</a:t>
            </a:r>
          </a:p>
        </p:txBody>
      </p:sp>
      <p:sp>
        <p:nvSpPr>
          <p:cNvPr id="788487" name="Text Box 7"/>
          <p:cNvSpPr txBox="1">
            <a:spLocks noChangeArrowheads="1"/>
          </p:cNvSpPr>
          <p:nvPr/>
        </p:nvSpPr>
        <p:spPr bwMode="auto">
          <a:xfrm>
            <a:off x="5938838" y="730250"/>
            <a:ext cx="1443037" cy="307975"/>
          </a:xfrm>
          <a:prstGeom prst="rect">
            <a:avLst/>
          </a:prstGeom>
          <a:noFill/>
          <a:ln w="9525" algn="ctr">
            <a:noFill/>
            <a:miter lim="800000"/>
            <a:headEnd/>
            <a:tailEnd/>
          </a:ln>
          <a:effectLst/>
        </p:spPr>
        <p:txBody>
          <a:bodyPr wrap="none" lIns="92075" tIns="46038" rIns="92075" bIns="46038">
            <a:spAutoFit/>
          </a:bodyPr>
          <a:lstStyle/>
          <a:p>
            <a:pPr marL="119063" indent="-119063" algn="ctr">
              <a:defRPr/>
            </a:pPr>
            <a:r>
              <a:rPr lang="en-US" sz="1400" dirty="0">
                <a:solidFill>
                  <a:schemeClr val="accent1"/>
                </a:solidFill>
                <a:effectLst>
                  <a:outerShdw blurRad="38100" dist="38100" dir="2700000" algn="tl">
                    <a:srgbClr val="C0C0C0"/>
                  </a:outerShdw>
                </a:effectLst>
              </a:rPr>
              <a:t>TECHNOLOGY</a:t>
            </a:r>
          </a:p>
        </p:txBody>
      </p:sp>
      <p:sp>
        <p:nvSpPr>
          <p:cNvPr id="17420" name="Rectangle 10"/>
          <p:cNvSpPr>
            <a:spLocks noChangeArrowheads="1"/>
          </p:cNvSpPr>
          <p:nvPr/>
        </p:nvSpPr>
        <p:spPr bwMode="auto">
          <a:xfrm>
            <a:off x="130175" y="5334000"/>
            <a:ext cx="1447800" cy="685800"/>
          </a:xfrm>
          <a:prstGeom prst="rect">
            <a:avLst/>
          </a:prstGeom>
          <a:solidFill>
            <a:schemeClr val="accent1"/>
          </a:solidFill>
          <a:ln w="9525">
            <a:noFill/>
            <a:miter lim="800000"/>
            <a:headEnd/>
            <a:tailEnd/>
          </a:ln>
        </p:spPr>
        <p:txBody>
          <a:bodyPr lIns="92075" tIns="46038" rIns="92075" bIns="46038"/>
          <a:lstStyle/>
          <a:p>
            <a:pPr algn="ctr">
              <a:spcBef>
                <a:spcPct val="20000"/>
              </a:spcBef>
            </a:pPr>
            <a:r>
              <a:rPr lang="en-US" sz="1200">
                <a:solidFill>
                  <a:schemeClr val="bg1"/>
                </a:solidFill>
              </a:rPr>
              <a:t>Insurance</a:t>
            </a:r>
            <a:br>
              <a:rPr lang="en-US" sz="1200">
                <a:solidFill>
                  <a:schemeClr val="bg1"/>
                </a:solidFill>
              </a:rPr>
            </a:br>
            <a:endParaRPr lang="en-US" sz="1200">
              <a:solidFill>
                <a:schemeClr val="bg1"/>
              </a:solidFill>
            </a:endParaRPr>
          </a:p>
        </p:txBody>
      </p:sp>
      <p:sp>
        <p:nvSpPr>
          <p:cNvPr id="17421" name="Rectangle 12"/>
          <p:cNvSpPr>
            <a:spLocks noChangeArrowheads="1"/>
          </p:cNvSpPr>
          <p:nvPr/>
        </p:nvSpPr>
        <p:spPr bwMode="auto">
          <a:xfrm>
            <a:off x="130175" y="5597525"/>
            <a:ext cx="1447800" cy="590550"/>
          </a:xfrm>
          <a:prstGeom prst="rect">
            <a:avLst/>
          </a:prstGeom>
          <a:solidFill>
            <a:schemeClr val="accent1"/>
          </a:solidFill>
          <a:ln w="9525">
            <a:noFill/>
            <a:miter lim="800000"/>
            <a:headEnd/>
            <a:tailEnd/>
          </a:ln>
        </p:spPr>
        <p:txBody>
          <a:bodyPr lIns="92075" tIns="46038" rIns="92075" bIns="46038"/>
          <a:lstStyle/>
          <a:p>
            <a:pPr algn="ctr">
              <a:spcBef>
                <a:spcPct val="20000"/>
              </a:spcBef>
            </a:pPr>
            <a:endParaRPr lang="en-US" sz="1200">
              <a:solidFill>
                <a:schemeClr val="bg1"/>
              </a:solidFill>
            </a:endParaRPr>
          </a:p>
          <a:p>
            <a:pPr algn="ctr">
              <a:spcBef>
                <a:spcPct val="20000"/>
              </a:spcBef>
            </a:pPr>
            <a:r>
              <a:rPr lang="en-US" sz="1200">
                <a:solidFill>
                  <a:schemeClr val="bg1"/>
                </a:solidFill>
              </a:rPr>
              <a:t>Manufacturing</a:t>
            </a:r>
          </a:p>
        </p:txBody>
      </p:sp>
      <p:sp>
        <p:nvSpPr>
          <p:cNvPr id="17422" name="Rectangle 13"/>
          <p:cNvSpPr>
            <a:spLocks noChangeArrowheads="1"/>
          </p:cNvSpPr>
          <p:nvPr/>
        </p:nvSpPr>
        <p:spPr bwMode="auto">
          <a:xfrm>
            <a:off x="1577975" y="4219575"/>
            <a:ext cx="2667000" cy="611188"/>
          </a:xfrm>
          <a:prstGeom prst="rect">
            <a:avLst/>
          </a:prstGeom>
          <a:noFill/>
          <a:ln w="9525">
            <a:noFill/>
            <a:miter lim="800000"/>
            <a:headEnd/>
            <a:tailEnd/>
          </a:ln>
        </p:spPr>
        <p:txBody>
          <a:bodyPr lIns="92075" tIns="46038" rIns="92075" bIns="46038"/>
          <a:lstStyle/>
          <a:p>
            <a:pPr>
              <a:spcBef>
                <a:spcPct val="20000"/>
              </a:spcBef>
            </a:pPr>
            <a:endParaRPr lang="en-AU" sz="1400"/>
          </a:p>
        </p:txBody>
      </p:sp>
      <p:sp>
        <p:nvSpPr>
          <p:cNvPr id="17423" name="Rectangle 14"/>
          <p:cNvSpPr>
            <a:spLocks noChangeArrowheads="1"/>
          </p:cNvSpPr>
          <p:nvPr/>
        </p:nvSpPr>
        <p:spPr bwMode="auto">
          <a:xfrm>
            <a:off x="130175" y="4959350"/>
            <a:ext cx="1447800" cy="439738"/>
          </a:xfrm>
          <a:prstGeom prst="rect">
            <a:avLst/>
          </a:prstGeom>
          <a:solidFill>
            <a:schemeClr val="accent1"/>
          </a:solidFill>
          <a:ln w="9525">
            <a:noFill/>
            <a:miter lim="800000"/>
            <a:headEnd/>
            <a:tailEnd/>
          </a:ln>
        </p:spPr>
        <p:txBody>
          <a:bodyPr lIns="92075" tIns="46038" rIns="92075" bIns="46038"/>
          <a:lstStyle/>
          <a:p>
            <a:pPr algn="ctr">
              <a:spcBef>
                <a:spcPct val="20000"/>
              </a:spcBef>
            </a:pPr>
            <a:r>
              <a:rPr lang="en-US" sz="1200">
                <a:solidFill>
                  <a:schemeClr val="bg1"/>
                </a:solidFill>
              </a:rPr>
              <a:t>Banking</a:t>
            </a:r>
            <a:br>
              <a:rPr lang="en-US" sz="1200">
                <a:solidFill>
                  <a:schemeClr val="bg1"/>
                </a:solidFill>
              </a:rPr>
            </a:br>
            <a:endParaRPr lang="en-US" sz="1200">
              <a:solidFill>
                <a:schemeClr val="bg1"/>
              </a:solidFill>
            </a:endParaRPr>
          </a:p>
        </p:txBody>
      </p:sp>
      <p:sp>
        <p:nvSpPr>
          <p:cNvPr id="17424" name="Rectangle 15"/>
          <p:cNvSpPr>
            <a:spLocks noChangeArrowheads="1"/>
          </p:cNvSpPr>
          <p:nvPr/>
        </p:nvSpPr>
        <p:spPr bwMode="auto">
          <a:xfrm>
            <a:off x="1577975" y="3605213"/>
            <a:ext cx="2667000" cy="614362"/>
          </a:xfrm>
          <a:prstGeom prst="rect">
            <a:avLst/>
          </a:prstGeom>
          <a:noFill/>
          <a:ln w="9525">
            <a:noFill/>
            <a:miter lim="800000"/>
            <a:headEnd/>
            <a:tailEnd/>
          </a:ln>
        </p:spPr>
        <p:txBody>
          <a:bodyPr lIns="92075" tIns="46038" rIns="92075" bIns="46038"/>
          <a:lstStyle/>
          <a:p>
            <a:pPr>
              <a:spcBef>
                <a:spcPct val="20000"/>
              </a:spcBef>
            </a:pPr>
            <a:endParaRPr lang="en-AU" sz="1400"/>
          </a:p>
        </p:txBody>
      </p:sp>
      <p:sp>
        <p:nvSpPr>
          <p:cNvPr id="17425" name="Rectangle 16"/>
          <p:cNvSpPr>
            <a:spLocks noChangeArrowheads="1"/>
          </p:cNvSpPr>
          <p:nvPr/>
        </p:nvSpPr>
        <p:spPr bwMode="auto">
          <a:xfrm>
            <a:off x="130175" y="4570413"/>
            <a:ext cx="1447800" cy="457200"/>
          </a:xfrm>
          <a:prstGeom prst="rect">
            <a:avLst/>
          </a:prstGeom>
          <a:solidFill>
            <a:schemeClr val="accent1"/>
          </a:solidFill>
          <a:ln w="9525">
            <a:noFill/>
            <a:miter lim="800000"/>
            <a:headEnd/>
            <a:tailEnd/>
          </a:ln>
        </p:spPr>
        <p:txBody>
          <a:bodyPr lIns="92075" tIns="46038" rIns="92075" bIns="46038"/>
          <a:lstStyle/>
          <a:p>
            <a:pPr algn="ctr">
              <a:spcBef>
                <a:spcPct val="20000"/>
              </a:spcBef>
            </a:pPr>
            <a:r>
              <a:rPr lang="en-US" sz="1200">
                <a:solidFill>
                  <a:schemeClr val="bg1"/>
                </a:solidFill>
              </a:rPr>
              <a:t>Utilities</a:t>
            </a:r>
            <a:br>
              <a:rPr lang="en-US" sz="1200">
                <a:solidFill>
                  <a:schemeClr val="bg1"/>
                </a:solidFill>
              </a:rPr>
            </a:br>
            <a:endParaRPr lang="en-US" sz="1200">
              <a:solidFill>
                <a:schemeClr val="bg1"/>
              </a:solidFill>
            </a:endParaRPr>
          </a:p>
        </p:txBody>
      </p:sp>
      <p:sp>
        <p:nvSpPr>
          <p:cNvPr id="17426" name="Rectangle 21"/>
          <p:cNvSpPr>
            <a:spLocks noChangeArrowheads="1"/>
          </p:cNvSpPr>
          <p:nvPr/>
        </p:nvSpPr>
        <p:spPr bwMode="auto">
          <a:xfrm>
            <a:off x="1577975" y="1603375"/>
            <a:ext cx="2667000" cy="650875"/>
          </a:xfrm>
          <a:prstGeom prst="rect">
            <a:avLst/>
          </a:prstGeom>
          <a:noFill/>
          <a:ln w="9525">
            <a:noFill/>
            <a:miter lim="800000"/>
            <a:headEnd/>
            <a:tailEnd/>
          </a:ln>
        </p:spPr>
        <p:txBody>
          <a:bodyPr lIns="92075" tIns="46038" rIns="92075" bIns="46038"/>
          <a:lstStyle/>
          <a:p>
            <a:pPr>
              <a:spcBef>
                <a:spcPct val="20000"/>
              </a:spcBef>
            </a:pPr>
            <a:endParaRPr lang="en-AU" sz="1400"/>
          </a:p>
        </p:txBody>
      </p:sp>
      <p:sp>
        <p:nvSpPr>
          <p:cNvPr id="17427" name="Rectangle 24"/>
          <p:cNvSpPr>
            <a:spLocks noChangeArrowheads="1"/>
          </p:cNvSpPr>
          <p:nvPr/>
        </p:nvSpPr>
        <p:spPr bwMode="auto">
          <a:xfrm>
            <a:off x="130175" y="1004888"/>
            <a:ext cx="1447800" cy="1200150"/>
          </a:xfrm>
          <a:prstGeom prst="rect">
            <a:avLst/>
          </a:prstGeom>
          <a:solidFill>
            <a:schemeClr val="accent1"/>
          </a:solidFill>
          <a:ln w="9525">
            <a:noFill/>
            <a:miter lim="800000"/>
            <a:headEnd/>
            <a:tailEnd/>
          </a:ln>
        </p:spPr>
        <p:txBody>
          <a:bodyPr lIns="92075" tIns="46038" rIns="92075" bIns="46038"/>
          <a:lstStyle/>
          <a:p>
            <a:pPr algn="ctr">
              <a:spcBef>
                <a:spcPct val="20000"/>
              </a:spcBef>
            </a:pPr>
            <a:endParaRPr lang="en-US" sz="300">
              <a:solidFill>
                <a:schemeClr val="bg1"/>
              </a:solidFill>
            </a:endParaRPr>
          </a:p>
          <a:p>
            <a:pPr algn="ctr">
              <a:spcBef>
                <a:spcPct val="20000"/>
              </a:spcBef>
            </a:pPr>
            <a:endParaRPr lang="en-US" sz="600">
              <a:solidFill>
                <a:schemeClr val="bg1"/>
              </a:solidFill>
            </a:endParaRPr>
          </a:p>
          <a:p>
            <a:pPr algn="ctr">
              <a:spcBef>
                <a:spcPct val="20000"/>
              </a:spcBef>
            </a:pPr>
            <a:r>
              <a:rPr lang="en-US" sz="1200">
                <a:solidFill>
                  <a:schemeClr val="bg1"/>
                </a:solidFill>
              </a:rPr>
              <a:t>Enterprise Deals</a:t>
            </a:r>
          </a:p>
        </p:txBody>
      </p:sp>
      <p:sp>
        <p:nvSpPr>
          <p:cNvPr id="17428" name="Rectangle 22"/>
          <p:cNvSpPr>
            <a:spLocks noChangeArrowheads="1"/>
          </p:cNvSpPr>
          <p:nvPr/>
        </p:nvSpPr>
        <p:spPr bwMode="auto">
          <a:xfrm>
            <a:off x="130175" y="1766888"/>
            <a:ext cx="1447800" cy="1066800"/>
          </a:xfrm>
          <a:prstGeom prst="rect">
            <a:avLst/>
          </a:prstGeom>
          <a:solidFill>
            <a:schemeClr val="accent1"/>
          </a:solidFill>
          <a:ln w="9525">
            <a:noFill/>
            <a:miter lim="800000"/>
            <a:headEnd/>
            <a:tailEnd/>
          </a:ln>
        </p:spPr>
        <p:txBody>
          <a:bodyPr lIns="92075" tIns="46038" rIns="92075" bIns="46038"/>
          <a:lstStyle/>
          <a:p>
            <a:pPr algn="ctr">
              <a:spcBef>
                <a:spcPct val="20000"/>
              </a:spcBef>
            </a:pPr>
            <a:r>
              <a:rPr lang="en-US" sz="1200">
                <a:solidFill>
                  <a:schemeClr val="bg1"/>
                </a:solidFill>
              </a:rPr>
              <a:t>Business Applications</a:t>
            </a:r>
            <a:br>
              <a:rPr lang="en-US" sz="1200">
                <a:solidFill>
                  <a:schemeClr val="bg1"/>
                </a:solidFill>
              </a:rPr>
            </a:br>
            <a:endParaRPr lang="en-US" sz="1200">
              <a:solidFill>
                <a:schemeClr val="bg1"/>
              </a:solidFill>
            </a:endParaRPr>
          </a:p>
        </p:txBody>
      </p:sp>
      <p:sp>
        <p:nvSpPr>
          <p:cNvPr id="17429" name="Rectangle 23"/>
          <p:cNvSpPr>
            <a:spLocks noChangeArrowheads="1"/>
          </p:cNvSpPr>
          <p:nvPr/>
        </p:nvSpPr>
        <p:spPr bwMode="auto">
          <a:xfrm>
            <a:off x="1577975" y="985838"/>
            <a:ext cx="2362200" cy="619125"/>
          </a:xfrm>
          <a:prstGeom prst="rect">
            <a:avLst/>
          </a:prstGeom>
          <a:noFill/>
          <a:ln w="9525">
            <a:noFill/>
            <a:miter lim="800000"/>
            <a:headEnd/>
            <a:tailEnd/>
          </a:ln>
        </p:spPr>
        <p:txBody>
          <a:bodyPr lIns="92075" tIns="46038" rIns="92075" bIns="46038"/>
          <a:lstStyle/>
          <a:p>
            <a:pPr>
              <a:spcBef>
                <a:spcPct val="20000"/>
              </a:spcBef>
            </a:pPr>
            <a:endParaRPr lang="en-AU" sz="1400"/>
          </a:p>
        </p:txBody>
      </p:sp>
      <p:sp>
        <p:nvSpPr>
          <p:cNvPr id="17430" name="Line 25"/>
          <p:cNvSpPr>
            <a:spLocks noChangeShapeType="1"/>
          </p:cNvSpPr>
          <p:nvPr/>
        </p:nvSpPr>
        <p:spPr bwMode="auto">
          <a:xfrm flipV="1">
            <a:off x="130175" y="1000125"/>
            <a:ext cx="4114800" cy="0"/>
          </a:xfrm>
          <a:prstGeom prst="line">
            <a:avLst/>
          </a:prstGeom>
          <a:noFill/>
          <a:ln w="28575">
            <a:solidFill>
              <a:schemeClr val="tx1"/>
            </a:solidFill>
            <a:round/>
            <a:headEnd/>
            <a:tailEnd/>
          </a:ln>
        </p:spPr>
        <p:txBody>
          <a:bodyPr lIns="92075" tIns="46038" rIns="92075" bIns="46038">
            <a:spAutoFit/>
          </a:bodyPr>
          <a:lstStyle/>
          <a:p>
            <a:endParaRPr lang="en-US"/>
          </a:p>
        </p:txBody>
      </p:sp>
      <p:sp>
        <p:nvSpPr>
          <p:cNvPr id="17431" name="Line 27"/>
          <p:cNvSpPr>
            <a:spLocks noChangeShapeType="1"/>
          </p:cNvSpPr>
          <p:nvPr/>
        </p:nvSpPr>
        <p:spPr bwMode="auto">
          <a:xfrm>
            <a:off x="130175" y="2605088"/>
            <a:ext cx="4114800" cy="0"/>
          </a:xfrm>
          <a:prstGeom prst="line">
            <a:avLst/>
          </a:prstGeom>
          <a:noFill/>
          <a:ln w="12700">
            <a:solidFill>
              <a:schemeClr val="tx1"/>
            </a:solidFill>
            <a:round/>
            <a:headEnd/>
            <a:tailEnd/>
          </a:ln>
        </p:spPr>
        <p:txBody>
          <a:bodyPr lIns="92075" tIns="46038" rIns="92075" bIns="46038">
            <a:spAutoFit/>
          </a:bodyPr>
          <a:lstStyle/>
          <a:p>
            <a:endParaRPr lang="en-US"/>
          </a:p>
        </p:txBody>
      </p:sp>
      <p:sp>
        <p:nvSpPr>
          <p:cNvPr id="17432" name="Line 32"/>
          <p:cNvSpPr>
            <a:spLocks noChangeShapeType="1"/>
          </p:cNvSpPr>
          <p:nvPr/>
        </p:nvSpPr>
        <p:spPr bwMode="auto">
          <a:xfrm>
            <a:off x="130175" y="4906963"/>
            <a:ext cx="4114800" cy="0"/>
          </a:xfrm>
          <a:prstGeom prst="line">
            <a:avLst/>
          </a:prstGeom>
          <a:noFill/>
          <a:ln w="12700">
            <a:solidFill>
              <a:schemeClr val="tx1"/>
            </a:solidFill>
            <a:round/>
            <a:headEnd/>
            <a:tailEnd/>
          </a:ln>
        </p:spPr>
        <p:txBody>
          <a:bodyPr lIns="92075" tIns="46038" rIns="92075" bIns="46038">
            <a:spAutoFit/>
          </a:bodyPr>
          <a:lstStyle/>
          <a:p>
            <a:endParaRPr lang="en-US"/>
          </a:p>
        </p:txBody>
      </p:sp>
      <p:sp>
        <p:nvSpPr>
          <p:cNvPr id="17433" name="Line 34"/>
          <p:cNvSpPr>
            <a:spLocks noChangeShapeType="1"/>
          </p:cNvSpPr>
          <p:nvPr/>
        </p:nvSpPr>
        <p:spPr bwMode="auto">
          <a:xfrm>
            <a:off x="4257675" y="989013"/>
            <a:ext cx="3175" cy="5183187"/>
          </a:xfrm>
          <a:prstGeom prst="line">
            <a:avLst/>
          </a:prstGeom>
          <a:noFill/>
          <a:ln w="28575" cap="sq">
            <a:solidFill>
              <a:schemeClr val="tx1"/>
            </a:solidFill>
            <a:round/>
            <a:headEnd/>
            <a:tailEnd/>
          </a:ln>
        </p:spPr>
        <p:txBody>
          <a:bodyPr lIns="92075" tIns="46038" rIns="92075" bIns="46038">
            <a:spAutoFit/>
          </a:bodyPr>
          <a:lstStyle/>
          <a:p>
            <a:endParaRPr lang="en-US"/>
          </a:p>
        </p:txBody>
      </p:sp>
      <p:sp>
        <p:nvSpPr>
          <p:cNvPr id="17434" name="Line 35"/>
          <p:cNvSpPr>
            <a:spLocks noChangeShapeType="1"/>
          </p:cNvSpPr>
          <p:nvPr/>
        </p:nvSpPr>
        <p:spPr bwMode="auto">
          <a:xfrm>
            <a:off x="130175" y="5297488"/>
            <a:ext cx="4114800" cy="0"/>
          </a:xfrm>
          <a:prstGeom prst="line">
            <a:avLst/>
          </a:prstGeom>
          <a:noFill/>
          <a:ln w="12700">
            <a:solidFill>
              <a:schemeClr val="tx1"/>
            </a:solidFill>
            <a:round/>
            <a:headEnd/>
            <a:tailEnd/>
          </a:ln>
        </p:spPr>
        <p:txBody>
          <a:bodyPr lIns="92075" tIns="46038" rIns="92075" bIns="46038">
            <a:spAutoFit/>
          </a:bodyPr>
          <a:lstStyle/>
          <a:p>
            <a:endParaRPr lang="en-US"/>
          </a:p>
        </p:txBody>
      </p:sp>
      <p:sp>
        <p:nvSpPr>
          <p:cNvPr id="17435" name="Line 36"/>
          <p:cNvSpPr>
            <a:spLocks noChangeShapeType="1"/>
          </p:cNvSpPr>
          <p:nvPr/>
        </p:nvSpPr>
        <p:spPr bwMode="auto">
          <a:xfrm>
            <a:off x="130175" y="5699125"/>
            <a:ext cx="4114800" cy="0"/>
          </a:xfrm>
          <a:prstGeom prst="line">
            <a:avLst/>
          </a:prstGeom>
          <a:noFill/>
          <a:ln w="12700">
            <a:solidFill>
              <a:schemeClr val="tx1"/>
            </a:solidFill>
            <a:round/>
            <a:headEnd/>
            <a:tailEnd/>
          </a:ln>
        </p:spPr>
        <p:txBody>
          <a:bodyPr lIns="92075" tIns="46038" rIns="92075" bIns="46038">
            <a:spAutoFit/>
          </a:bodyPr>
          <a:lstStyle/>
          <a:p>
            <a:endParaRPr lang="en-US"/>
          </a:p>
        </p:txBody>
      </p:sp>
      <p:pic>
        <p:nvPicPr>
          <p:cNvPr id="17436" name="Picture 37" descr="PeopleSoft-[Converted]"/>
          <p:cNvPicPr>
            <a:picLocks noChangeAspect="1" noChangeArrowheads="1"/>
          </p:cNvPicPr>
          <p:nvPr/>
        </p:nvPicPr>
        <p:blipFill>
          <a:blip r:embed="rId12"/>
          <a:srcRect/>
          <a:stretch>
            <a:fillRect/>
          </a:stretch>
        </p:blipFill>
        <p:spPr bwMode="auto">
          <a:xfrm>
            <a:off x="1652588" y="1104900"/>
            <a:ext cx="1320800" cy="312738"/>
          </a:xfrm>
          <a:prstGeom prst="rect">
            <a:avLst/>
          </a:prstGeom>
          <a:noFill/>
          <a:ln w="9525">
            <a:noFill/>
            <a:miter lim="800000"/>
            <a:headEnd/>
            <a:tailEnd/>
          </a:ln>
        </p:spPr>
      </p:pic>
      <p:pic>
        <p:nvPicPr>
          <p:cNvPr id="17437" name="Picture 38" descr="Siebel-Systems-[Converted]"/>
          <p:cNvPicPr>
            <a:picLocks noChangeAspect="1" noChangeArrowheads="1"/>
          </p:cNvPicPr>
          <p:nvPr/>
        </p:nvPicPr>
        <p:blipFill>
          <a:blip r:embed="rId13"/>
          <a:srcRect/>
          <a:stretch>
            <a:fillRect/>
          </a:stretch>
        </p:blipFill>
        <p:spPr bwMode="auto">
          <a:xfrm>
            <a:off x="2840038" y="1377950"/>
            <a:ext cx="1316037" cy="200025"/>
          </a:xfrm>
          <a:prstGeom prst="rect">
            <a:avLst/>
          </a:prstGeom>
          <a:noFill/>
          <a:ln w="9525">
            <a:noFill/>
            <a:miter lim="800000"/>
            <a:headEnd/>
            <a:tailEnd/>
          </a:ln>
        </p:spPr>
      </p:pic>
      <p:pic>
        <p:nvPicPr>
          <p:cNvPr id="17438" name="Picture 39" descr="logo">
            <a:hlinkClick r:id="rId14"/>
          </p:cNvPr>
          <p:cNvPicPr>
            <a:picLocks noChangeAspect="1" noChangeArrowheads="1"/>
          </p:cNvPicPr>
          <p:nvPr/>
        </p:nvPicPr>
        <p:blipFill>
          <a:blip r:embed="rId15"/>
          <a:srcRect r="54233" b="32877"/>
          <a:stretch>
            <a:fillRect/>
          </a:stretch>
        </p:blipFill>
        <p:spPr bwMode="auto">
          <a:xfrm>
            <a:off x="1931988" y="4583113"/>
            <a:ext cx="631825" cy="254000"/>
          </a:xfrm>
          <a:prstGeom prst="rect">
            <a:avLst/>
          </a:prstGeom>
          <a:noFill/>
          <a:ln w="9525">
            <a:noFill/>
            <a:miter lim="800000"/>
            <a:headEnd/>
            <a:tailEnd/>
          </a:ln>
        </p:spPr>
      </p:pic>
      <p:pic>
        <p:nvPicPr>
          <p:cNvPr id="17439" name="Picture 40"/>
          <p:cNvPicPr>
            <a:picLocks noChangeAspect="1" noChangeArrowheads="1"/>
          </p:cNvPicPr>
          <p:nvPr/>
        </p:nvPicPr>
        <p:blipFill>
          <a:blip r:embed="rId16"/>
          <a:srcRect/>
          <a:stretch>
            <a:fillRect/>
          </a:stretch>
        </p:blipFill>
        <p:spPr bwMode="auto">
          <a:xfrm>
            <a:off x="2954338" y="4625975"/>
            <a:ext cx="812800" cy="222250"/>
          </a:xfrm>
          <a:prstGeom prst="rect">
            <a:avLst/>
          </a:prstGeom>
          <a:noFill/>
          <a:ln w="9525">
            <a:noFill/>
            <a:miter lim="800000"/>
            <a:headEnd/>
            <a:tailEnd/>
          </a:ln>
        </p:spPr>
      </p:pic>
      <p:pic>
        <p:nvPicPr>
          <p:cNvPr id="17440" name="Picture 42" descr="logo">
            <a:hlinkClick r:id="rId17" tooltip="View 360Commerce Home Page"/>
          </p:cNvPr>
          <p:cNvPicPr>
            <a:picLocks noChangeAspect="1" noChangeArrowheads="1"/>
          </p:cNvPicPr>
          <p:nvPr/>
        </p:nvPicPr>
        <p:blipFill>
          <a:blip r:embed="rId18"/>
          <a:srcRect/>
          <a:stretch>
            <a:fillRect/>
          </a:stretch>
        </p:blipFill>
        <p:spPr bwMode="auto">
          <a:xfrm>
            <a:off x="2139950" y="3346450"/>
            <a:ext cx="990600" cy="209550"/>
          </a:xfrm>
          <a:prstGeom prst="rect">
            <a:avLst/>
          </a:prstGeom>
          <a:noFill/>
          <a:ln w="9525">
            <a:noFill/>
            <a:miter lim="800000"/>
            <a:headEnd/>
            <a:tailEnd/>
          </a:ln>
        </p:spPr>
      </p:pic>
      <p:pic>
        <p:nvPicPr>
          <p:cNvPr id="17441" name="Picture 43" descr="portal_logo"/>
          <p:cNvPicPr>
            <a:picLocks noChangeAspect="1" noChangeArrowheads="1"/>
          </p:cNvPicPr>
          <p:nvPr/>
        </p:nvPicPr>
        <p:blipFill>
          <a:blip r:embed="rId19"/>
          <a:srcRect/>
          <a:stretch>
            <a:fillRect/>
          </a:stretch>
        </p:blipFill>
        <p:spPr bwMode="auto">
          <a:xfrm>
            <a:off x="1730375" y="3667125"/>
            <a:ext cx="914400" cy="136525"/>
          </a:xfrm>
          <a:prstGeom prst="rect">
            <a:avLst/>
          </a:prstGeom>
          <a:noFill/>
          <a:ln w="9525">
            <a:noFill/>
            <a:miter lim="800000"/>
            <a:headEnd/>
            <a:tailEnd/>
          </a:ln>
        </p:spPr>
      </p:pic>
      <p:pic>
        <p:nvPicPr>
          <p:cNvPr id="17442" name="Picture 44"/>
          <p:cNvPicPr>
            <a:picLocks noChangeAspect="1" noChangeArrowheads="1"/>
          </p:cNvPicPr>
          <p:nvPr/>
        </p:nvPicPr>
        <p:blipFill>
          <a:blip r:embed="rId20"/>
          <a:srcRect/>
          <a:stretch>
            <a:fillRect/>
          </a:stretch>
        </p:blipFill>
        <p:spPr bwMode="auto">
          <a:xfrm>
            <a:off x="1962150" y="4954588"/>
            <a:ext cx="654050" cy="307975"/>
          </a:xfrm>
          <a:prstGeom prst="rect">
            <a:avLst/>
          </a:prstGeom>
          <a:noFill/>
          <a:ln w="9525" algn="ctr">
            <a:noFill/>
            <a:miter lim="800000"/>
            <a:headEnd/>
            <a:tailEnd/>
          </a:ln>
        </p:spPr>
      </p:pic>
      <p:pic>
        <p:nvPicPr>
          <p:cNvPr id="17443" name="Picture 46" descr="324374915@04092007-074E"/>
          <p:cNvPicPr>
            <a:picLocks noChangeAspect="1" noChangeArrowheads="1"/>
          </p:cNvPicPr>
          <p:nvPr/>
        </p:nvPicPr>
        <p:blipFill>
          <a:blip r:embed="rId21"/>
          <a:srcRect/>
          <a:stretch>
            <a:fillRect/>
          </a:stretch>
        </p:blipFill>
        <p:spPr bwMode="auto">
          <a:xfrm>
            <a:off x="3432175" y="3681413"/>
            <a:ext cx="749300" cy="223837"/>
          </a:xfrm>
          <a:prstGeom prst="rect">
            <a:avLst/>
          </a:prstGeom>
          <a:noFill/>
          <a:ln w="9525">
            <a:noFill/>
            <a:miter lim="800000"/>
            <a:headEnd/>
            <a:tailEnd/>
          </a:ln>
        </p:spPr>
      </p:pic>
      <p:pic>
        <p:nvPicPr>
          <p:cNvPr id="17444" name="Picture 47" descr="MetaSolv Software">
            <a:hlinkClick r:id="rId22"/>
          </p:cNvPr>
          <p:cNvPicPr>
            <a:picLocks noChangeAspect="1" noChangeArrowheads="1"/>
          </p:cNvPicPr>
          <p:nvPr/>
        </p:nvPicPr>
        <p:blipFill>
          <a:blip r:embed="rId23"/>
          <a:srcRect/>
          <a:stretch>
            <a:fillRect/>
          </a:stretch>
        </p:blipFill>
        <p:spPr bwMode="auto">
          <a:xfrm>
            <a:off x="1654175" y="3859213"/>
            <a:ext cx="1066800" cy="212725"/>
          </a:xfrm>
          <a:prstGeom prst="rect">
            <a:avLst/>
          </a:prstGeom>
          <a:noFill/>
          <a:ln w="9525">
            <a:noFill/>
            <a:miter lim="800000"/>
            <a:headEnd/>
            <a:tailEnd/>
          </a:ln>
        </p:spPr>
      </p:pic>
      <p:pic>
        <p:nvPicPr>
          <p:cNvPr id="17445" name="Picture 48"/>
          <p:cNvPicPr>
            <a:picLocks noChangeAspect="1" noChangeArrowheads="1"/>
          </p:cNvPicPr>
          <p:nvPr/>
        </p:nvPicPr>
        <p:blipFill>
          <a:blip r:embed="rId24"/>
          <a:srcRect/>
          <a:stretch>
            <a:fillRect/>
          </a:stretch>
        </p:blipFill>
        <p:spPr bwMode="auto">
          <a:xfrm>
            <a:off x="1666875" y="1968500"/>
            <a:ext cx="508000" cy="303213"/>
          </a:xfrm>
          <a:prstGeom prst="rect">
            <a:avLst/>
          </a:prstGeom>
          <a:noFill/>
          <a:ln w="9525" algn="ctr">
            <a:noFill/>
            <a:miter lim="800000"/>
            <a:headEnd/>
            <a:tailEnd/>
          </a:ln>
        </p:spPr>
      </p:pic>
      <p:pic>
        <p:nvPicPr>
          <p:cNvPr id="17446" name="Picture 49" descr="Demantra">
            <a:hlinkClick r:id="rId25"/>
          </p:cNvPr>
          <p:cNvPicPr>
            <a:picLocks noChangeAspect="1" noChangeArrowheads="1"/>
          </p:cNvPicPr>
          <p:nvPr/>
        </p:nvPicPr>
        <p:blipFill>
          <a:blip r:embed="rId26"/>
          <a:srcRect/>
          <a:stretch>
            <a:fillRect/>
          </a:stretch>
        </p:blipFill>
        <p:spPr bwMode="auto">
          <a:xfrm>
            <a:off x="2070100" y="5741988"/>
            <a:ext cx="914400" cy="393700"/>
          </a:xfrm>
          <a:prstGeom prst="rect">
            <a:avLst/>
          </a:prstGeom>
          <a:noFill/>
          <a:ln w="9525">
            <a:noFill/>
            <a:miter lim="800000"/>
            <a:headEnd/>
            <a:tailEnd/>
          </a:ln>
        </p:spPr>
      </p:pic>
      <p:pic>
        <p:nvPicPr>
          <p:cNvPr id="17447" name="Picture 50"/>
          <p:cNvPicPr>
            <a:picLocks noChangeAspect="1" noChangeArrowheads="1"/>
          </p:cNvPicPr>
          <p:nvPr/>
        </p:nvPicPr>
        <p:blipFill>
          <a:blip r:embed="rId27"/>
          <a:srcRect/>
          <a:stretch>
            <a:fillRect/>
          </a:stretch>
        </p:blipFill>
        <p:spPr bwMode="black">
          <a:xfrm>
            <a:off x="3182938" y="5753100"/>
            <a:ext cx="536575" cy="358775"/>
          </a:xfrm>
          <a:prstGeom prst="rect">
            <a:avLst/>
          </a:prstGeom>
          <a:noFill/>
          <a:ln w="19050">
            <a:noFill/>
            <a:miter lim="800000"/>
            <a:headEnd/>
            <a:tailEnd/>
          </a:ln>
        </p:spPr>
      </p:pic>
      <p:graphicFrame>
        <p:nvGraphicFramePr>
          <p:cNvPr id="788781" name="Group 301"/>
          <p:cNvGraphicFramePr>
            <a:graphicFrameLocks noGrp="1"/>
          </p:cNvGraphicFramePr>
          <p:nvPr/>
        </p:nvGraphicFramePr>
        <p:xfrm>
          <a:off x="4343400" y="993775"/>
          <a:ext cx="4702594" cy="5187950"/>
        </p:xfrm>
        <a:graphic>
          <a:graphicData uri="http://schemas.openxmlformats.org/drawingml/2006/table">
            <a:tbl>
              <a:tblPr/>
              <a:tblGrid>
                <a:gridCol w="1514475"/>
                <a:gridCol w="3188119"/>
              </a:tblGrid>
              <a:tr h="7556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sz="1200" b="1"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1200" b="1" i="0" u="none" strike="noStrike" cap="none" normalizeH="0" baseline="0" dirty="0" smtClean="0">
                          <a:ln>
                            <a:noFill/>
                          </a:ln>
                          <a:solidFill>
                            <a:schemeClr val="bg1"/>
                          </a:solidFill>
                          <a:effectLst/>
                          <a:latin typeface="Arial" charset="0"/>
                        </a:rPr>
                        <a:t>Enterprise Deals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1200" b="1" i="0" u="none" strike="noStrike" cap="none" normalizeH="0" baseline="0" dirty="0" smtClean="0">
                          <a:ln>
                            <a:noFill/>
                          </a:ln>
                          <a:solidFill>
                            <a:schemeClr val="bg1"/>
                          </a:solidFill>
                          <a:effectLst/>
                          <a:latin typeface="Arial" charset="0"/>
                        </a:rPr>
                        <a:t>Middleware Management</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sz="400" b="1" i="0"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1200" b="1" i="0" u="none" strike="noStrike" cap="none" normalizeH="0" baseline="0" smtClean="0">
                          <a:ln>
                            <a:noFill/>
                          </a:ln>
                          <a:solidFill>
                            <a:schemeClr val="bg1"/>
                          </a:solidFill>
                          <a:effectLst/>
                          <a:latin typeface="Arial" charset="0"/>
                        </a:rPr>
                        <a:t>Performance</a:t>
                      </a:r>
                      <a:br>
                        <a:rPr kumimoji="0" lang="en-US" sz="1200" b="1" i="0" u="none" strike="noStrike" cap="none" normalizeH="0" baseline="0" smtClean="0">
                          <a:ln>
                            <a:noFill/>
                          </a:ln>
                          <a:solidFill>
                            <a:schemeClr val="bg1"/>
                          </a:solidFill>
                          <a:effectLst/>
                          <a:latin typeface="Arial" charset="0"/>
                        </a:rPr>
                      </a:br>
                      <a:r>
                        <a:rPr kumimoji="0" lang="en-US" sz="1200" b="1" i="0" u="none" strike="noStrike" cap="none" normalizeH="0" baseline="0" smtClean="0">
                          <a:ln>
                            <a:noFill/>
                          </a:ln>
                          <a:solidFill>
                            <a:schemeClr val="bg1"/>
                          </a:solidFill>
                          <a:effectLst/>
                          <a:latin typeface="Arial" charset="0"/>
                        </a:rPr>
                        <a:t>Management</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sz="1000" b="1" i="0"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1200" b="1" i="0" u="none" strike="noStrike" cap="none" normalizeH="0" baseline="0" smtClean="0">
                          <a:ln>
                            <a:noFill/>
                          </a:ln>
                          <a:solidFill>
                            <a:schemeClr val="bg1"/>
                          </a:solidFill>
                          <a:effectLst/>
                          <a:latin typeface="Arial" charset="0"/>
                        </a:rPr>
                        <a:t>Identity</a:t>
                      </a:r>
                      <a:br>
                        <a:rPr kumimoji="0" lang="en-US" sz="1200" b="1" i="0" u="none" strike="noStrike" cap="none" normalizeH="0" baseline="0" smtClean="0">
                          <a:ln>
                            <a:noFill/>
                          </a:ln>
                          <a:solidFill>
                            <a:schemeClr val="bg1"/>
                          </a:solidFill>
                          <a:effectLst/>
                          <a:latin typeface="Arial" charset="0"/>
                        </a:rPr>
                      </a:br>
                      <a:r>
                        <a:rPr kumimoji="0" lang="en-US" sz="1200" b="1" i="0" u="none" strike="noStrike" cap="none" normalizeH="0" baseline="0" smtClean="0">
                          <a:ln>
                            <a:noFill/>
                          </a:ln>
                          <a:solidFill>
                            <a:schemeClr val="bg1"/>
                          </a:solidFill>
                          <a:effectLst/>
                          <a:latin typeface="Arial" charset="0"/>
                        </a:rPr>
                        <a:t>Management</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sz="14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6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sz="600" b="1" i="0"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1200" b="1" i="0" u="none" strike="noStrike" cap="none" normalizeH="0" baseline="0" smtClean="0">
                          <a:ln>
                            <a:noFill/>
                          </a:ln>
                          <a:solidFill>
                            <a:schemeClr val="bg1"/>
                          </a:solidFill>
                          <a:effectLst/>
                          <a:latin typeface="Arial" charset="0"/>
                        </a:rPr>
                        <a:t>Content</a:t>
                      </a:r>
                      <a:br>
                        <a:rPr kumimoji="0" lang="en-US" sz="1200" b="1" i="0" u="none" strike="noStrike" cap="none" normalizeH="0" baseline="0" smtClean="0">
                          <a:ln>
                            <a:noFill/>
                          </a:ln>
                          <a:solidFill>
                            <a:schemeClr val="bg1"/>
                          </a:solidFill>
                          <a:effectLst/>
                          <a:latin typeface="Arial" charset="0"/>
                        </a:rPr>
                      </a:br>
                      <a:r>
                        <a:rPr kumimoji="0" lang="en-US" sz="1200" b="1" i="0" u="none" strike="noStrike" cap="none" normalizeH="0" baseline="0" smtClean="0">
                          <a:ln>
                            <a:noFill/>
                          </a:ln>
                          <a:solidFill>
                            <a:schemeClr val="bg1"/>
                          </a:solidFill>
                          <a:effectLst/>
                          <a:latin typeface="Arial" charset="0"/>
                        </a:rPr>
                        <a:t>Management &amp; Collaboration </a:t>
                      </a: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sz="1000" b="1" i="0" u="none" strike="noStrike" cap="none" normalizeH="0" baseline="0" smtClean="0">
                        <a:ln>
                          <a:noFill/>
                        </a:ln>
                        <a:solidFill>
                          <a:schemeClr val="bg1"/>
                        </a:solidFill>
                        <a:effectLst/>
                        <a:latin typeface="Arial"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sz="14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sz="1200" b="1" i="0"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1200" b="1" i="0" u="none" strike="noStrike" cap="none" normalizeH="0" baseline="0" smtClean="0">
                          <a:ln>
                            <a:noFill/>
                          </a:ln>
                          <a:solidFill>
                            <a:schemeClr val="bg1"/>
                          </a:solidFill>
                          <a:effectLst/>
                          <a:latin typeface="Arial" charset="0"/>
                        </a:rPr>
                        <a:t>Database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sz="1400" b="0" i="0" u="none" strike="noStrike" cap="none" normalizeH="0" baseline="0" smtClean="0">
                        <a:ln>
                          <a:noFill/>
                        </a:ln>
                        <a:solidFill>
                          <a:schemeClr val="tx1"/>
                        </a:solidFill>
                        <a:effectLst/>
                        <a:latin typeface="Arial" charset="0"/>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sz="600" b="1" i="0"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sz="1200" b="1" i="0" u="none" strike="noStrike" cap="none" normalizeH="0" baseline="0" smtClean="0">
                          <a:ln>
                            <a:noFill/>
                          </a:ln>
                          <a:solidFill>
                            <a:schemeClr val="bg1"/>
                          </a:solidFill>
                          <a:effectLst/>
                          <a:latin typeface="Arial" charset="0"/>
                        </a:rPr>
                        <a:t>Systems</a:t>
                      </a:r>
                      <a:br>
                        <a:rPr kumimoji="0" lang="en-US" sz="1200" b="1" i="0" u="none" strike="noStrike" cap="none" normalizeH="0" baseline="0" smtClean="0">
                          <a:ln>
                            <a:noFill/>
                          </a:ln>
                          <a:solidFill>
                            <a:schemeClr val="bg1"/>
                          </a:solidFill>
                          <a:effectLst/>
                          <a:latin typeface="Arial" charset="0"/>
                        </a:rPr>
                      </a:br>
                      <a:r>
                        <a:rPr kumimoji="0" lang="en-US" sz="1200" b="1" i="0" u="none" strike="noStrike" cap="none" normalizeH="0" baseline="0" smtClean="0">
                          <a:ln>
                            <a:noFill/>
                          </a:ln>
                          <a:solidFill>
                            <a:schemeClr val="bg1"/>
                          </a:solidFill>
                          <a:effectLst/>
                          <a:latin typeface="Arial" charset="0"/>
                        </a:rPr>
                        <a:t>Management</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74" name="Picture 87" descr="Logo-moniforce-com"/>
          <p:cNvPicPr>
            <a:picLocks noChangeAspect="1" noChangeArrowheads="1"/>
          </p:cNvPicPr>
          <p:nvPr/>
        </p:nvPicPr>
        <p:blipFill>
          <a:blip r:embed="rId28"/>
          <a:srcRect/>
          <a:stretch>
            <a:fillRect/>
          </a:stretch>
        </p:blipFill>
        <p:spPr bwMode="auto">
          <a:xfrm>
            <a:off x="8208963" y="5767388"/>
            <a:ext cx="811212" cy="233362"/>
          </a:xfrm>
          <a:prstGeom prst="rect">
            <a:avLst/>
          </a:prstGeom>
          <a:noFill/>
          <a:ln w="9525">
            <a:noFill/>
            <a:miter lim="800000"/>
            <a:headEnd/>
            <a:tailEnd/>
          </a:ln>
        </p:spPr>
      </p:pic>
      <p:pic>
        <p:nvPicPr>
          <p:cNvPr id="17475" name="Picture 79" descr="Untitled-11"/>
          <p:cNvPicPr>
            <a:picLocks noChangeAspect="1" noChangeArrowheads="1"/>
          </p:cNvPicPr>
          <p:nvPr/>
        </p:nvPicPr>
        <p:blipFill>
          <a:blip r:embed="rId29"/>
          <a:srcRect/>
          <a:stretch>
            <a:fillRect/>
          </a:stretch>
        </p:blipFill>
        <p:spPr bwMode="auto">
          <a:xfrm>
            <a:off x="5969000" y="2381250"/>
            <a:ext cx="1444625" cy="266700"/>
          </a:xfrm>
          <a:prstGeom prst="rect">
            <a:avLst/>
          </a:prstGeom>
          <a:noFill/>
          <a:ln w="9525">
            <a:noFill/>
            <a:miter lim="800000"/>
            <a:headEnd/>
            <a:tailEnd/>
          </a:ln>
        </p:spPr>
      </p:pic>
      <p:pic>
        <p:nvPicPr>
          <p:cNvPr id="17476" name="Picture 80" descr="IS_Logo"/>
          <p:cNvPicPr>
            <a:picLocks noChangeAspect="1" noChangeArrowheads="1"/>
          </p:cNvPicPr>
          <p:nvPr/>
        </p:nvPicPr>
        <p:blipFill>
          <a:blip r:embed="rId30"/>
          <a:srcRect/>
          <a:stretch>
            <a:fillRect/>
          </a:stretch>
        </p:blipFill>
        <p:spPr bwMode="auto">
          <a:xfrm>
            <a:off x="7586663" y="2379663"/>
            <a:ext cx="1143000" cy="300037"/>
          </a:xfrm>
          <a:prstGeom prst="rect">
            <a:avLst/>
          </a:prstGeom>
          <a:noFill/>
          <a:ln w="9525">
            <a:noFill/>
            <a:miter lim="800000"/>
            <a:headEnd/>
            <a:tailEnd/>
          </a:ln>
        </p:spPr>
      </p:pic>
      <p:pic>
        <p:nvPicPr>
          <p:cNvPr id="17477" name="Picture 81"/>
          <p:cNvPicPr>
            <a:picLocks noChangeAspect="1" noChangeArrowheads="1"/>
          </p:cNvPicPr>
          <p:nvPr/>
        </p:nvPicPr>
        <p:blipFill>
          <a:blip r:embed="rId31"/>
          <a:srcRect/>
          <a:stretch>
            <a:fillRect/>
          </a:stretch>
        </p:blipFill>
        <p:spPr bwMode="auto">
          <a:xfrm>
            <a:off x="5964238" y="3432175"/>
            <a:ext cx="723900" cy="241300"/>
          </a:xfrm>
          <a:prstGeom prst="rect">
            <a:avLst/>
          </a:prstGeom>
          <a:noFill/>
          <a:ln w="9525">
            <a:noFill/>
            <a:miter lim="800000"/>
            <a:headEnd/>
            <a:tailEnd/>
          </a:ln>
        </p:spPr>
      </p:pic>
      <p:pic>
        <p:nvPicPr>
          <p:cNvPr id="17478" name="Picture 82" descr="Thor_logo"/>
          <p:cNvPicPr>
            <a:picLocks noChangeAspect="1" noChangeArrowheads="1"/>
          </p:cNvPicPr>
          <p:nvPr/>
        </p:nvPicPr>
        <p:blipFill>
          <a:blip r:embed="rId32"/>
          <a:srcRect/>
          <a:stretch>
            <a:fillRect/>
          </a:stretch>
        </p:blipFill>
        <p:spPr bwMode="auto">
          <a:xfrm>
            <a:off x="7920038" y="2944813"/>
            <a:ext cx="738187" cy="250825"/>
          </a:xfrm>
          <a:prstGeom prst="rect">
            <a:avLst/>
          </a:prstGeom>
          <a:noFill/>
          <a:ln w="9525">
            <a:noFill/>
            <a:miter lim="800000"/>
            <a:headEnd/>
            <a:tailEnd/>
          </a:ln>
        </p:spPr>
      </p:pic>
      <p:pic>
        <p:nvPicPr>
          <p:cNvPr id="17479" name="Picture 83" descr="Bharosa_logo"/>
          <p:cNvPicPr>
            <a:picLocks noChangeAspect="1" noChangeArrowheads="1"/>
          </p:cNvPicPr>
          <p:nvPr/>
        </p:nvPicPr>
        <p:blipFill>
          <a:blip r:embed="rId33"/>
          <a:srcRect/>
          <a:stretch>
            <a:fillRect/>
          </a:stretch>
        </p:blipFill>
        <p:spPr bwMode="auto">
          <a:xfrm>
            <a:off x="7721600" y="3330575"/>
            <a:ext cx="1031875" cy="317500"/>
          </a:xfrm>
          <a:prstGeom prst="rect">
            <a:avLst/>
          </a:prstGeom>
          <a:noFill/>
          <a:ln w="9525">
            <a:noFill/>
            <a:miter lim="800000"/>
            <a:headEnd/>
            <a:tailEnd/>
          </a:ln>
        </p:spPr>
      </p:pic>
      <p:pic>
        <p:nvPicPr>
          <p:cNvPr id="17480" name="Picture 84" descr="oracle_octet_rgb">
            <a:hlinkClick r:id="rId34"/>
          </p:cNvPr>
          <p:cNvPicPr>
            <a:picLocks noChangeAspect="1" noChangeArrowheads="1"/>
          </p:cNvPicPr>
          <p:nvPr/>
        </p:nvPicPr>
        <p:blipFill>
          <a:blip r:embed="rId35"/>
          <a:srcRect l="41490" t="12041" b="13878"/>
          <a:stretch>
            <a:fillRect/>
          </a:stretch>
        </p:blipFill>
        <p:spPr bwMode="auto">
          <a:xfrm>
            <a:off x="5872163" y="2954338"/>
            <a:ext cx="1293812" cy="201612"/>
          </a:xfrm>
          <a:prstGeom prst="rect">
            <a:avLst/>
          </a:prstGeom>
          <a:noFill/>
          <a:ln w="9525">
            <a:noFill/>
            <a:miter lim="800000"/>
            <a:headEnd/>
            <a:tailEnd/>
          </a:ln>
        </p:spPr>
      </p:pic>
      <p:pic>
        <p:nvPicPr>
          <p:cNvPr id="17481" name="Picture 85" descr="Stell_notag_color_M"/>
          <p:cNvPicPr>
            <a:picLocks noChangeAspect="1" noChangeArrowheads="1"/>
          </p:cNvPicPr>
          <p:nvPr/>
        </p:nvPicPr>
        <p:blipFill>
          <a:blip r:embed="rId36"/>
          <a:srcRect/>
          <a:stretch>
            <a:fillRect/>
          </a:stretch>
        </p:blipFill>
        <p:spPr bwMode="auto">
          <a:xfrm>
            <a:off x="6108700" y="3814763"/>
            <a:ext cx="1150938" cy="333375"/>
          </a:xfrm>
          <a:prstGeom prst="rect">
            <a:avLst/>
          </a:prstGeom>
          <a:noFill/>
          <a:ln w="9525">
            <a:noFill/>
            <a:miter lim="800000"/>
            <a:headEnd/>
            <a:tailEnd/>
          </a:ln>
        </p:spPr>
      </p:pic>
      <p:pic>
        <p:nvPicPr>
          <p:cNvPr id="17482" name="Picture 86" descr="Auptyma The Peak of Performance">
            <a:hlinkClick r:id="rId37"/>
          </p:cNvPr>
          <p:cNvPicPr>
            <a:picLocks noChangeAspect="1" noChangeArrowheads="1"/>
          </p:cNvPicPr>
          <p:nvPr/>
        </p:nvPicPr>
        <p:blipFill>
          <a:blip r:embed="rId38"/>
          <a:srcRect/>
          <a:stretch>
            <a:fillRect/>
          </a:stretch>
        </p:blipFill>
        <p:spPr bwMode="auto">
          <a:xfrm>
            <a:off x="7707313" y="5500688"/>
            <a:ext cx="944562" cy="287337"/>
          </a:xfrm>
          <a:prstGeom prst="rect">
            <a:avLst/>
          </a:prstGeom>
          <a:noFill/>
          <a:ln w="9525">
            <a:noFill/>
            <a:miter lim="800000"/>
            <a:headEnd/>
            <a:tailEnd/>
          </a:ln>
        </p:spPr>
      </p:pic>
      <p:pic>
        <p:nvPicPr>
          <p:cNvPr id="17483" name="Picture 88" descr="utls_item_hits_pkg"/>
          <p:cNvPicPr>
            <a:picLocks noChangeAspect="1" noChangeArrowheads="1"/>
          </p:cNvPicPr>
          <p:nvPr/>
        </p:nvPicPr>
        <p:blipFill>
          <a:blip r:embed="rId39"/>
          <a:srcRect/>
          <a:stretch>
            <a:fillRect/>
          </a:stretch>
        </p:blipFill>
        <p:spPr bwMode="auto">
          <a:xfrm>
            <a:off x="7877175" y="5908675"/>
            <a:ext cx="1016000" cy="215900"/>
          </a:xfrm>
          <a:prstGeom prst="rect">
            <a:avLst/>
          </a:prstGeom>
          <a:noFill/>
          <a:ln w="9525">
            <a:noFill/>
            <a:miter lim="800000"/>
            <a:headEnd/>
            <a:tailEnd/>
          </a:ln>
        </p:spPr>
      </p:pic>
      <p:pic>
        <p:nvPicPr>
          <p:cNvPr id="17484" name="Picture 90"/>
          <p:cNvPicPr>
            <a:picLocks noChangeAspect="1" noChangeArrowheads="1"/>
          </p:cNvPicPr>
          <p:nvPr/>
        </p:nvPicPr>
        <p:blipFill>
          <a:blip r:embed="rId40"/>
          <a:srcRect/>
          <a:stretch>
            <a:fillRect/>
          </a:stretch>
        </p:blipFill>
        <p:spPr bwMode="auto">
          <a:xfrm>
            <a:off x="7527925" y="4703763"/>
            <a:ext cx="990600" cy="377825"/>
          </a:xfrm>
          <a:prstGeom prst="rect">
            <a:avLst/>
          </a:prstGeom>
          <a:noFill/>
          <a:ln w="12700">
            <a:noFill/>
            <a:miter lim="800000"/>
            <a:headEnd type="none" w="sm" len="sm"/>
            <a:tailEnd type="none" w="lg" len="lg"/>
          </a:ln>
        </p:spPr>
      </p:pic>
      <p:pic>
        <p:nvPicPr>
          <p:cNvPr id="17485" name="Picture 91" descr="TT_TitleBar"/>
          <p:cNvPicPr>
            <a:picLocks noChangeAspect="1" noChangeArrowheads="1"/>
          </p:cNvPicPr>
          <p:nvPr/>
        </p:nvPicPr>
        <p:blipFill>
          <a:blip r:embed="rId41"/>
          <a:srcRect/>
          <a:stretch>
            <a:fillRect/>
          </a:stretch>
        </p:blipFill>
        <p:spPr bwMode="auto">
          <a:xfrm>
            <a:off x="6184900" y="4676775"/>
            <a:ext cx="833438" cy="415925"/>
          </a:xfrm>
          <a:prstGeom prst="rect">
            <a:avLst/>
          </a:prstGeom>
          <a:noFill/>
          <a:ln w="9525">
            <a:noFill/>
            <a:miter lim="800000"/>
            <a:headEnd/>
            <a:tailEnd/>
          </a:ln>
        </p:spPr>
      </p:pic>
      <p:pic>
        <p:nvPicPr>
          <p:cNvPr id="17486" name="Picture 92" descr="Context Media"/>
          <p:cNvPicPr>
            <a:picLocks noChangeAspect="1" noChangeArrowheads="1"/>
          </p:cNvPicPr>
          <p:nvPr/>
        </p:nvPicPr>
        <p:blipFill>
          <a:blip r:embed="rId42"/>
          <a:srcRect/>
          <a:stretch>
            <a:fillRect/>
          </a:stretch>
        </p:blipFill>
        <p:spPr bwMode="auto">
          <a:xfrm>
            <a:off x="7535863" y="3730625"/>
            <a:ext cx="1198562" cy="542925"/>
          </a:xfrm>
          <a:prstGeom prst="rect">
            <a:avLst/>
          </a:prstGeom>
          <a:noFill/>
          <a:ln w="9525">
            <a:noFill/>
            <a:miter lim="800000"/>
            <a:headEnd/>
            <a:tailEnd/>
          </a:ln>
        </p:spPr>
      </p:pic>
      <p:pic>
        <p:nvPicPr>
          <p:cNvPr id="17487" name="Picture 93" descr="InnoDB">
            <a:hlinkClick r:id="rId43"/>
          </p:cNvPr>
          <p:cNvPicPr>
            <a:picLocks noChangeAspect="1" noChangeArrowheads="1"/>
          </p:cNvPicPr>
          <p:nvPr/>
        </p:nvPicPr>
        <p:blipFill>
          <a:blip r:embed="rId44"/>
          <a:srcRect/>
          <a:stretch>
            <a:fillRect/>
          </a:stretch>
        </p:blipFill>
        <p:spPr bwMode="auto">
          <a:xfrm>
            <a:off x="7956550" y="5133975"/>
            <a:ext cx="822325" cy="215900"/>
          </a:xfrm>
          <a:prstGeom prst="rect">
            <a:avLst/>
          </a:prstGeom>
          <a:noFill/>
          <a:ln w="9525">
            <a:noFill/>
            <a:miter lim="800000"/>
            <a:headEnd/>
            <a:tailEnd/>
          </a:ln>
        </p:spPr>
      </p:pic>
      <p:pic>
        <p:nvPicPr>
          <p:cNvPr id="17488" name="Picture 96" descr="TripleHop Technologies"/>
          <p:cNvPicPr>
            <a:picLocks noChangeAspect="1" noChangeArrowheads="1"/>
          </p:cNvPicPr>
          <p:nvPr/>
        </p:nvPicPr>
        <p:blipFill>
          <a:blip r:embed="rId45"/>
          <a:srcRect/>
          <a:stretch>
            <a:fillRect/>
          </a:stretch>
        </p:blipFill>
        <p:spPr bwMode="auto">
          <a:xfrm>
            <a:off x="5962650" y="5137150"/>
            <a:ext cx="1444625" cy="228600"/>
          </a:xfrm>
          <a:prstGeom prst="rect">
            <a:avLst/>
          </a:prstGeom>
          <a:noFill/>
          <a:ln w="9525">
            <a:noFill/>
            <a:miter lim="800000"/>
            <a:headEnd/>
            <a:tailEnd/>
          </a:ln>
        </p:spPr>
      </p:pic>
      <p:sp>
        <p:nvSpPr>
          <p:cNvPr id="17489" name="Rectangle 97"/>
          <p:cNvSpPr>
            <a:spLocks noChangeArrowheads="1"/>
          </p:cNvSpPr>
          <p:nvPr/>
        </p:nvSpPr>
        <p:spPr bwMode="auto">
          <a:xfrm>
            <a:off x="2362200" y="-34925"/>
            <a:ext cx="3733800" cy="187325"/>
          </a:xfrm>
          <a:prstGeom prst="rect">
            <a:avLst/>
          </a:prstGeom>
          <a:noFill/>
          <a:ln w="9525">
            <a:noFill/>
            <a:miter lim="800000"/>
            <a:headEnd/>
            <a:tailEnd/>
          </a:ln>
        </p:spPr>
        <p:txBody>
          <a:bodyPr lIns="0" tIns="0" rIns="0" bIns="0"/>
          <a:lstStyle/>
          <a:p>
            <a:endParaRPr lang="en-AU" sz="3200">
              <a:solidFill>
                <a:schemeClr val="hlink"/>
              </a:solidFill>
            </a:endParaRPr>
          </a:p>
        </p:txBody>
      </p:sp>
      <p:pic>
        <p:nvPicPr>
          <p:cNvPr id="17490" name="Picture 98" descr="BEA Logo">
            <a:hlinkClick r:id="rId46"/>
          </p:cNvPr>
          <p:cNvPicPr>
            <a:picLocks noChangeAspect="1" noChangeArrowheads="1"/>
          </p:cNvPicPr>
          <p:nvPr/>
        </p:nvPicPr>
        <p:blipFill>
          <a:blip r:embed="rId47"/>
          <a:srcRect t="2942" b="31177"/>
          <a:stretch>
            <a:fillRect/>
          </a:stretch>
        </p:blipFill>
        <p:spPr bwMode="auto">
          <a:xfrm>
            <a:off x="7704138" y="1069975"/>
            <a:ext cx="890587" cy="519113"/>
          </a:xfrm>
          <a:prstGeom prst="rect">
            <a:avLst/>
          </a:prstGeom>
          <a:noFill/>
          <a:ln w="9525">
            <a:noFill/>
            <a:miter lim="800000"/>
            <a:headEnd/>
            <a:tailEnd/>
          </a:ln>
        </p:spPr>
      </p:pic>
      <p:pic>
        <p:nvPicPr>
          <p:cNvPr id="17491" name="Picture 99" descr="Image Preview"/>
          <p:cNvPicPr>
            <a:picLocks noChangeAspect="1" noChangeArrowheads="1"/>
          </p:cNvPicPr>
          <p:nvPr/>
        </p:nvPicPr>
        <p:blipFill>
          <a:blip r:embed="rId48"/>
          <a:srcRect/>
          <a:stretch>
            <a:fillRect/>
          </a:stretch>
        </p:blipFill>
        <p:spPr bwMode="auto">
          <a:xfrm>
            <a:off x="7172325" y="4230688"/>
            <a:ext cx="1209675" cy="341312"/>
          </a:xfrm>
          <a:prstGeom prst="rect">
            <a:avLst/>
          </a:prstGeom>
          <a:noFill/>
          <a:ln w="9525">
            <a:noFill/>
            <a:miter lim="800000"/>
            <a:headEnd/>
            <a:tailEnd/>
          </a:ln>
        </p:spPr>
      </p:pic>
      <p:pic>
        <p:nvPicPr>
          <p:cNvPr id="17492" name="Picture 100"/>
          <p:cNvPicPr>
            <a:picLocks noChangeAspect="1" noChangeArrowheads="1"/>
          </p:cNvPicPr>
          <p:nvPr/>
        </p:nvPicPr>
        <p:blipFill>
          <a:blip r:embed="rId49"/>
          <a:srcRect/>
          <a:stretch>
            <a:fillRect/>
          </a:stretch>
        </p:blipFill>
        <p:spPr bwMode="auto">
          <a:xfrm>
            <a:off x="1768475" y="5376863"/>
            <a:ext cx="1219200" cy="238125"/>
          </a:xfrm>
          <a:prstGeom prst="rect">
            <a:avLst/>
          </a:prstGeom>
          <a:noFill/>
          <a:ln w="9525" algn="ctr">
            <a:noFill/>
            <a:miter lim="800000"/>
            <a:headEnd/>
            <a:tailEnd/>
          </a:ln>
        </p:spPr>
      </p:pic>
      <p:pic>
        <p:nvPicPr>
          <p:cNvPr id="17493" name="Picture 101"/>
          <p:cNvPicPr>
            <a:picLocks noChangeAspect="1" noChangeArrowheads="1"/>
          </p:cNvPicPr>
          <p:nvPr/>
        </p:nvPicPr>
        <p:blipFill>
          <a:blip r:embed="rId50"/>
          <a:srcRect/>
          <a:stretch>
            <a:fillRect/>
          </a:stretch>
        </p:blipFill>
        <p:spPr bwMode="auto">
          <a:xfrm>
            <a:off x="6848475" y="5859463"/>
            <a:ext cx="981075" cy="200025"/>
          </a:xfrm>
          <a:prstGeom prst="rect">
            <a:avLst/>
          </a:prstGeom>
          <a:noFill/>
          <a:ln w="9525" algn="ctr">
            <a:noFill/>
            <a:miter lim="800000"/>
            <a:headEnd/>
            <a:tailEnd/>
          </a:ln>
        </p:spPr>
      </p:pic>
      <p:pic>
        <p:nvPicPr>
          <p:cNvPr id="17494" name="Picture 102"/>
          <p:cNvPicPr>
            <a:picLocks noChangeAspect="1" noChangeArrowheads="1"/>
          </p:cNvPicPr>
          <p:nvPr/>
        </p:nvPicPr>
        <p:blipFill>
          <a:blip r:embed="rId51"/>
          <a:srcRect/>
          <a:stretch>
            <a:fillRect/>
          </a:stretch>
        </p:blipFill>
        <p:spPr bwMode="auto">
          <a:xfrm>
            <a:off x="3355975" y="5332413"/>
            <a:ext cx="711200" cy="330200"/>
          </a:xfrm>
          <a:prstGeom prst="rect">
            <a:avLst/>
          </a:prstGeom>
          <a:noFill/>
          <a:ln w="9525" algn="ctr">
            <a:noFill/>
            <a:miter lim="800000"/>
            <a:headEnd/>
            <a:tailEnd/>
          </a:ln>
        </p:spPr>
      </p:pic>
      <p:sp>
        <p:nvSpPr>
          <p:cNvPr id="17495" name="Line 153"/>
          <p:cNvSpPr>
            <a:spLocks noChangeShapeType="1"/>
          </p:cNvSpPr>
          <p:nvPr/>
        </p:nvSpPr>
        <p:spPr bwMode="auto">
          <a:xfrm>
            <a:off x="1577975" y="5718175"/>
            <a:ext cx="0" cy="304800"/>
          </a:xfrm>
          <a:prstGeom prst="line">
            <a:avLst/>
          </a:prstGeom>
          <a:noFill/>
          <a:ln w="9525">
            <a:noFill/>
            <a:round/>
            <a:headEnd/>
            <a:tailEnd/>
          </a:ln>
        </p:spPr>
        <p:txBody>
          <a:bodyPr lIns="92075" tIns="46038" rIns="92075" bIns="46038">
            <a:spAutoFit/>
          </a:bodyPr>
          <a:lstStyle/>
          <a:p>
            <a:endParaRPr lang="en-US"/>
          </a:p>
        </p:txBody>
      </p:sp>
      <p:pic>
        <p:nvPicPr>
          <p:cNvPr id="17496" name="Picture 164" descr="mvalent_rgb"/>
          <p:cNvPicPr>
            <a:picLocks noChangeAspect="1" noChangeArrowheads="1"/>
          </p:cNvPicPr>
          <p:nvPr/>
        </p:nvPicPr>
        <p:blipFill>
          <a:blip r:embed="rId52"/>
          <a:srcRect/>
          <a:stretch>
            <a:fillRect/>
          </a:stretch>
        </p:blipFill>
        <p:spPr bwMode="auto">
          <a:xfrm>
            <a:off x="5873750" y="5530850"/>
            <a:ext cx="719138" cy="261938"/>
          </a:xfrm>
          <a:prstGeom prst="rect">
            <a:avLst/>
          </a:prstGeom>
          <a:noFill/>
          <a:ln w="9525">
            <a:noFill/>
            <a:miter lim="800000"/>
            <a:headEnd/>
            <a:tailEnd/>
          </a:ln>
        </p:spPr>
      </p:pic>
      <p:pic>
        <p:nvPicPr>
          <p:cNvPr id="17497" name="Picture 102" descr="Net4Call.com">
            <a:hlinkClick r:id="rId53"/>
          </p:cNvPr>
          <p:cNvPicPr>
            <a:picLocks noChangeAspect="1" noChangeArrowheads="1"/>
          </p:cNvPicPr>
          <p:nvPr/>
        </p:nvPicPr>
        <p:blipFill>
          <a:blip r:embed="rId54"/>
          <a:srcRect t="12402" b="13179"/>
          <a:stretch>
            <a:fillRect/>
          </a:stretch>
        </p:blipFill>
        <p:spPr bwMode="auto">
          <a:xfrm>
            <a:off x="2714625" y="3636963"/>
            <a:ext cx="609600" cy="222250"/>
          </a:xfrm>
          <a:prstGeom prst="rect">
            <a:avLst/>
          </a:prstGeom>
          <a:noFill/>
          <a:ln w="9525">
            <a:noFill/>
            <a:miter lim="800000"/>
            <a:headEnd/>
            <a:tailEnd/>
          </a:ln>
        </p:spPr>
      </p:pic>
      <p:pic>
        <p:nvPicPr>
          <p:cNvPr id="17498" name="Picture 51"/>
          <p:cNvPicPr>
            <a:picLocks noChangeAspect="1" noChangeArrowheads="1"/>
          </p:cNvPicPr>
          <p:nvPr/>
        </p:nvPicPr>
        <p:blipFill>
          <a:blip r:embed="rId55"/>
          <a:srcRect/>
          <a:stretch>
            <a:fillRect/>
          </a:stretch>
        </p:blipFill>
        <p:spPr bwMode="auto">
          <a:xfrm>
            <a:off x="1755775" y="1690688"/>
            <a:ext cx="1071563" cy="206375"/>
          </a:xfrm>
          <a:prstGeom prst="rect">
            <a:avLst/>
          </a:prstGeom>
          <a:noFill/>
          <a:ln w="9525" algn="ctr">
            <a:noFill/>
            <a:miter lim="800000"/>
            <a:headEnd/>
            <a:tailEnd/>
          </a:ln>
        </p:spPr>
      </p:pic>
      <p:pic>
        <p:nvPicPr>
          <p:cNvPr id="17499" name="Picture 104" descr="logo_l">
            <a:hlinkClick r:id="rId56"/>
          </p:cNvPr>
          <p:cNvPicPr>
            <a:picLocks noChangeAspect="1" noChangeArrowheads="1"/>
          </p:cNvPicPr>
          <p:nvPr/>
        </p:nvPicPr>
        <p:blipFill>
          <a:blip r:embed="rId57"/>
          <a:srcRect/>
          <a:stretch>
            <a:fillRect/>
          </a:stretch>
        </p:blipFill>
        <p:spPr bwMode="auto">
          <a:xfrm>
            <a:off x="2152650" y="2151063"/>
            <a:ext cx="990600" cy="201612"/>
          </a:xfrm>
          <a:prstGeom prst="rect">
            <a:avLst/>
          </a:prstGeom>
          <a:noFill/>
          <a:ln w="9525">
            <a:noFill/>
            <a:miter lim="800000"/>
            <a:headEnd/>
            <a:tailEnd/>
          </a:ln>
        </p:spPr>
      </p:pic>
      <p:pic>
        <p:nvPicPr>
          <p:cNvPr id="17500" name="Picture 108"/>
          <p:cNvPicPr>
            <a:picLocks noChangeAspect="1" noChangeArrowheads="1"/>
          </p:cNvPicPr>
          <p:nvPr/>
        </p:nvPicPr>
        <p:blipFill>
          <a:blip r:embed="rId58"/>
          <a:srcRect/>
          <a:stretch>
            <a:fillRect/>
          </a:stretch>
        </p:blipFill>
        <p:spPr bwMode="auto">
          <a:xfrm>
            <a:off x="3151188" y="1711325"/>
            <a:ext cx="889000" cy="222250"/>
          </a:xfrm>
          <a:prstGeom prst="rect">
            <a:avLst/>
          </a:prstGeom>
          <a:noFill/>
          <a:ln w="9525">
            <a:noFill/>
            <a:miter lim="800000"/>
            <a:headEnd/>
            <a:tailEnd/>
          </a:ln>
        </p:spPr>
      </p:pic>
      <p:sp>
        <p:nvSpPr>
          <p:cNvPr id="17501" name="Rectangle 182"/>
          <p:cNvSpPr>
            <a:spLocks noGrp="1" noChangeArrowheads="1"/>
          </p:cNvSpPr>
          <p:nvPr>
            <p:ph type="title"/>
          </p:nvPr>
        </p:nvSpPr>
        <p:spPr>
          <a:xfrm>
            <a:off x="777875" y="292100"/>
            <a:ext cx="8366125" cy="457200"/>
          </a:xfrm>
        </p:spPr>
        <p:txBody>
          <a:bodyPr/>
          <a:lstStyle/>
          <a:p>
            <a:r>
              <a:rPr lang="en-US" sz="3200" smtClean="0"/>
              <a:t>Building Value From 60+ Acquisitions</a:t>
            </a:r>
          </a:p>
        </p:txBody>
      </p:sp>
      <p:sp>
        <p:nvSpPr>
          <p:cNvPr id="17502" name="Rectangle 20"/>
          <p:cNvSpPr>
            <a:spLocks noChangeArrowheads="1"/>
          </p:cNvSpPr>
          <p:nvPr/>
        </p:nvSpPr>
        <p:spPr bwMode="auto">
          <a:xfrm>
            <a:off x="130175" y="3178175"/>
            <a:ext cx="1447800" cy="650875"/>
          </a:xfrm>
          <a:prstGeom prst="rect">
            <a:avLst/>
          </a:prstGeom>
          <a:solidFill>
            <a:schemeClr val="accent1"/>
          </a:solidFill>
          <a:ln w="9525">
            <a:noFill/>
            <a:miter lim="800000"/>
            <a:headEnd/>
            <a:tailEnd/>
          </a:ln>
        </p:spPr>
        <p:txBody>
          <a:bodyPr lIns="92075" tIns="46038" rIns="92075" bIns="46038"/>
          <a:lstStyle/>
          <a:p>
            <a:pPr algn="ctr">
              <a:spcBef>
                <a:spcPct val="20000"/>
              </a:spcBef>
            </a:pPr>
            <a:r>
              <a:rPr lang="en-US" sz="1200">
                <a:solidFill>
                  <a:schemeClr val="bg1"/>
                </a:solidFill>
              </a:rPr>
              <a:t>Retail</a:t>
            </a:r>
            <a:br>
              <a:rPr lang="en-US" sz="1200">
                <a:solidFill>
                  <a:schemeClr val="bg1"/>
                </a:solidFill>
              </a:rPr>
            </a:br>
            <a:endParaRPr lang="en-US" sz="1200">
              <a:solidFill>
                <a:schemeClr val="bg1"/>
              </a:solidFill>
            </a:endParaRPr>
          </a:p>
        </p:txBody>
      </p:sp>
      <p:pic>
        <p:nvPicPr>
          <p:cNvPr id="17503" name="Picture 41" descr="reteklogo"/>
          <p:cNvPicPr>
            <a:picLocks noChangeAspect="1" noChangeArrowheads="1"/>
          </p:cNvPicPr>
          <p:nvPr/>
        </p:nvPicPr>
        <p:blipFill>
          <a:blip r:embed="rId59"/>
          <a:srcRect l="44710"/>
          <a:stretch>
            <a:fillRect/>
          </a:stretch>
        </p:blipFill>
        <p:spPr bwMode="auto">
          <a:xfrm>
            <a:off x="1682750" y="3073400"/>
            <a:ext cx="361950" cy="381000"/>
          </a:xfrm>
          <a:prstGeom prst="rect">
            <a:avLst/>
          </a:prstGeom>
          <a:noFill/>
          <a:ln w="9525">
            <a:noFill/>
            <a:miter lim="800000"/>
            <a:headEnd/>
            <a:tailEnd/>
          </a:ln>
        </p:spPr>
      </p:pic>
      <p:sp>
        <p:nvSpPr>
          <p:cNvPr id="17504" name="Line 28"/>
          <p:cNvSpPr>
            <a:spLocks noChangeShapeType="1"/>
          </p:cNvSpPr>
          <p:nvPr/>
        </p:nvSpPr>
        <p:spPr bwMode="auto">
          <a:xfrm>
            <a:off x="130175" y="3582988"/>
            <a:ext cx="4114800" cy="0"/>
          </a:xfrm>
          <a:prstGeom prst="line">
            <a:avLst/>
          </a:prstGeom>
          <a:noFill/>
          <a:ln w="12700">
            <a:solidFill>
              <a:schemeClr val="tx1"/>
            </a:solidFill>
            <a:round/>
            <a:headEnd/>
            <a:tailEnd/>
          </a:ln>
        </p:spPr>
        <p:txBody>
          <a:bodyPr lIns="92075" tIns="46038" rIns="92075" bIns="46038">
            <a:spAutoFit/>
          </a:bodyPr>
          <a:lstStyle/>
          <a:p>
            <a:endParaRPr lang="en-US"/>
          </a:p>
        </p:txBody>
      </p:sp>
      <p:sp>
        <p:nvSpPr>
          <p:cNvPr id="17505" name="Line 26"/>
          <p:cNvSpPr>
            <a:spLocks noChangeShapeType="1"/>
          </p:cNvSpPr>
          <p:nvPr/>
        </p:nvSpPr>
        <p:spPr bwMode="auto">
          <a:xfrm>
            <a:off x="130175" y="1657350"/>
            <a:ext cx="4114800" cy="0"/>
          </a:xfrm>
          <a:prstGeom prst="line">
            <a:avLst/>
          </a:prstGeom>
          <a:noFill/>
          <a:ln w="12700">
            <a:solidFill>
              <a:schemeClr val="tx1"/>
            </a:solidFill>
            <a:round/>
            <a:headEnd/>
            <a:tailEnd/>
          </a:ln>
        </p:spPr>
        <p:txBody>
          <a:bodyPr lIns="92075" tIns="46038" rIns="92075" bIns="46038">
            <a:spAutoFit/>
          </a:bodyPr>
          <a:lstStyle/>
          <a:p>
            <a:endParaRPr lang="en-US"/>
          </a:p>
        </p:txBody>
      </p:sp>
      <p:pic>
        <p:nvPicPr>
          <p:cNvPr id="17506" name="Picture 194" descr="part1"/>
          <p:cNvPicPr>
            <a:picLocks noChangeAspect="1" noChangeArrowheads="1"/>
          </p:cNvPicPr>
          <p:nvPr/>
        </p:nvPicPr>
        <p:blipFill>
          <a:blip r:embed="rId60"/>
          <a:srcRect/>
          <a:stretch>
            <a:fillRect/>
          </a:stretch>
        </p:blipFill>
        <p:spPr bwMode="auto">
          <a:xfrm>
            <a:off x="3533775" y="2263775"/>
            <a:ext cx="692150" cy="304800"/>
          </a:xfrm>
          <a:prstGeom prst="rect">
            <a:avLst/>
          </a:prstGeom>
          <a:noFill/>
          <a:ln w="9525">
            <a:noFill/>
            <a:miter lim="800000"/>
            <a:headEnd/>
            <a:tailEnd/>
          </a:ln>
        </p:spPr>
      </p:pic>
      <p:graphicFrame>
        <p:nvGraphicFramePr>
          <p:cNvPr id="17410" name="Object 2"/>
          <p:cNvGraphicFramePr>
            <a:graphicFrameLocks noChangeAspect="1"/>
          </p:cNvGraphicFramePr>
          <p:nvPr/>
        </p:nvGraphicFramePr>
        <p:xfrm>
          <a:off x="6381750" y="4151313"/>
          <a:ext cx="588963" cy="450850"/>
        </p:xfrm>
        <a:graphic>
          <a:graphicData uri="http://schemas.openxmlformats.org/presentationml/2006/ole">
            <p:oleObj spid="_x0000_s17410" name="Bitmap Image" r:id="rId61" imgW="13552381" imgH="10383699" progId="PBrush">
              <p:embed/>
            </p:oleObj>
          </a:graphicData>
        </a:graphic>
      </p:graphicFrame>
      <p:pic>
        <p:nvPicPr>
          <p:cNvPr id="17507" name="Picture 5" descr="temposoft"/>
          <p:cNvPicPr>
            <a:picLocks noChangeAspect="1" noChangeArrowheads="1"/>
          </p:cNvPicPr>
          <p:nvPr/>
        </p:nvPicPr>
        <p:blipFill>
          <a:blip r:embed="rId62"/>
          <a:srcRect l="25870" t="18251" r="26369" b="17871"/>
          <a:stretch>
            <a:fillRect/>
          </a:stretch>
        </p:blipFill>
        <p:spPr bwMode="auto">
          <a:xfrm>
            <a:off x="3154363" y="2112963"/>
            <a:ext cx="838200" cy="244475"/>
          </a:xfrm>
          <a:prstGeom prst="rect">
            <a:avLst/>
          </a:prstGeom>
          <a:noFill/>
          <a:ln w="9525">
            <a:noFill/>
            <a:miter lim="800000"/>
            <a:headEnd/>
            <a:tailEnd/>
          </a:ln>
        </p:spPr>
      </p:pic>
      <p:pic>
        <p:nvPicPr>
          <p:cNvPr id="17508" name="Picture 103" descr="hotsip_logo_180x35">
            <a:hlinkClick r:id="rId63" action="ppaction://hlinkfile"/>
          </p:cNvPr>
          <p:cNvPicPr>
            <a:picLocks noChangeAspect="1" noChangeArrowheads="1"/>
          </p:cNvPicPr>
          <p:nvPr/>
        </p:nvPicPr>
        <p:blipFill>
          <a:blip r:embed="rId64"/>
          <a:srcRect/>
          <a:stretch>
            <a:fillRect/>
          </a:stretch>
        </p:blipFill>
        <p:spPr bwMode="auto">
          <a:xfrm>
            <a:off x="2798763" y="3906838"/>
            <a:ext cx="892175" cy="173037"/>
          </a:xfrm>
          <a:prstGeom prst="rect">
            <a:avLst/>
          </a:prstGeom>
          <a:noFill/>
          <a:ln w="9525">
            <a:noFill/>
            <a:miter lim="800000"/>
            <a:headEnd/>
            <a:tailEnd/>
          </a:ln>
        </p:spPr>
      </p:pic>
      <p:pic>
        <p:nvPicPr>
          <p:cNvPr id="17509" name="Picture 197" descr="Primavera without tagline"/>
          <p:cNvPicPr>
            <a:picLocks noChangeAspect="1" noChangeArrowheads="1"/>
          </p:cNvPicPr>
          <p:nvPr/>
        </p:nvPicPr>
        <p:blipFill>
          <a:blip r:embed="rId65"/>
          <a:srcRect/>
          <a:stretch>
            <a:fillRect/>
          </a:stretch>
        </p:blipFill>
        <p:spPr bwMode="auto">
          <a:xfrm>
            <a:off x="2068513" y="2649538"/>
            <a:ext cx="1685925" cy="304800"/>
          </a:xfrm>
          <a:prstGeom prst="rect">
            <a:avLst/>
          </a:prstGeom>
          <a:noFill/>
          <a:ln w="9525">
            <a:noFill/>
            <a:miter lim="800000"/>
            <a:headEnd/>
            <a:tailEnd/>
          </a:ln>
        </p:spPr>
      </p:pic>
      <p:sp>
        <p:nvSpPr>
          <p:cNvPr id="17510" name="Line 235"/>
          <p:cNvSpPr>
            <a:spLocks noChangeShapeType="1"/>
          </p:cNvSpPr>
          <p:nvPr/>
        </p:nvSpPr>
        <p:spPr bwMode="auto">
          <a:xfrm>
            <a:off x="142875" y="6172200"/>
            <a:ext cx="4102100" cy="0"/>
          </a:xfrm>
          <a:prstGeom prst="line">
            <a:avLst/>
          </a:prstGeom>
          <a:noFill/>
          <a:ln w="28575">
            <a:solidFill>
              <a:schemeClr val="tx1"/>
            </a:solidFill>
            <a:round/>
            <a:headEnd/>
            <a:tailEnd/>
          </a:ln>
        </p:spPr>
        <p:txBody>
          <a:bodyPr lIns="92075" tIns="46038" rIns="92075" bIns="46038">
            <a:spAutoFit/>
          </a:bodyPr>
          <a:lstStyle/>
          <a:p>
            <a:endParaRPr lang="en-US"/>
          </a:p>
        </p:txBody>
      </p:sp>
      <p:sp>
        <p:nvSpPr>
          <p:cNvPr id="17511" name="Rectangle 255"/>
          <p:cNvSpPr>
            <a:spLocks noChangeArrowheads="1"/>
          </p:cNvSpPr>
          <p:nvPr/>
        </p:nvSpPr>
        <p:spPr bwMode="auto">
          <a:xfrm>
            <a:off x="130175" y="4202113"/>
            <a:ext cx="1447800" cy="457200"/>
          </a:xfrm>
          <a:prstGeom prst="rect">
            <a:avLst/>
          </a:prstGeom>
          <a:solidFill>
            <a:schemeClr val="accent1"/>
          </a:solidFill>
          <a:ln w="9525">
            <a:noFill/>
            <a:miter lim="800000"/>
            <a:headEnd/>
            <a:tailEnd/>
          </a:ln>
        </p:spPr>
        <p:txBody>
          <a:bodyPr lIns="92075" tIns="46038" rIns="92075" bIns="46038"/>
          <a:lstStyle/>
          <a:p>
            <a:pPr algn="ctr">
              <a:spcBef>
                <a:spcPct val="20000"/>
              </a:spcBef>
            </a:pPr>
            <a:r>
              <a:rPr lang="en-US" sz="1200">
                <a:solidFill>
                  <a:schemeClr val="bg1"/>
                </a:solidFill>
              </a:rPr>
              <a:t>Health Sciences</a:t>
            </a:r>
            <a:br>
              <a:rPr lang="en-US" sz="1200">
                <a:solidFill>
                  <a:schemeClr val="bg1"/>
                </a:solidFill>
              </a:rPr>
            </a:br>
            <a:endParaRPr lang="en-US" sz="1200">
              <a:solidFill>
                <a:schemeClr val="bg1"/>
              </a:solidFill>
            </a:endParaRPr>
          </a:p>
        </p:txBody>
      </p:sp>
      <p:sp>
        <p:nvSpPr>
          <p:cNvPr id="17512" name="Line 256"/>
          <p:cNvSpPr>
            <a:spLocks noChangeShapeType="1"/>
          </p:cNvSpPr>
          <p:nvPr/>
        </p:nvSpPr>
        <p:spPr bwMode="auto">
          <a:xfrm>
            <a:off x="130175" y="4538663"/>
            <a:ext cx="4114800" cy="0"/>
          </a:xfrm>
          <a:prstGeom prst="line">
            <a:avLst/>
          </a:prstGeom>
          <a:noFill/>
          <a:ln w="12700">
            <a:solidFill>
              <a:schemeClr val="tx1"/>
            </a:solidFill>
            <a:round/>
            <a:headEnd/>
            <a:tailEnd/>
          </a:ln>
        </p:spPr>
        <p:txBody>
          <a:bodyPr lIns="92075" tIns="46038" rIns="92075" bIns="46038">
            <a:spAutoFit/>
          </a:bodyPr>
          <a:lstStyle/>
          <a:p>
            <a:endParaRPr lang="en-US"/>
          </a:p>
        </p:txBody>
      </p:sp>
      <p:sp>
        <p:nvSpPr>
          <p:cNvPr id="17513" name="Text Box 258"/>
          <p:cNvSpPr txBox="1">
            <a:spLocks noChangeArrowheads="1"/>
          </p:cNvSpPr>
          <p:nvPr/>
        </p:nvSpPr>
        <p:spPr bwMode="auto">
          <a:xfrm>
            <a:off x="3165475" y="4227513"/>
            <a:ext cx="819150" cy="228600"/>
          </a:xfrm>
          <a:prstGeom prst="rect">
            <a:avLst/>
          </a:prstGeom>
          <a:noFill/>
          <a:ln w="9525" algn="ctr">
            <a:noFill/>
            <a:miter lim="800000"/>
            <a:headEnd/>
            <a:tailEnd/>
          </a:ln>
        </p:spPr>
        <p:txBody>
          <a:bodyPr wrap="none" lIns="92075" tIns="46038" rIns="92075" bIns="46038">
            <a:spAutoFit/>
          </a:bodyPr>
          <a:lstStyle/>
          <a:p>
            <a:pPr marL="119063" indent="-119063" algn="ctr"/>
            <a:r>
              <a:rPr lang="en-US" sz="1000"/>
              <a:t>(Pending*)</a:t>
            </a:r>
          </a:p>
        </p:txBody>
      </p:sp>
      <p:sp>
        <p:nvSpPr>
          <p:cNvPr id="17514" name="Rectangle 18"/>
          <p:cNvSpPr>
            <a:spLocks noChangeArrowheads="1"/>
          </p:cNvSpPr>
          <p:nvPr/>
        </p:nvSpPr>
        <p:spPr bwMode="auto">
          <a:xfrm>
            <a:off x="130175" y="3709988"/>
            <a:ext cx="1447800" cy="534987"/>
          </a:xfrm>
          <a:prstGeom prst="rect">
            <a:avLst/>
          </a:prstGeom>
          <a:solidFill>
            <a:schemeClr val="accent1"/>
          </a:solidFill>
          <a:ln w="9525">
            <a:noFill/>
            <a:miter lim="800000"/>
            <a:headEnd/>
            <a:tailEnd/>
          </a:ln>
        </p:spPr>
        <p:txBody>
          <a:bodyPr lIns="92075" tIns="46038" rIns="92075" bIns="46038"/>
          <a:lstStyle/>
          <a:p>
            <a:pPr algn="ctr">
              <a:spcBef>
                <a:spcPct val="20000"/>
              </a:spcBef>
            </a:pPr>
            <a:r>
              <a:rPr lang="en-US" sz="1200">
                <a:solidFill>
                  <a:schemeClr val="bg1"/>
                </a:solidFill>
              </a:rPr>
              <a:t>Communications </a:t>
            </a:r>
          </a:p>
        </p:txBody>
      </p:sp>
      <p:sp>
        <p:nvSpPr>
          <p:cNvPr id="17515" name="Line 31"/>
          <p:cNvSpPr>
            <a:spLocks noChangeShapeType="1"/>
          </p:cNvSpPr>
          <p:nvPr/>
        </p:nvSpPr>
        <p:spPr bwMode="auto">
          <a:xfrm>
            <a:off x="130175" y="4124325"/>
            <a:ext cx="4114800" cy="0"/>
          </a:xfrm>
          <a:prstGeom prst="line">
            <a:avLst/>
          </a:prstGeom>
          <a:noFill/>
          <a:ln w="12700">
            <a:solidFill>
              <a:schemeClr val="tx1"/>
            </a:solidFill>
            <a:round/>
            <a:headEnd/>
            <a:tailEnd/>
          </a:ln>
        </p:spPr>
        <p:txBody>
          <a:bodyPr lIns="92075" tIns="46038" rIns="92075" bIns="46038">
            <a:spAutoFit/>
          </a:bodyPr>
          <a:lstStyle/>
          <a:p>
            <a:endParaRPr lang="en-US"/>
          </a:p>
        </p:txBody>
      </p:sp>
      <p:sp>
        <p:nvSpPr>
          <p:cNvPr id="17516" name="Rectangle 260"/>
          <p:cNvSpPr>
            <a:spLocks noChangeArrowheads="1"/>
          </p:cNvSpPr>
          <p:nvPr/>
        </p:nvSpPr>
        <p:spPr bwMode="auto">
          <a:xfrm>
            <a:off x="136525" y="2695575"/>
            <a:ext cx="1438275" cy="485775"/>
          </a:xfrm>
          <a:prstGeom prst="rect">
            <a:avLst/>
          </a:prstGeom>
          <a:solidFill>
            <a:schemeClr val="accent1"/>
          </a:solidFill>
          <a:ln w="9525">
            <a:noFill/>
            <a:miter lim="800000"/>
            <a:headEnd/>
            <a:tailEnd/>
          </a:ln>
        </p:spPr>
        <p:txBody>
          <a:bodyPr lIns="92075" tIns="46038" rIns="92075" bIns="46038"/>
          <a:lstStyle/>
          <a:p>
            <a:pPr algn="ctr">
              <a:spcBef>
                <a:spcPct val="20000"/>
              </a:spcBef>
            </a:pPr>
            <a:r>
              <a:rPr lang="en-US" sz="1200">
                <a:solidFill>
                  <a:schemeClr val="bg1"/>
                </a:solidFill>
              </a:rPr>
              <a:t>Project-Intensive</a:t>
            </a:r>
            <a:br>
              <a:rPr lang="en-US" sz="1200">
                <a:solidFill>
                  <a:schemeClr val="bg1"/>
                </a:solidFill>
              </a:rPr>
            </a:br>
            <a:endParaRPr lang="en-US" sz="1200">
              <a:solidFill>
                <a:schemeClr val="bg1"/>
              </a:solidFill>
            </a:endParaRPr>
          </a:p>
        </p:txBody>
      </p:sp>
      <p:sp>
        <p:nvSpPr>
          <p:cNvPr id="17517" name="Line 33"/>
          <p:cNvSpPr>
            <a:spLocks noChangeShapeType="1"/>
          </p:cNvSpPr>
          <p:nvPr/>
        </p:nvSpPr>
        <p:spPr bwMode="auto">
          <a:xfrm>
            <a:off x="122238" y="990600"/>
            <a:ext cx="0" cy="5184775"/>
          </a:xfrm>
          <a:prstGeom prst="line">
            <a:avLst/>
          </a:prstGeom>
          <a:noFill/>
          <a:ln w="28575" cap="sq">
            <a:solidFill>
              <a:schemeClr val="tx1"/>
            </a:solidFill>
            <a:round/>
            <a:headEnd/>
            <a:tailEnd/>
          </a:ln>
        </p:spPr>
        <p:txBody>
          <a:bodyPr lIns="92075" tIns="46038" rIns="92075" bIns="46038">
            <a:spAutoFit/>
          </a:bodyPr>
          <a:lstStyle/>
          <a:p>
            <a:endParaRPr lang="en-US"/>
          </a:p>
        </p:txBody>
      </p:sp>
      <p:sp>
        <p:nvSpPr>
          <p:cNvPr id="17518" name="Line 259"/>
          <p:cNvSpPr>
            <a:spLocks noChangeShapeType="1"/>
          </p:cNvSpPr>
          <p:nvPr/>
        </p:nvSpPr>
        <p:spPr bwMode="auto">
          <a:xfrm>
            <a:off x="117475" y="3062288"/>
            <a:ext cx="4114800" cy="0"/>
          </a:xfrm>
          <a:prstGeom prst="line">
            <a:avLst/>
          </a:prstGeom>
          <a:noFill/>
          <a:ln w="12700">
            <a:solidFill>
              <a:schemeClr val="tx1"/>
            </a:solidFill>
            <a:round/>
            <a:headEnd/>
            <a:tailEnd/>
          </a:ln>
        </p:spPr>
        <p:txBody>
          <a:bodyPr lIns="92075" tIns="46038" rIns="92075" bIns="46038">
            <a:spAutoFit/>
          </a:bodyPr>
          <a:lstStyle/>
          <a:p>
            <a:endParaRPr lang="en-US"/>
          </a:p>
        </p:txBody>
      </p:sp>
      <p:sp>
        <p:nvSpPr>
          <p:cNvPr id="17519" name="Line 30"/>
          <p:cNvSpPr>
            <a:spLocks noChangeShapeType="1"/>
          </p:cNvSpPr>
          <p:nvPr/>
        </p:nvSpPr>
        <p:spPr bwMode="auto">
          <a:xfrm>
            <a:off x="1577975" y="990600"/>
            <a:ext cx="0" cy="5178425"/>
          </a:xfrm>
          <a:prstGeom prst="line">
            <a:avLst/>
          </a:prstGeom>
          <a:noFill/>
          <a:ln w="12700">
            <a:solidFill>
              <a:schemeClr val="tx1"/>
            </a:solidFill>
            <a:round/>
            <a:headEnd/>
            <a:tailEnd/>
          </a:ln>
        </p:spPr>
        <p:txBody>
          <a:bodyPr lIns="92075" tIns="46038" rIns="92075" bIns="46038">
            <a:spAutoFit/>
          </a:bodyPr>
          <a:lstStyle/>
          <a:p>
            <a:endParaRPr lang="en-US"/>
          </a:p>
        </p:txBody>
      </p:sp>
      <p:pic>
        <p:nvPicPr>
          <p:cNvPr id="17520" name="Picture 52" descr="telephonyat"/>
          <p:cNvPicPr>
            <a:picLocks noChangeAspect="1" noChangeArrowheads="1"/>
          </p:cNvPicPr>
          <p:nvPr/>
        </p:nvPicPr>
        <p:blipFill>
          <a:blip r:embed="rId66"/>
          <a:srcRect b="19783"/>
          <a:stretch>
            <a:fillRect/>
          </a:stretch>
        </p:blipFill>
        <p:spPr bwMode="auto">
          <a:xfrm>
            <a:off x="1620838" y="2362200"/>
            <a:ext cx="914400" cy="214313"/>
          </a:xfrm>
          <a:prstGeom prst="rect">
            <a:avLst/>
          </a:prstGeom>
          <a:noFill/>
          <a:ln w="9525">
            <a:noFill/>
            <a:miter lim="800000"/>
            <a:headEnd/>
            <a:tailEnd/>
          </a:ln>
        </p:spPr>
      </p:pic>
      <p:pic>
        <p:nvPicPr>
          <p:cNvPr id="17521" name="Picture 6" descr="GKS_logo.jpg"/>
          <p:cNvPicPr>
            <a:picLocks noChangeAspect="1"/>
          </p:cNvPicPr>
          <p:nvPr/>
        </p:nvPicPr>
        <p:blipFill>
          <a:blip r:embed="rId67"/>
          <a:srcRect/>
          <a:stretch>
            <a:fillRect/>
          </a:stretch>
        </p:blipFill>
        <p:spPr bwMode="auto">
          <a:xfrm>
            <a:off x="2398713" y="1920875"/>
            <a:ext cx="1778000" cy="244475"/>
          </a:xfrm>
          <a:prstGeom prst="rect">
            <a:avLst/>
          </a:prstGeom>
          <a:noFill/>
          <a:ln w="9525">
            <a:noFill/>
            <a:miter lim="800000"/>
            <a:headEnd/>
            <a:tailEnd/>
          </a:ln>
        </p:spPr>
      </p:pic>
      <p:pic>
        <p:nvPicPr>
          <p:cNvPr id="17522" name="Picture 89"/>
          <p:cNvPicPr>
            <a:picLocks noChangeAspect="1" noChangeArrowheads="1"/>
          </p:cNvPicPr>
          <p:nvPr/>
        </p:nvPicPr>
        <p:blipFill>
          <a:blip r:embed="rId68"/>
          <a:srcRect/>
          <a:stretch>
            <a:fillRect/>
          </a:stretch>
        </p:blipFill>
        <p:spPr bwMode="auto">
          <a:xfrm>
            <a:off x="5992813" y="1854200"/>
            <a:ext cx="1533525" cy="146050"/>
          </a:xfrm>
          <a:prstGeom prst="rect">
            <a:avLst/>
          </a:prstGeom>
          <a:noFill/>
          <a:ln w="9525">
            <a:noFill/>
            <a:miter lim="800000"/>
            <a:headEnd/>
            <a:tailEnd/>
          </a:ln>
        </p:spPr>
      </p:pic>
      <p:pic>
        <p:nvPicPr>
          <p:cNvPr id="17523" name="Picture 94" descr="logo"/>
          <p:cNvPicPr>
            <a:picLocks noChangeAspect="1" noChangeArrowheads="1"/>
          </p:cNvPicPr>
          <p:nvPr/>
        </p:nvPicPr>
        <p:blipFill>
          <a:blip r:embed="rId69"/>
          <a:srcRect/>
          <a:stretch>
            <a:fillRect/>
          </a:stretch>
        </p:blipFill>
        <p:spPr bwMode="auto">
          <a:xfrm>
            <a:off x="7691438" y="1816100"/>
            <a:ext cx="971550" cy="260350"/>
          </a:xfrm>
          <a:prstGeom prst="rect">
            <a:avLst/>
          </a:prstGeom>
          <a:noFill/>
          <a:ln w="9525">
            <a:noFill/>
            <a:miter lim="800000"/>
            <a:headEnd/>
            <a:tailEnd/>
          </a:ln>
        </p:spPr>
      </p:pic>
      <p:pic>
        <p:nvPicPr>
          <p:cNvPr id="17524" name="Picture 298" descr="New Image"/>
          <p:cNvPicPr>
            <a:picLocks noChangeAspect="1" noChangeArrowheads="1"/>
          </p:cNvPicPr>
          <p:nvPr/>
        </p:nvPicPr>
        <p:blipFill>
          <a:blip r:embed="rId70"/>
          <a:srcRect/>
          <a:stretch>
            <a:fillRect/>
          </a:stretch>
        </p:blipFill>
        <p:spPr bwMode="auto">
          <a:xfrm>
            <a:off x="5854700" y="5865813"/>
            <a:ext cx="911225" cy="134937"/>
          </a:xfrm>
          <a:prstGeom prst="rect">
            <a:avLst/>
          </a:prstGeom>
          <a:noFill/>
          <a:ln w="9525">
            <a:noFill/>
            <a:miter lim="800000"/>
            <a:headEnd/>
            <a:tailEnd/>
          </a:ln>
        </p:spPr>
      </p:pic>
      <p:sp>
        <p:nvSpPr>
          <p:cNvPr id="17525" name="Text Box 303"/>
          <p:cNvSpPr txBox="1">
            <a:spLocks noChangeArrowheads="1"/>
          </p:cNvSpPr>
          <p:nvPr/>
        </p:nvSpPr>
        <p:spPr bwMode="auto">
          <a:xfrm>
            <a:off x="6086475" y="5954713"/>
            <a:ext cx="819150" cy="228600"/>
          </a:xfrm>
          <a:prstGeom prst="rect">
            <a:avLst/>
          </a:prstGeom>
          <a:noFill/>
          <a:ln w="9525" algn="ctr">
            <a:noFill/>
            <a:miter lim="800000"/>
            <a:headEnd/>
            <a:tailEnd/>
          </a:ln>
        </p:spPr>
        <p:txBody>
          <a:bodyPr wrap="none" lIns="92075" tIns="46038" rIns="92075" bIns="46038">
            <a:spAutoFit/>
          </a:bodyPr>
          <a:lstStyle/>
          <a:p>
            <a:pPr marL="119063" indent="-119063" algn="ctr"/>
            <a:r>
              <a:rPr lang="en-US" sz="1000"/>
              <a:t>(Pending*)</a:t>
            </a:r>
          </a:p>
        </p:txBody>
      </p:sp>
      <p:sp>
        <p:nvSpPr>
          <p:cNvPr id="17526" name="Text Box 295"/>
          <p:cNvSpPr txBox="1">
            <a:spLocks noChangeArrowheads="1"/>
          </p:cNvSpPr>
          <p:nvPr/>
        </p:nvSpPr>
        <p:spPr bwMode="auto">
          <a:xfrm>
            <a:off x="49213" y="6469063"/>
            <a:ext cx="5892800" cy="401637"/>
          </a:xfrm>
          <a:prstGeom prst="rect">
            <a:avLst/>
          </a:prstGeom>
          <a:noFill/>
          <a:ln w="9525">
            <a:noFill/>
            <a:miter lim="800000"/>
            <a:headEnd/>
            <a:tailEnd/>
          </a:ln>
        </p:spPr>
        <p:txBody>
          <a:bodyPr lIns="92075" tIns="46038" rIns="92075" bIns="46038">
            <a:spAutoFit/>
          </a:bodyPr>
          <a:lstStyle/>
          <a:p>
            <a:r>
              <a:rPr lang="en-US" sz="1000" b="1"/>
              <a:t>Copyright @2009, Oracle and/or its affiliates.  All rights reserved.</a:t>
            </a:r>
          </a:p>
          <a:p>
            <a:r>
              <a:rPr lang="en-US" sz="1000" b="1"/>
              <a:t>*Subject to closing conditions.</a:t>
            </a:r>
          </a:p>
        </p:txBody>
      </p:sp>
      <p:pic>
        <p:nvPicPr>
          <p:cNvPr id="17527" name="Picture 296"/>
          <p:cNvPicPr>
            <a:picLocks noChangeAspect="1" noChangeArrowheads="1"/>
          </p:cNvPicPr>
          <p:nvPr/>
        </p:nvPicPr>
        <p:blipFill>
          <a:blip r:embed="rId71"/>
          <a:srcRect/>
          <a:stretch>
            <a:fillRect/>
          </a:stretch>
        </p:blipFill>
        <p:spPr bwMode="auto">
          <a:xfrm>
            <a:off x="6092825" y="1044575"/>
            <a:ext cx="1104900" cy="482600"/>
          </a:xfrm>
          <a:prstGeom prst="rect">
            <a:avLst/>
          </a:prstGeom>
          <a:noFill/>
          <a:ln w="9525">
            <a:noFill/>
            <a:round/>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Chart 13"/>
          <p:cNvGraphicFramePr>
            <a:graphicFrameLocks/>
          </p:cNvGraphicFramePr>
          <p:nvPr/>
        </p:nvGraphicFramePr>
        <p:xfrm>
          <a:off x="727075" y="1660525"/>
          <a:ext cx="7915275" cy="4614863"/>
        </p:xfrm>
        <a:graphic>
          <a:graphicData uri="http://schemas.openxmlformats.org/presentationml/2006/ole">
            <p:oleObj spid="_x0000_s56322" r:id="rId4" imgW="7919390" imgH="4615072" progId="Excel.Sheet.8">
              <p:embed/>
            </p:oleObj>
          </a:graphicData>
        </a:graphic>
      </p:graphicFrame>
      <p:pic>
        <p:nvPicPr>
          <p:cNvPr id="56323" name="Picture 12" descr="notes.png"/>
          <p:cNvPicPr>
            <a:picLocks noChangeAspect="1"/>
          </p:cNvPicPr>
          <p:nvPr/>
        </p:nvPicPr>
        <p:blipFill>
          <a:blip r:embed="rId5"/>
          <a:srcRect/>
          <a:stretch>
            <a:fillRect/>
          </a:stretch>
        </p:blipFill>
        <p:spPr bwMode="auto">
          <a:xfrm>
            <a:off x="0" y="1125538"/>
            <a:ext cx="944563" cy="4568825"/>
          </a:xfrm>
          <a:prstGeom prst="rect">
            <a:avLst/>
          </a:prstGeom>
          <a:noFill/>
          <a:ln w="9525">
            <a:noFill/>
            <a:miter lim="800000"/>
            <a:headEnd/>
            <a:tailEnd/>
          </a:ln>
        </p:spPr>
      </p:pic>
      <p:sp>
        <p:nvSpPr>
          <p:cNvPr id="56324" name="Text Box 43"/>
          <p:cNvSpPr txBox="1">
            <a:spLocks noChangeArrowheads="1"/>
          </p:cNvSpPr>
          <p:nvPr/>
        </p:nvSpPr>
        <p:spPr bwMode="auto">
          <a:xfrm>
            <a:off x="38100" y="6457950"/>
            <a:ext cx="9055100" cy="400050"/>
          </a:xfrm>
          <a:prstGeom prst="rect">
            <a:avLst/>
          </a:prstGeom>
          <a:noFill/>
          <a:ln w="12700">
            <a:noFill/>
            <a:miter lim="800000"/>
            <a:headEnd/>
            <a:tailEnd/>
          </a:ln>
        </p:spPr>
        <p:txBody>
          <a:bodyPr>
            <a:spAutoFit/>
          </a:bodyPr>
          <a:lstStyle/>
          <a:p>
            <a:pPr eaLnBrk="0" fontAlgn="b" hangingPunct="0"/>
            <a:r>
              <a:rPr lang="en-US" sz="1000" b="1"/>
              <a:t>Figures based on Non-GAAP results.  GAAP to Non-GAAP reconciliations are available at www.oracle.com/investor.</a:t>
            </a:r>
          </a:p>
          <a:p>
            <a:pPr eaLnBrk="0" fontAlgn="b" hangingPunct="0"/>
            <a:r>
              <a:rPr lang="en-US" sz="1000" b="1"/>
              <a:t>Figures for acquired companies are non-GAAP results for 12 month period preceding acquisition.</a:t>
            </a:r>
          </a:p>
        </p:txBody>
      </p:sp>
      <p:pic>
        <p:nvPicPr>
          <p:cNvPr id="56325" name="Picture 7" descr="peoplesoft.jpg"/>
          <p:cNvPicPr>
            <a:picLocks noChangeAspect="1"/>
          </p:cNvPicPr>
          <p:nvPr/>
        </p:nvPicPr>
        <p:blipFill>
          <a:blip r:embed="rId6"/>
          <a:srcRect/>
          <a:stretch>
            <a:fillRect/>
          </a:stretch>
        </p:blipFill>
        <p:spPr bwMode="auto">
          <a:xfrm>
            <a:off x="2208213" y="3740150"/>
            <a:ext cx="1474787" cy="412750"/>
          </a:xfrm>
          <a:prstGeom prst="rect">
            <a:avLst/>
          </a:prstGeom>
          <a:noFill/>
          <a:ln w="9525">
            <a:noFill/>
            <a:miter lim="800000"/>
            <a:headEnd/>
            <a:tailEnd/>
          </a:ln>
        </p:spPr>
      </p:pic>
      <p:pic>
        <p:nvPicPr>
          <p:cNvPr id="56326" name="Picture 13" descr="hyperion.JPG"/>
          <p:cNvPicPr>
            <a:picLocks noChangeAspect="1"/>
          </p:cNvPicPr>
          <p:nvPr/>
        </p:nvPicPr>
        <p:blipFill>
          <a:blip r:embed="rId7"/>
          <a:srcRect/>
          <a:stretch>
            <a:fillRect/>
          </a:stretch>
        </p:blipFill>
        <p:spPr bwMode="auto">
          <a:xfrm>
            <a:off x="4443413" y="3413125"/>
            <a:ext cx="1533525" cy="333375"/>
          </a:xfrm>
          <a:prstGeom prst="rect">
            <a:avLst/>
          </a:prstGeom>
          <a:noFill/>
          <a:ln w="9525">
            <a:noFill/>
            <a:miter lim="800000"/>
            <a:headEnd/>
            <a:tailEnd/>
          </a:ln>
        </p:spPr>
      </p:pic>
      <p:pic>
        <p:nvPicPr>
          <p:cNvPr id="56327" name="Picture 10" descr="BEA.gif"/>
          <p:cNvPicPr>
            <a:picLocks noChangeAspect="1"/>
          </p:cNvPicPr>
          <p:nvPr/>
        </p:nvPicPr>
        <p:blipFill>
          <a:blip r:embed="rId8"/>
          <a:srcRect/>
          <a:stretch>
            <a:fillRect/>
          </a:stretch>
        </p:blipFill>
        <p:spPr bwMode="auto">
          <a:xfrm>
            <a:off x="6030913" y="3055938"/>
            <a:ext cx="950912" cy="539750"/>
          </a:xfrm>
          <a:prstGeom prst="rect">
            <a:avLst/>
          </a:prstGeom>
          <a:noFill/>
          <a:ln w="9525">
            <a:noFill/>
            <a:miter lim="800000"/>
            <a:headEnd/>
            <a:tailEnd/>
          </a:ln>
        </p:spPr>
      </p:pic>
      <p:pic>
        <p:nvPicPr>
          <p:cNvPr id="56328" name="Picture 14" descr="Siebel.JPG"/>
          <p:cNvPicPr>
            <a:picLocks noChangeAspect="1"/>
          </p:cNvPicPr>
          <p:nvPr/>
        </p:nvPicPr>
        <p:blipFill>
          <a:blip r:embed="rId9"/>
          <a:srcRect/>
          <a:stretch>
            <a:fillRect/>
          </a:stretch>
        </p:blipFill>
        <p:spPr bwMode="auto">
          <a:xfrm>
            <a:off x="3448050" y="4278313"/>
            <a:ext cx="1311275" cy="276225"/>
          </a:xfrm>
          <a:prstGeom prst="rect">
            <a:avLst/>
          </a:prstGeom>
          <a:noFill/>
          <a:ln w="9525">
            <a:noFill/>
            <a:miter lim="800000"/>
            <a:headEnd/>
            <a:tailEnd/>
          </a:ln>
        </p:spPr>
      </p:pic>
      <p:sp>
        <p:nvSpPr>
          <p:cNvPr id="56329" name="TextBox 17"/>
          <p:cNvSpPr txBox="1">
            <a:spLocks noChangeArrowheads="1"/>
          </p:cNvSpPr>
          <p:nvPr/>
        </p:nvSpPr>
        <p:spPr bwMode="auto">
          <a:xfrm>
            <a:off x="3284538" y="5897563"/>
            <a:ext cx="2997200" cy="338137"/>
          </a:xfrm>
          <a:prstGeom prst="rect">
            <a:avLst/>
          </a:prstGeom>
          <a:noFill/>
          <a:ln w="9525">
            <a:noFill/>
            <a:miter lim="800000"/>
            <a:headEnd/>
            <a:tailEnd/>
          </a:ln>
        </p:spPr>
        <p:txBody>
          <a:bodyPr wrap="none">
            <a:spAutoFit/>
          </a:bodyPr>
          <a:lstStyle/>
          <a:p>
            <a:pPr algn="ctr"/>
            <a:r>
              <a:rPr lang="en-US" sz="1600" b="1"/>
              <a:t>Non-GAAP Operating Margin</a:t>
            </a:r>
          </a:p>
        </p:txBody>
      </p:sp>
      <p:sp>
        <p:nvSpPr>
          <p:cNvPr id="56330" name="Rectangle 8"/>
          <p:cNvSpPr>
            <a:spLocks noGrp="1" noChangeArrowheads="1"/>
          </p:cNvSpPr>
          <p:nvPr>
            <p:ph type="title"/>
          </p:nvPr>
        </p:nvSpPr>
        <p:spPr>
          <a:xfrm>
            <a:off x="777875" y="292100"/>
            <a:ext cx="8366125" cy="1163638"/>
          </a:xfrm>
        </p:spPr>
        <p:txBody>
          <a:bodyPr/>
          <a:lstStyle/>
          <a:p>
            <a:r>
              <a:rPr lang="en-US" sz="3200" smtClean="0"/>
              <a:t>Our M&amp;A Integration Process Drives Performance Improvements</a:t>
            </a:r>
          </a:p>
        </p:txBody>
      </p:sp>
      <p:sp>
        <p:nvSpPr>
          <p:cNvPr id="56331" name="TextBox 14"/>
          <p:cNvSpPr txBox="1">
            <a:spLocks noChangeArrowheads="1"/>
          </p:cNvSpPr>
          <p:nvPr/>
        </p:nvSpPr>
        <p:spPr bwMode="auto">
          <a:xfrm>
            <a:off x="7115175" y="1214438"/>
            <a:ext cx="1214438" cy="647700"/>
          </a:xfrm>
          <a:prstGeom prst="rect">
            <a:avLst/>
          </a:prstGeom>
          <a:noFill/>
          <a:ln w="9525">
            <a:noFill/>
            <a:miter lim="800000"/>
            <a:headEnd/>
            <a:tailEnd/>
          </a:ln>
        </p:spPr>
        <p:txBody>
          <a:bodyPr>
            <a:spAutoFit/>
          </a:bodyPr>
          <a:lstStyle/>
          <a:p>
            <a:pPr algn="ctr"/>
            <a:r>
              <a:rPr lang="en-US" b="1"/>
              <a:t>Actual Margin</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6" descr="teams1.jpg"/>
          <p:cNvPicPr>
            <a:picLocks noChangeAspect="1"/>
          </p:cNvPicPr>
          <p:nvPr/>
        </p:nvPicPr>
        <p:blipFill>
          <a:blip r:embed="rId3"/>
          <a:srcRect/>
          <a:stretch>
            <a:fillRect/>
          </a:stretch>
        </p:blipFill>
        <p:spPr bwMode="auto">
          <a:xfrm>
            <a:off x="6267450" y="3397250"/>
            <a:ext cx="2876550" cy="2781300"/>
          </a:xfrm>
          <a:prstGeom prst="rect">
            <a:avLst/>
          </a:prstGeom>
          <a:noFill/>
          <a:ln w="9525">
            <a:noFill/>
            <a:miter lim="800000"/>
            <a:headEnd/>
            <a:tailEnd/>
          </a:ln>
        </p:spPr>
      </p:pic>
      <p:sp>
        <p:nvSpPr>
          <p:cNvPr id="61442" name="Rectangle 2"/>
          <p:cNvSpPr>
            <a:spLocks noGrp="1" noChangeArrowheads="1"/>
          </p:cNvSpPr>
          <p:nvPr>
            <p:ph type="title"/>
          </p:nvPr>
        </p:nvSpPr>
        <p:spPr>
          <a:xfrm>
            <a:off x="825500" y="296863"/>
            <a:ext cx="8054975" cy="941387"/>
          </a:xfrm>
        </p:spPr>
        <p:txBody>
          <a:bodyPr/>
          <a:lstStyle/>
          <a:p>
            <a:pPr defTabSz="457200" eaLnBrk="1" hangingPunct="1">
              <a:tabLst>
                <a:tab pos="0" algn="l"/>
                <a:tab pos="1152525" algn="l"/>
                <a:tab pos="2306638" algn="l"/>
                <a:tab pos="3460750" algn="l"/>
                <a:tab pos="4614863" algn="l"/>
                <a:tab pos="5768975" algn="l"/>
                <a:tab pos="6923088" algn="l"/>
                <a:tab pos="8077200" algn="l"/>
                <a:tab pos="9231313" algn="l"/>
                <a:tab pos="10385425" algn="l"/>
              </a:tabLst>
            </a:pPr>
            <a:r>
              <a:rPr lang="en-US" sz="3200" smtClean="0"/>
              <a:t>Summary</a:t>
            </a:r>
            <a:endParaRPr lang="en-GB" sz="3200" smtClean="0"/>
          </a:p>
        </p:txBody>
      </p:sp>
      <p:sp>
        <p:nvSpPr>
          <p:cNvPr id="6" name="TextBox 5"/>
          <p:cNvSpPr txBox="1">
            <a:spLocks noChangeArrowheads="1"/>
          </p:cNvSpPr>
          <p:nvPr/>
        </p:nvSpPr>
        <p:spPr bwMode="auto">
          <a:xfrm>
            <a:off x="1027113" y="1538288"/>
            <a:ext cx="7461250" cy="2954337"/>
          </a:xfrm>
          <a:prstGeom prst="rect">
            <a:avLst/>
          </a:prstGeom>
          <a:noFill/>
          <a:ln w="9525">
            <a:noFill/>
            <a:miter lim="800000"/>
            <a:headEnd/>
            <a:tailEnd/>
          </a:ln>
        </p:spPr>
        <p:txBody>
          <a:bodyPr>
            <a:spAutoFit/>
          </a:bodyPr>
          <a:lstStyle/>
          <a:p>
            <a:pPr>
              <a:spcAft>
                <a:spcPts val="3600"/>
              </a:spcAft>
              <a:buClr>
                <a:srgbClr val="FF4343"/>
              </a:buClr>
              <a:buFont typeface="Arial" charset="0"/>
              <a:buChar char="•"/>
            </a:pPr>
            <a:r>
              <a:rPr lang="en-US" sz="2400" b="1"/>
              <a:t>  It is not sexy</a:t>
            </a:r>
          </a:p>
          <a:p>
            <a:pPr>
              <a:spcAft>
                <a:spcPts val="3600"/>
              </a:spcAft>
              <a:buClr>
                <a:srgbClr val="FF4343"/>
              </a:buClr>
              <a:buFont typeface="Arial" charset="0"/>
              <a:buChar char="•"/>
            </a:pPr>
            <a:r>
              <a:rPr lang="en-US" sz="2400" b="1"/>
              <a:t> Executive sponsorship </a:t>
            </a:r>
          </a:p>
          <a:p>
            <a:pPr>
              <a:spcAft>
                <a:spcPts val="3600"/>
              </a:spcAft>
              <a:buClr>
                <a:srgbClr val="FF4343"/>
              </a:buClr>
              <a:buFont typeface="Arial" charset="0"/>
              <a:buChar char="•"/>
            </a:pPr>
            <a:r>
              <a:rPr lang="en-US" sz="2400" b="1"/>
              <a:t> BUT it is a game changer</a:t>
            </a:r>
          </a:p>
          <a:p>
            <a:pPr>
              <a:spcAft>
                <a:spcPts val="3600"/>
              </a:spcAft>
              <a:buClr>
                <a:srgbClr val="FF4343"/>
              </a:buClr>
              <a:buFont typeface="Arial" charset="0"/>
              <a:buChar char="•"/>
            </a:pPr>
            <a:r>
              <a:rPr lang="en-US" sz="2400" b="1"/>
              <a:t> The real benefits are strategic</a:t>
            </a:r>
          </a:p>
        </p:txBody>
      </p:sp>
      <p:sp>
        <p:nvSpPr>
          <p:cNvPr id="61444" name="Text Box 43"/>
          <p:cNvSpPr txBox="1">
            <a:spLocks noChangeArrowheads="1"/>
          </p:cNvSpPr>
          <p:nvPr/>
        </p:nvSpPr>
        <p:spPr bwMode="auto">
          <a:xfrm>
            <a:off x="88900" y="6535738"/>
            <a:ext cx="9055100" cy="246062"/>
          </a:xfrm>
          <a:prstGeom prst="rect">
            <a:avLst/>
          </a:prstGeom>
          <a:noFill/>
          <a:ln w="12700">
            <a:noFill/>
            <a:miter lim="800000"/>
            <a:headEnd/>
            <a:tailEnd/>
          </a:ln>
        </p:spPr>
        <p:txBody>
          <a:bodyPr>
            <a:spAutoFit/>
          </a:bodyPr>
          <a:lstStyle/>
          <a:p>
            <a:pPr eaLnBrk="0" fontAlgn="b" hangingPunct="0">
              <a:spcBef>
                <a:spcPct val="50000"/>
              </a:spcBef>
            </a:pPr>
            <a:r>
              <a:rPr lang="en-US" sz="1000" b="1"/>
              <a:t>Figures based on Non-GAAP results.  GAAP to Non-GAAP reconciliations are available at www.oracle.com/investor.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6" presetClass="emph" presetSubtype="0" fill="hold" nodeType="withEffect">
                                  <p:stCondLst>
                                    <p:cond delay="0"/>
                                  </p:stCondLst>
                                  <p:childTnLst>
                                    <p:animScale>
                                      <p:cBhvr>
                                        <p:cTn id="24" dur="500" fill="hold"/>
                                        <p:tgtEl>
                                          <p:spTgt spid="6">
                                            <p:txEl>
                                              <p:pRg st="0" end="0"/>
                                            </p:txEl>
                                          </p:spTgt>
                                        </p:tgtEl>
                                      </p:cBhvr>
                                      <p:by x="120000" y="120000"/>
                                    </p:animScale>
                                  </p:childTnLst>
                                </p:cTn>
                              </p:par>
                              <p:par>
                                <p:cTn id="25" presetID="6" presetClass="emph" presetSubtype="0" fill="hold" nodeType="withEffect">
                                  <p:stCondLst>
                                    <p:cond delay="0"/>
                                  </p:stCondLst>
                                  <p:childTnLst>
                                    <p:animScale>
                                      <p:cBhvr>
                                        <p:cTn id="26" dur="500" fill="hold"/>
                                        <p:tgtEl>
                                          <p:spTgt spid="6">
                                            <p:txEl>
                                              <p:pRg st="1" end="1"/>
                                            </p:txEl>
                                          </p:spTgt>
                                        </p:tgtEl>
                                      </p:cBhvr>
                                      <p:by x="120000" y="120000"/>
                                    </p:animScale>
                                  </p:childTnLst>
                                </p:cTn>
                              </p:par>
                              <p:par>
                                <p:cTn id="27" presetID="6" presetClass="emph" presetSubtype="0" fill="hold" nodeType="withEffect">
                                  <p:stCondLst>
                                    <p:cond delay="0"/>
                                  </p:stCondLst>
                                  <p:childTnLst>
                                    <p:animScale>
                                      <p:cBhvr>
                                        <p:cTn id="28" dur="500" fill="hold"/>
                                        <p:tgtEl>
                                          <p:spTgt spid="6">
                                            <p:txEl>
                                              <p:pRg st="2" end="2"/>
                                            </p:txEl>
                                          </p:spTgt>
                                        </p:tgtEl>
                                      </p:cBhvr>
                                      <p:by x="120000" y="120000"/>
                                    </p:animScale>
                                  </p:childTnLst>
                                </p:cTn>
                              </p:par>
                              <p:par>
                                <p:cTn id="29" presetID="6" presetClass="emph" presetSubtype="0" fill="hold" nodeType="withEffect">
                                  <p:stCondLst>
                                    <p:cond delay="0"/>
                                  </p:stCondLst>
                                  <p:childTnLst>
                                    <p:animScale>
                                      <p:cBhvr>
                                        <p:cTn id="30" dur="500" fill="hold"/>
                                        <p:tgtEl>
                                          <p:spTgt spid="6">
                                            <p:txEl>
                                              <p:pRg st="3" end="3"/>
                                            </p:txEl>
                                          </p:spTgt>
                                        </p:tgtEl>
                                      </p:cBhvr>
                                      <p:by x="120000" y="120000"/>
                                    </p:animScale>
                                  </p:childTnLst>
                                </p:cTn>
                              </p:par>
                              <p:par>
                                <p:cTn id="31" presetID="10" presetClass="entr" presetSubtype="0" fill="hold"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500"/>
                                        <p:tgtEl>
                                          <p:spTgt spid="6">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Blank Presentation">
  <a:themeElements>
    <a:clrScheme name="5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5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5" charset="0"/>
            <a:ea typeface="Arial" pitchFamily="-105" charset="0"/>
            <a:cs typeface="Arial"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5" charset="0"/>
            <a:ea typeface="Arial" pitchFamily="-105" charset="0"/>
            <a:cs typeface="Arial" pitchFamily="-105" charset="0"/>
          </a:defRPr>
        </a:defPPr>
      </a:lstStyle>
    </a:lnDef>
  </a:objectDefaults>
  <a:extraClrSchemeLst>
    <a:extraClrScheme>
      <a:clrScheme name="5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14373</TotalTime>
  <Words>1058</Words>
  <Application>Microsoft Office PowerPoint</Application>
  <PresentationFormat>On-screen Show (4:3)</PresentationFormat>
  <Paragraphs>195</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3" baseType="lpstr">
      <vt:lpstr>5_Blank Presentation</vt:lpstr>
      <vt:lpstr>Bitmap Image</vt:lpstr>
      <vt:lpstr>Microsoft Office Excel 97-2003 Worksheet</vt:lpstr>
      <vt:lpstr>Shared Services: A Strategic Initiative. March 14, 2009</vt:lpstr>
      <vt:lpstr>SSC Asia Pacific – facts 2006</vt:lpstr>
      <vt:lpstr>Cost Savings Were Significant</vt:lpstr>
      <vt:lpstr>Centralize . . . Data, Processes, Systems and Decisions</vt:lpstr>
      <vt:lpstr>Centralize, in 5 Shared Service Centers  197 Countries, 22 Languages</vt:lpstr>
      <vt:lpstr>Slide 6</vt:lpstr>
      <vt:lpstr>Building Value From 60+ Acquisitions</vt:lpstr>
      <vt:lpstr>Our M&amp;A Integration Process Drives Performance Improvements</vt:lpstr>
      <vt:lpstr>Summary</vt:lpstr>
      <vt:lpstr>Slide 10</vt:lpstr>
    </vt:vector>
  </TitlesOfParts>
  <Company>Ken Glueck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Safra Catz</dc:title>
  <dc:creator>Ken Glueck</dc:creator>
  <cp:lastModifiedBy>PCR</cp:lastModifiedBy>
  <cp:revision>583</cp:revision>
  <cp:lastPrinted>2009-09-20T01:07:25Z</cp:lastPrinted>
  <dcterms:created xsi:type="dcterms:W3CDTF">2009-10-18T16:23:04Z</dcterms:created>
  <dcterms:modified xsi:type="dcterms:W3CDTF">2010-03-14T21:10:07Z</dcterms:modified>
</cp:coreProperties>
</file>