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99" r:id="rId2"/>
    <p:sldId id="286" r:id="rId3"/>
    <p:sldId id="317" r:id="rId4"/>
    <p:sldId id="300" r:id="rId5"/>
    <p:sldId id="266" r:id="rId6"/>
    <p:sldId id="267" r:id="rId7"/>
    <p:sldId id="279" r:id="rId8"/>
    <p:sldId id="265" r:id="rId9"/>
    <p:sldId id="268" r:id="rId10"/>
    <p:sldId id="269" r:id="rId11"/>
    <p:sldId id="315" r:id="rId12"/>
    <p:sldId id="264" r:id="rId13"/>
    <p:sldId id="314" r:id="rId14"/>
    <p:sldId id="271" r:id="rId15"/>
    <p:sldId id="263" r:id="rId16"/>
    <p:sldId id="305" r:id="rId17"/>
    <p:sldId id="304" r:id="rId18"/>
    <p:sldId id="306" r:id="rId19"/>
    <p:sldId id="313" r:id="rId20"/>
    <p:sldId id="311" r:id="rId21"/>
    <p:sldId id="318" r:id="rId22"/>
    <p:sldId id="308" r:id="rId23"/>
    <p:sldId id="309" r:id="rId24"/>
    <p:sldId id="310" r:id="rId25"/>
    <p:sldId id="312" r:id="rId26"/>
    <p:sldId id="294" r:id="rId27"/>
    <p:sldId id="280" r:id="rId28"/>
    <p:sldId id="277" r:id="rId29"/>
    <p:sldId id="289" r:id="rId30"/>
    <p:sldId id="260" r:id="rId31"/>
    <p:sldId id="283" r:id="rId32"/>
    <p:sldId id="302" r:id="rId33"/>
    <p:sldId id="274" r:id="rId34"/>
    <p:sldId id="316" r:id="rId35"/>
    <p:sldId id="293" r:id="rId36"/>
    <p:sldId id="284" r:id="rId37"/>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C844496-7CD3-4EE7-A371-BD82BCF7F116}">
          <p14:sldIdLst>
            <p14:sldId id="299"/>
            <p14:sldId id="286"/>
            <p14:sldId id="317"/>
            <p14:sldId id="300"/>
            <p14:sldId id="266"/>
          </p14:sldIdLst>
        </p14:section>
        <p14:section name="e-IT" id="{14C9298B-37A2-40E6-9D6D-C85E4F047FD6}">
          <p14:sldIdLst>
            <p14:sldId id="267"/>
            <p14:sldId id="279"/>
            <p14:sldId id="265"/>
          </p14:sldIdLst>
        </p14:section>
        <p14:section name="GoldenGate" id="{CAAF0799-6C39-4169-92F6-2DD148F7E137}">
          <p14:sldIdLst>
            <p14:sldId id="268"/>
            <p14:sldId id="269"/>
            <p14:sldId id="315"/>
            <p14:sldId id="264"/>
            <p14:sldId id="314"/>
            <p14:sldId id="271"/>
            <p14:sldId id="263"/>
            <p14:sldId id="305"/>
            <p14:sldId id="304"/>
            <p14:sldId id="306"/>
            <p14:sldId id="313"/>
            <p14:sldId id="311"/>
            <p14:sldId id="318"/>
            <p14:sldId id="308"/>
            <p14:sldId id="309"/>
            <p14:sldId id="310"/>
            <p14:sldId id="312"/>
            <p14:sldId id="294"/>
          </p14:sldIdLst>
        </p14:section>
        <p14:section name="Case Study" id="{E7CB25D3-F8B9-4153-A54D-2146C271E15D}">
          <p14:sldIdLst>
            <p14:sldId id="280"/>
            <p14:sldId id="277"/>
            <p14:sldId id="289"/>
          </p14:sldIdLst>
        </p14:section>
        <p14:section name="Summary" id="{7CEE0BC3-2AA2-4EC9-8D42-02FC3630C7D0}">
          <p14:sldIdLst>
            <p14:sldId id="260"/>
            <p14:sldId id="283"/>
            <p14:sldId id="302"/>
            <p14:sldId id="274"/>
            <p14:sldId id="316"/>
            <p14:sldId id="293"/>
            <p14:sldId id="2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B000"/>
    <a:srgbClr val="F2F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54810" autoAdjust="0"/>
  </p:normalViewPr>
  <p:slideViewPr>
    <p:cSldViewPr>
      <p:cViewPr varScale="1">
        <p:scale>
          <a:sx n="55" d="100"/>
          <a:sy n="55" d="100"/>
        </p:scale>
        <p:origin x="-2102"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2" d="100"/>
          <a:sy n="102" d="100"/>
        </p:scale>
        <p:origin x="-3510"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B5F54470-6683-49CB-9385-384F62CF69E1}" type="datetimeFigureOut">
              <a:rPr lang="en-NZ" smtClean="0"/>
              <a:pPr/>
              <a:t>29/04/2013</a:t>
            </a:fld>
            <a:endParaRPr lang="en-NZ" dirty="0"/>
          </a:p>
        </p:txBody>
      </p:sp>
      <p:sp>
        <p:nvSpPr>
          <p:cNvPr id="4" name="Slide Image Placeholder 3"/>
          <p:cNvSpPr>
            <a:spLocks noGrp="1" noRot="1" noChangeAspect="1"/>
          </p:cNvSpPr>
          <p:nvPr>
            <p:ph type="sldImg" idx="2"/>
          </p:nvPr>
        </p:nvSpPr>
        <p:spPr>
          <a:xfrm>
            <a:off x="852488" y="744538"/>
            <a:ext cx="4964112" cy="3722687"/>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80E85257-7B81-4B05-B73A-48112BCF41E5}" type="slidenum">
              <a:rPr lang="en-NZ" smtClean="0"/>
              <a:pPr/>
              <a:t>‹#›</a:t>
            </a:fld>
            <a:endParaRPr lang="en-NZ" dirty="0"/>
          </a:p>
        </p:txBody>
      </p:sp>
    </p:spTree>
    <p:extLst>
      <p:ext uri="{BB962C8B-B14F-4D97-AF65-F5344CB8AC3E}">
        <p14:creationId xmlns:p14="http://schemas.microsoft.com/office/powerpoint/2010/main" val="2591196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NZ" dirty="0" smtClean="0"/>
              <a:t>Welcome! </a:t>
            </a:r>
          </a:p>
          <a:p>
            <a:endParaRPr lang="en-NZ" dirty="0"/>
          </a:p>
        </p:txBody>
      </p:sp>
      <p:sp>
        <p:nvSpPr>
          <p:cNvPr id="4" name="Slide Number Placeholder 3"/>
          <p:cNvSpPr>
            <a:spLocks noGrp="1"/>
          </p:cNvSpPr>
          <p:nvPr>
            <p:ph type="sldNum" sz="quarter" idx="10"/>
          </p:nvPr>
        </p:nvSpPr>
        <p:spPr/>
        <p:txBody>
          <a:bodyPr/>
          <a:lstStyle/>
          <a:p>
            <a:fld id="{80E85257-7B81-4B05-B73A-48112BCF41E5}" type="slidenum">
              <a:rPr lang="en-NZ" smtClean="0"/>
              <a:pPr/>
              <a:t>1</a:t>
            </a:fld>
            <a:endParaRPr lang="en-NZ" dirty="0"/>
          </a:p>
        </p:txBody>
      </p:sp>
    </p:spTree>
    <p:extLst>
      <p:ext uri="{BB962C8B-B14F-4D97-AF65-F5344CB8AC3E}">
        <p14:creationId xmlns:p14="http://schemas.microsoft.com/office/powerpoint/2010/main" val="3136079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NZ" dirty="0" smtClean="0"/>
              <a:t>No prizes for guessing which city in the US GoldenGate Software Inc was founded.</a:t>
            </a:r>
          </a:p>
          <a:p>
            <a:endParaRPr lang="en-NZ" dirty="0" smtClean="0"/>
          </a:p>
          <a:p>
            <a:pPr>
              <a:buFont typeface="Wingdings" pitchFamily="2" charset="2"/>
              <a:buChar char="§"/>
            </a:pPr>
            <a:r>
              <a:rPr lang="en-NZ" b="0" i="0" dirty="0" smtClean="0"/>
              <a:t>Acquired by Oracle in September 2009</a:t>
            </a:r>
          </a:p>
          <a:p>
            <a:pPr>
              <a:buFont typeface="Wingdings" pitchFamily="2" charset="2"/>
              <a:buChar char="§"/>
            </a:pPr>
            <a:r>
              <a:rPr lang="en-NZ" b="0" i="0" dirty="0" smtClean="0"/>
              <a:t>As of late 2012,</a:t>
            </a:r>
            <a:r>
              <a:rPr lang="en-NZ" b="0" i="0" baseline="0" dirty="0" smtClean="0"/>
              <a:t> o</a:t>
            </a:r>
            <a:r>
              <a:rPr lang="en-NZ" b="0" i="0" dirty="0" smtClean="0"/>
              <a:t>ver 2100 customers worldwide using GoldenGate technology for over 4000 solution implementations. </a:t>
            </a:r>
          </a:p>
          <a:p>
            <a:pPr>
              <a:buFont typeface="Wingdings" pitchFamily="2" charset="2"/>
              <a:buChar char="§"/>
            </a:pPr>
            <a:r>
              <a:rPr lang="en-NZ" b="0" i="0" dirty="0" smtClean="0"/>
              <a:t>My first GoldenGate presentation was in late 2011 when this number</a:t>
            </a:r>
            <a:r>
              <a:rPr lang="en-NZ" b="0" i="0" baseline="0" dirty="0" smtClean="0"/>
              <a:t> was only 500 customers so the growth in </a:t>
            </a:r>
            <a:r>
              <a:rPr lang="en-NZ" b="0" i="0" baseline="0" dirty="0" err="1" smtClean="0"/>
              <a:t>GlodenGate</a:t>
            </a:r>
            <a:r>
              <a:rPr lang="en-NZ" b="0" i="0" baseline="0" dirty="0" smtClean="0"/>
              <a:t> has been outstanding.</a:t>
            </a:r>
            <a:endParaRPr lang="en-NZ" b="0" i="0" dirty="0" smtClean="0"/>
          </a:p>
          <a:p>
            <a:pPr>
              <a:buFont typeface="Wingdings" pitchFamily="2" charset="2"/>
              <a:buChar char="§"/>
            </a:pPr>
            <a:endParaRPr lang="en-NZ" b="0" i="0" dirty="0" smtClean="0"/>
          </a:p>
          <a:p>
            <a:pPr>
              <a:buFont typeface="Wingdings" pitchFamily="2" charset="2"/>
              <a:buChar char="§"/>
            </a:pPr>
            <a:r>
              <a:rPr lang="en-NZ" b="0" i="0" dirty="0" smtClean="0"/>
              <a:t>Since</a:t>
            </a:r>
            <a:r>
              <a:rPr lang="en-NZ" b="0" i="0" baseline="0" dirty="0" smtClean="0"/>
              <a:t> it’s acquisition of GoldenGate, Oracle have continued to enhance and improve the product and integrate it even more into Oracle database functionality.</a:t>
            </a:r>
            <a:endParaRPr lang="en-NZ" b="0" i="0" dirty="0" smtClean="0"/>
          </a:p>
          <a:p>
            <a:pPr>
              <a:buFont typeface="Wingdings" pitchFamily="2" charset="2"/>
              <a:buChar char="§"/>
            </a:pPr>
            <a:r>
              <a:rPr lang="en-NZ" b="0" i="0" dirty="0" smtClean="0"/>
              <a:t>Latest</a:t>
            </a:r>
            <a:r>
              <a:rPr lang="en-NZ" b="0" i="0" baseline="0" dirty="0" smtClean="0"/>
              <a:t> version of 11.2.1.0.5 of the product released in Jan 2013</a:t>
            </a:r>
            <a:endParaRPr lang="en-NZ" b="0" i="0" dirty="0" smtClean="0"/>
          </a:p>
          <a:p>
            <a:endParaRPr lang="en-NZ" b="0" i="0" dirty="0"/>
          </a:p>
        </p:txBody>
      </p:sp>
      <p:sp>
        <p:nvSpPr>
          <p:cNvPr id="4" name="Slide Number Placeholder 3"/>
          <p:cNvSpPr>
            <a:spLocks noGrp="1"/>
          </p:cNvSpPr>
          <p:nvPr>
            <p:ph type="sldNum" sz="quarter" idx="10"/>
          </p:nvPr>
        </p:nvSpPr>
        <p:spPr/>
        <p:txBody>
          <a:bodyPr/>
          <a:lstStyle/>
          <a:p>
            <a:fld id="{80E85257-7B81-4B05-B73A-48112BCF41E5}" type="slidenum">
              <a:rPr lang="en-NZ" smtClean="0"/>
              <a:pPr/>
              <a:t>10</a:t>
            </a:fld>
            <a:endParaRPr lang="en-NZ" dirty="0"/>
          </a:p>
        </p:txBody>
      </p:sp>
    </p:spTree>
    <p:extLst>
      <p:ext uri="{BB962C8B-B14F-4D97-AF65-F5344CB8AC3E}">
        <p14:creationId xmlns:p14="http://schemas.microsoft.com/office/powerpoint/2010/main" val="478451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NZ" b="1" i="0" dirty="0" smtClean="0"/>
              <a:t>Performance</a:t>
            </a:r>
            <a:endParaRPr lang="en-NZ" b="0" i="0" dirty="0" smtClean="0"/>
          </a:p>
          <a:p>
            <a:endParaRPr lang="en-NZ" b="0" i="0" dirty="0" smtClean="0"/>
          </a:p>
          <a:p>
            <a:r>
              <a:rPr lang="en-NZ" b="0" i="0" dirty="0" smtClean="0"/>
              <a:t>Low latency for data movement. Most</a:t>
            </a:r>
            <a:r>
              <a:rPr lang="en-NZ" b="0" i="0" baseline="0" dirty="0" smtClean="0"/>
              <a:t> real world configurations I’ve been involved with have had latency figures in the small number of seconds. 2 to 8 seconds would be typical.</a:t>
            </a:r>
          </a:p>
          <a:p>
            <a:endParaRPr lang="en-NZ" b="0" i="0" baseline="0" dirty="0" smtClean="0"/>
          </a:p>
          <a:p>
            <a:r>
              <a:rPr lang="en-NZ" b="0" i="0" baseline="0" dirty="0" smtClean="0"/>
              <a:t>Low Impact. It’s written in C and has minimal overhead during capture, routing, transformation, and delivery of transactional data. </a:t>
            </a:r>
          </a:p>
          <a:p>
            <a:r>
              <a:rPr lang="en-NZ" b="0" i="0" baseline="0" dirty="0" smtClean="0"/>
              <a:t>The Capture process, which tends to be the heaviest of the three, can be offloaded onto another machine where the archived logs reside if required.</a:t>
            </a:r>
          </a:p>
          <a:p>
            <a:r>
              <a:rPr lang="en-NZ" b="0" i="0" baseline="0" dirty="0" smtClean="0"/>
              <a:t>Data compression can be used if network bandwidth is an issue.</a:t>
            </a:r>
          </a:p>
          <a:p>
            <a:endParaRPr lang="en-NZ" b="0" i="0" baseline="0" dirty="0" smtClean="0"/>
          </a:p>
          <a:p>
            <a:endParaRPr lang="en-NZ" b="0" i="0" baseline="0" dirty="0" smtClean="0"/>
          </a:p>
          <a:p>
            <a:r>
              <a:rPr lang="en-NZ" b="1" i="0" baseline="0" dirty="0" smtClean="0"/>
              <a:t>Flexibility</a:t>
            </a:r>
            <a:endParaRPr lang="en-NZ" b="0" i="0" baseline="0" dirty="0" smtClean="0"/>
          </a:p>
          <a:p>
            <a:endParaRPr lang="en-NZ" b="0" i="0" baseline="0" dirty="0" smtClean="0"/>
          </a:p>
          <a:p>
            <a:r>
              <a:rPr lang="en-NZ" b="0" i="0" baseline="0" dirty="0" smtClean="0"/>
              <a:t>Open, modular architecture with a user-exit style interface to write pieces of custom processing in C and an Event Marker system that allows GoldenGate to take a defined action based on information in the transaction log. </a:t>
            </a:r>
          </a:p>
          <a:p>
            <a:r>
              <a:rPr lang="en-NZ" b="0" i="0" baseline="0" dirty="0" smtClean="0"/>
              <a:t>Scalability . Can have multiple extract and </a:t>
            </a:r>
            <a:r>
              <a:rPr lang="en-NZ" b="0" i="0" baseline="0" dirty="0" err="1" smtClean="0"/>
              <a:t>replicat</a:t>
            </a:r>
            <a:r>
              <a:rPr lang="en-NZ" b="0" i="0" baseline="0" dirty="0" smtClean="0"/>
              <a:t> processes to increase throughput.</a:t>
            </a:r>
          </a:p>
          <a:p>
            <a:endParaRPr lang="en-NZ" b="0" i="0" baseline="0" dirty="0" smtClean="0"/>
          </a:p>
          <a:p>
            <a:r>
              <a:rPr lang="en-NZ" b="0" i="0" baseline="0" dirty="0" smtClean="0"/>
              <a:t>Heterogeneous. Provides data transfer solutions between many different types of databases.</a:t>
            </a:r>
          </a:p>
          <a:p>
            <a:endParaRPr lang="en-NZ" b="0" i="0" baseline="0" dirty="0" smtClean="0"/>
          </a:p>
          <a:p>
            <a:endParaRPr lang="en-NZ" b="0" i="0" baseline="0" dirty="0" smtClean="0"/>
          </a:p>
          <a:p>
            <a:r>
              <a:rPr lang="en-NZ" b="1" i="0" baseline="0" dirty="0" smtClean="0"/>
              <a:t>Reliability</a:t>
            </a:r>
            <a:endParaRPr lang="en-NZ" b="0" i="0" baseline="0" dirty="0" smtClean="0"/>
          </a:p>
          <a:p>
            <a:endParaRPr lang="en-NZ" b="0" i="0" baseline="0" dirty="0" smtClean="0"/>
          </a:p>
          <a:p>
            <a:r>
              <a:rPr lang="en-NZ" b="0" i="0" baseline="0" dirty="0" smtClean="0"/>
              <a:t>Maintains transactional integrity. Checkpoint information is stored as part of the transaction in the database and is protected by transactional integrity of the database.</a:t>
            </a:r>
          </a:p>
          <a:p>
            <a:endParaRPr lang="en-NZ" b="0" i="0" baseline="0" dirty="0" smtClean="0"/>
          </a:p>
          <a:p>
            <a:r>
              <a:rPr lang="en-NZ" b="0" i="0" baseline="0" dirty="0" smtClean="0"/>
              <a:t>Resilient against interruptions and failures of source and target environments and the network between them.</a:t>
            </a:r>
          </a:p>
        </p:txBody>
      </p:sp>
      <p:sp>
        <p:nvSpPr>
          <p:cNvPr id="4" name="Slide Number Placeholder 3"/>
          <p:cNvSpPr>
            <a:spLocks noGrp="1"/>
          </p:cNvSpPr>
          <p:nvPr>
            <p:ph type="sldNum" sz="quarter" idx="10"/>
          </p:nvPr>
        </p:nvSpPr>
        <p:spPr/>
        <p:txBody>
          <a:bodyPr/>
          <a:lstStyle/>
          <a:p>
            <a:fld id="{80E85257-7B81-4B05-B73A-48112BCF41E5}" type="slidenum">
              <a:rPr lang="en-NZ" smtClean="0"/>
              <a:pPr/>
              <a:t>11</a:t>
            </a:fld>
            <a:endParaRPr lang="en-NZ" dirty="0"/>
          </a:p>
        </p:txBody>
      </p:sp>
    </p:spTree>
    <p:extLst>
      <p:ext uri="{BB962C8B-B14F-4D97-AF65-F5344CB8AC3E}">
        <p14:creationId xmlns:p14="http://schemas.microsoft.com/office/powerpoint/2010/main" val="478451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852488" y="744538"/>
            <a:ext cx="4964112" cy="3722687"/>
          </a:xfrm>
          <a:ln/>
        </p:spPr>
      </p:sp>
      <p:sp>
        <p:nvSpPr>
          <p:cNvPr id="49155" name="Rectangle 3"/>
          <p:cNvSpPr>
            <a:spLocks noGrp="1" noChangeArrowheads="1"/>
          </p:cNvSpPr>
          <p:nvPr>
            <p:ph type="body" idx="1"/>
          </p:nvPr>
        </p:nvSpPr>
        <p:spPr>
          <a:xfrm>
            <a:off x="666909" y="4715153"/>
            <a:ext cx="5335270"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latin typeface="Arial" pitchFamily="34" charset="0"/>
              </a:rPr>
              <a:t>These are some of the configurations</a:t>
            </a:r>
            <a:r>
              <a:rPr lang="en-US" altLang="zh-CN" baseline="0" dirty="0" smtClean="0">
                <a:latin typeface="Arial" pitchFamily="34" charset="0"/>
              </a:rPr>
              <a:t> that GoldenGate can be used in and the types of business requirements they fulfill.</a:t>
            </a:r>
          </a:p>
          <a:p>
            <a:endParaRPr lang="en-US" altLang="zh-CN" baseline="0" dirty="0" smtClean="0">
              <a:latin typeface="Arial" pitchFamily="34" charset="0"/>
            </a:endParaRPr>
          </a:p>
          <a:p>
            <a:pPr marL="171450" indent="-171450">
              <a:buFont typeface="Arial" pitchFamily="34" charset="0"/>
              <a:buChar char="•"/>
            </a:pPr>
            <a:r>
              <a:rPr lang="en-US" altLang="zh-CN" baseline="0" dirty="0" smtClean="0">
                <a:latin typeface="Arial" pitchFamily="34" charset="0"/>
              </a:rPr>
              <a:t>Unidirectional.  Can be used to support a reporting style repository or (as in this case study) provide a mechanism for upgrades and migrations.</a:t>
            </a:r>
          </a:p>
          <a:p>
            <a:pPr marL="171450" indent="-171450">
              <a:buFont typeface="Arial" pitchFamily="34" charset="0"/>
              <a:buChar char="•"/>
            </a:pPr>
            <a:r>
              <a:rPr lang="en-US" altLang="zh-CN" baseline="0" dirty="0" smtClean="0">
                <a:latin typeface="Arial" pitchFamily="34" charset="0"/>
              </a:rPr>
              <a:t>Bi-Directional.  Either (what I like to call) Half or Full Duplex bi-directional. </a:t>
            </a:r>
          </a:p>
          <a:p>
            <a:pPr marL="171450" indent="-171450">
              <a:buFont typeface="Arial" pitchFamily="34" charset="0"/>
              <a:buChar char="•"/>
            </a:pPr>
            <a:r>
              <a:rPr lang="en-US" altLang="zh-CN" baseline="0" dirty="0" smtClean="0">
                <a:latin typeface="Arial" pitchFamily="34" charset="0"/>
              </a:rPr>
              <a:t>Peer to Peer.  Multimaster load balancing configuration. Probably the most complex of the configurations mentioned, but possible with the correct design and implementation.</a:t>
            </a:r>
          </a:p>
          <a:p>
            <a:pPr marL="171450" indent="-171450">
              <a:buFont typeface="Arial" pitchFamily="34" charset="0"/>
              <a:buChar char="•"/>
            </a:pPr>
            <a:r>
              <a:rPr lang="en-US" altLang="zh-CN" baseline="0" dirty="0" smtClean="0">
                <a:latin typeface="Arial" pitchFamily="34" charset="0"/>
              </a:rPr>
              <a:t>Broadcast.  (or Master-Slave configuration) Useful for Head Office to Branch Office style data distribution.</a:t>
            </a:r>
          </a:p>
          <a:p>
            <a:pPr marL="171450" indent="-171450">
              <a:buFont typeface="Arial" pitchFamily="34" charset="0"/>
              <a:buChar char="•"/>
            </a:pPr>
            <a:r>
              <a:rPr lang="en-US" altLang="zh-CN" baseline="0" dirty="0" smtClean="0">
                <a:latin typeface="Arial" pitchFamily="34" charset="0"/>
              </a:rPr>
              <a:t>Integration/Consolidation.  (opposite of Broadcast really) It’s the Data Warehouse configuration where remote data is consolidated at a central point.</a:t>
            </a:r>
          </a:p>
          <a:p>
            <a:pPr marL="171450" indent="-171450">
              <a:buFont typeface="Arial" pitchFamily="34" charset="0"/>
              <a:buChar char="•"/>
            </a:pPr>
            <a:r>
              <a:rPr lang="en-US" altLang="zh-CN" baseline="0" dirty="0" smtClean="0">
                <a:latin typeface="Arial" pitchFamily="34" charset="0"/>
              </a:rPr>
              <a:t>Cascading. Really just to show the modular nature of GoldenGate in that it can be used to build complex data distribution/replication environments.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852488" y="744538"/>
            <a:ext cx="4964112" cy="3722687"/>
          </a:xfrm>
          <a:ln/>
        </p:spPr>
      </p:sp>
      <p:sp>
        <p:nvSpPr>
          <p:cNvPr id="49155" name="Rectangle 3"/>
          <p:cNvSpPr>
            <a:spLocks noGrp="1" noChangeArrowheads="1"/>
          </p:cNvSpPr>
          <p:nvPr>
            <p:ph type="body" idx="1"/>
          </p:nvPr>
        </p:nvSpPr>
        <p:spPr>
          <a:xfrm>
            <a:off x="666909" y="4715153"/>
            <a:ext cx="5335270"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latin typeface="Arial" pitchFamily="34" charset="0"/>
              </a:rPr>
              <a:t>These are some of the functional tasks that can be accomplished using GoldenGate.</a:t>
            </a:r>
            <a:endParaRPr lang="en-US" altLang="zh-CN" baseline="0"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NZ" dirty="0" smtClean="0"/>
              <a:t>GoldenGate is a heterogeneous solution that can run against many types</a:t>
            </a:r>
            <a:r>
              <a:rPr lang="en-NZ" baseline="0" dirty="0" smtClean="0"/>
              <a:t> of databases on many operating systems.</a:t>
            </a:r>
            <a:endParaRPr lang="en-NZ" dirty="0" smtClean="0"/>
          </a:p>
          <a:p>
            <a:r>
              <a:rPr lang="en-NZ" dirty="0" smtClean="0"/>
              <a:t>GoldenGate</a:t>
            </a:r>
            <a:r>
              <a:rPr lang="en-NZ" baseline="0" dirty="0" smtClean="0"/>
              <a:t> is built against a specific database and operating system combination so not all permutations above are available.</a:t>
            </a:r>
            <a:endParaRPr lang="en-NZ" dirty="0"/>
          </a:p>
        </p:txBody>
      </p:sp>
      <p:sp>
        <p:nvSpPr>
          <p:cNvPr id="4" name="Slide Number Placeholder 3"/>
          <p:cNvSpPr>
            <a:spLocks noGrp="1"/>
          </p:cNvSpPr>
          <p:nvPr>
            <p:ph type="sldNum" sz="quarter" idx="10"/>
          </p:nvPr>
        </p:nvSpPr>
        <p:spPr/>
        <p:txBody>
          <a:bodyPr/>
          <a:lstStyle/>
          <a:p>
            <a:fld id="{80E85257-7B81-4B05-B73A-48112BCF41E5}" type="slidenum">
              <a:rPr lang="en-NZ" smtClean="0"/>
              <a:pPr/>
              <a:t>14</a:t>
            </a:fld>
            <a:endParaRPr lang="en-NZ" dirty="0"/>
          </a:p>
        </p:txBody>
      </p:sp>
    </p:spTree>
    <p:extLst>
      <p:ext uri="{BB962C8B-B14F-4D97-AF65-F5344CB8AC3E}">
        <p14:creationId xmlns:p14="http://schemas.microsoft.com/office/powerpoint/2010/main" val="168288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779150" y="9430306"/>
            <a:ext cx="2889938"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b="1">
                <a:solidFill>
                  <a:schemeClr val="tx1"/>
                </a:solidFill>
                <a:latin typeface="Arial" pitchFamily="34" charset="0"/>
                <a:ea typeface="SimSun" pitchFamily="2" charset="-122"/>
              </a:defRPr>
            </a:lvl1pPr>
            <a:lvl2pPr marL="742950" indent="-285750" eaLnBrk="0" hangingPunct="0">
              <a:defRPr sz="2000" b="1">
                <a:solidFill>
                  <a:schemeClr val="tx1"/>
                </a:solidFill>
                <a:latin typeface="Arial" pitchFamily="34" charset="0"/>
                <a:ea typeface="SimSun" pitchFamily="2" charset="-122"/>
              </a:defRPr>
            </a:lvl2pPr>
            <a:lvl3pPr marL="1143000" indent="-228600" eaLnBrk="0" hangingPunct="0">
              <a:defRPr sz="2000" b="1">
                <a:solidFill>
                  <a:schemeClr val="tx1"/>
                </a:solidFill>
                <a:latin typeface="Arial" pitchFamily="34" charset="0"/>
                <a:ea typeface="SimSun" pitchFamily="2" charset="-122"/>
              </a:defRPr>
            </a:lvl3pPr>
            <a:lvl4pPr marL="1600200" indent="-228600" eaLnBrk="0" hangingPunct="0">
              <a:defRPr sz="2000" b="1">
                <a:solidFill>
                  <a:schemeClr val="tx1"/>
                </a:solidFill>
                <a:latin typeface="Arial" pitchFamily="34" charset="0"/>
                <a:ea typeface="SimSun" pitchFamily="2" charset="-122"/>
              </a:defRPr>
            </a:lvl4pPr>
            <a:lvl5pPr marL="2057400" indent="-228600" eaLnBrk="0" hangingPunct="0">
              <a:defRPr sz="2000" b="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000" b="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000" b="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000" b="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000" b="1">
                <a:solidFill>
                  <a:schemeClr val="tx1"/>
                </a:solidFill>
                <a:latin typeface="Arial" pitchFamily="34" charset="0"/>
                <a:ea typeface="SimSun" pitchFamily="2" charset="-122"/>
              </a:defRPr>
            </a:lvl9pPr>
          </a:lstStyle>
          <a:p>
            <a:pPr algn="r" eaLnBrk="1" hangingPunct="1"/>
            <a:fld id="{08914C7C-F03C-48B2-B7D0-1B4FBCDE432F}" type="slidenum">
              <a:rPr lang="en-US" sz="1200"/>
              <a:pPr algn="r" eaLnBrk="1" hangingPunct="1"/>
              <a:t>15</a:t>
            </a:fld>
            <a:endParaRPr lang="en-US" sz="1200" dirty="0"/>
          </a:p>
        </p:txBody>
      </p:sp>
      <p:sp>
        <p:nvSpPr>
          <p:cNvPr id="47107" name="Rectangle 7"/>
          <p:cNvSpPr txBox="1">
            <a:spLocks noGrp="1" noChangeArrowheads="1"/>
          </p:cNvSpPr>
          <p:nvPr/>
        </p:nvSpPr>
        <p:spPr bwMode="auto">
          <a:xfrm>
            <a:off x="3779150" y="9430306"/>
            <a:ext cx="2889938"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sz="2000" b="1">
                <a:solidFill>
                  <a:schemeClr val="tx1"/>
                </a:solidFill>
                <a:latin typeface="Arial" pitchFamily="34" charset="0"/>
                <a:ea typeface="SimSun" pitchFamily="2" charset="-122"/>
              </a:defRPr>
            </a:lvl1pPr>
            <a:lvl2pPr marL="742950" indent="-285750" eaLnBrk="0" hangingPunct="0">
              <a:defRPr sz="2000" b="1">
                <a:solidFill>
                  <a:schemeClr val="tx1"/>
                </a:solidFill>
                <a:latin typeface="Arial" pitchFamily="34" charset="0"/>
                <a:ea typeface="SimSun" pitchFamily="2" charset="-122"/>
              </a:defRPr>
            </a:lvl2pPr>
            <a:lvl3pPr marL="1143000" indent="-228600" eaLnBrk="0" hangingPunct="0">
              <a:defRPr sz="2000" b="1">
                <a:solidFill>
                  <a:schemeClr val="tx1"/>
                </a:solidFill>
                <a:latin typeface="Arial" pitchFamily="34" charset="0"/>
                <a:ea typeface="SimSun" pitchFamily="2" charset="-122"/>
              </a:defRPr>
            </a:lvl3pPr>
            <a:lvl4pPr marL="1600200" indent="-228600" eaLnBrk="0" hangingPunct="0">
              <a:defRPr sz="2000" b="1">
                <a:solidFill>
                  <a:schemeClr val="tx1"/>
                </a:solidFill>
                <a:latin typeface="Arial" pitchFamily="34" charset="0"/>
                <a:ea typeface="SimSun" pitchFamily="2" charset="-122"/>
              </a:defRPr>
            </a:lvl4pPr>
            <a:lvl5pPr marL="2057400" indent="-228600" eaLnBrk="0" hangingPunct="0">
              <a:defRPr sz="2000" b="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000" b="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000" b="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000" b="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000" b="1">
                <a:solidFill>
                  <a:schemeClr val="tx1"/>
                </a:solidFill>
                <a:latin typeface="Arial" pitchFamily="34" charset="0"/>
                <a:ea typeface="SimSun" pitchFamily="2" charset="-122"/>
              </a:defRPr>
            </a:lvl9pPr>
          </a:lstStyle>
          <a:p>
            <a:pPr algn="r" eaLnBrk="1" hangingPunct="1"/>
            <a:fld id="{61787021-8694-45A9-A603-90DF63B70BCF}" type="slidenum">
              <a:rPr lang="en-US" sz="1200"/>
              <a:pPr algn="r" eaLnBrk="1" hangingPunct="1"/>
              <a:t>15</a:t>
            </a:fld>
            <a:endParaRPr lang="en-US" sz="1200" dirty="0"/>
          </a:p>
        </p:txBody>
      </p:sp>
      <p:sp>
        <p:nvSpPr>
          <p:cNvPr id="47108" name="Rectangle 2"/>
          <p:cNvSpPr>
            <a:spLocks noGrp="1" noRot="1" noChangeAspect="1" noChangeArrowheads="1" noTextEdit="1"/>
          </p:cNvSpPr>
          <p:nvPr>
            <p:ph type="sldImg"/>
          </p:nvPr>
        </p:nvSpPr>
        <p:spPr>
          <a:xfrm>
            <a:off x="855663" y="744538"/>
            <a:ext cx="4964112" cy="3722687"/>
          </a:xfrm>
          <a:ln/>
        </p:spPr>
      </p:sp>
      <p:sp>
        <p:nvSpPr>
          <p:cNvPr id="47109" name="Rectangle 3"/>
          <p:cNvSpPr>
            <a:spLocks noGrp="1" noChangeArrowheads="1"/>
          </p:cNvSpPr>
          <p:nvPr>
            <p:ph type="body" idx="1"/>
          </p:nvPr>
        </p:nvSpPr>
        <p:spPr>
          <a:xfrm>
            <a:off x="518707" y="4715154"/>
            <a:ext cx="5631674" cy="4932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lstStyle/>
          <a:p>
            <a:pPr eaLnBrk="1" hangingPunct="1">
              <a:lnSpc>
                <a:spcPct val="95000"/>
              </a:lnSpc>
            </a:pPr>
            <a:r>
              <a:rPr lang="en-US" sz="1300" dirty="0" smtClean="0">
                <a:latin typeface="Times" pitchFamily="18" charset="0"/>
                <a:ea typeface="Osaka" pitchFamily="-80" charset="-128"/>
              </a:rPr>
              <a:t>Here’s</a:t>
            </a:r>
            <a:r>
              <a:rPr lang="en-US" sz="1300" baseline="0" dirty="0" smtClean="0">
                <a:latin typeface="Times" pitchFamily="18" charset="0"/>
                <a:ea typeface="Osaka" pitchFamily="-80" charset="-128"/>
              </a:rPr>
              <a:t> an overview </a:t>
            </a:r>
            <a:r>
              <a:rPr lang="en-US" sz="1300" dirty="0" smtClean="0">
                <a:latin typeface="Times" pitchFamily="18" charset="0"/>
                <a:ea typeface="Osaka" pitchFamily="-80" charset="-128"/>
              </a:rPr>
              <a:t>of GoldenGate’s architecture – very few moving parts.</a:t>
            </a:r>
          </a:p>
          <a:p>
            <a:pPr eaLnBrk="1" hangingPunct="1">
              <a:lnSpc>
                <a:spcPct val="95000"/>
              </a:lnSpc>
            </a:pPr>
            <a:endParaRPr lang="en-US" sz="1300" dirty="0" smtClean="0">
              <a:latin typeface="Times" pitchFamily="18" charset="0"/>
              <a:ea typeface="Osaka" pitchFamily="-80" charset="-128"/>
            </a:endParaRPr>
          </a:p>
          <a:p>
            <a:pPr eaLnBrk="1" hangingPunct="1">
              <a:lnSpc>
                <a:spcPct val="95000"/>
              </a:lnSpc>
            </a:pPr>
            <a:r>
              <a:rPr lang="en-US" sz="1300" dirty="0" smtClean="0">
                <a:latin typeface="Times" pitchFamily="18" charset="0"/>
                <a:ea typeface="Osaka" pitchFamily="-80" charset="-128"/>
              </a:rPr>
              <a:t>The key to this architecture is Highly Integrated / Loosely Coupled modules.</a:t>
            </a:r>
          </a:p>
          <a:p>
            <a:pPr eaLnBrk="1" hangingPunct="1">
              <a:lnSpc>
                <a:spcPct val="95000"/>
              </a:lnSpc>
            </a:pPr>
            <a:endParaRPr lang="en-US" sz="1300" dirty="0" smtClean="0">
              <a:latin typeface="Times" pitchFamily="18" charset="0"/>
              <a:ea typeface="Osaka" pitchFamily="-80" charset="-128"/>
            </a:endParaRPr>
          </a:p>
          <a:p>
            <a:pPr eaLnBrk="1" hangingPunct="1">
              <a:lnSpc>
                <a:spcPct val="95000"/>
              </a:lnSpc>
            </a:pPr>
            <a:r>
              <a:rPr lang="en-US" sz="1300" dirty="0" smtClean="0">
                <a:latin typeface="Times" pitchFamily="18" charset="0"/>
                <a:ea typeface="Osaka" pitchFamily="-80" charset="-128"/>
              </a:rPr>
              <a:t>GoldenGate’s TDM platform consists of decoupled modules that are combined to create the best possible solution for your business requirements.</a:t>
            </a:r>
          </a:p>
          <a:p>
            <a:pPr eaLnBrk="1" hangingPunct="1">
              <a:lnSpc>
                <a:spcPct val="95000"/>
              </a:lnSpc>
              <a:buFontTx/>
              <a:buChar char="•"/>
            </a:pPr>
            <a:r>
              <a:rPr lang="en-US" sz="1000" dirty="0" smtClean="0">
                <a:latin typeface="Times" pitchFamily="18" charset="0"/>
                <a:ea typeface="Osaka" pitchFamily="-80" charset="-128"/>
              </a:rPr>
              <a:t> At the source database(s):</a:t>
            </a:r>
          </a:p>
          <a:p>
            <a:pPr marL="231775" lvl="1" eaLnBrk="1" hangingPunct="1">
              <a:lnSpc>
                <a:spcPct val="95000"/>
              </a:lnSpc>
              <a:buFontTx/>
              <a:buChar char="•"/>
            </a:pPr>
            <a:r>
              <a:rPr lang="en-US" sz="1000" dirty="0" smtClean="0">
                <a:latin typeface="Times" pitchFamily="18" charset="0"/>
                <a:ea typeface="Osaka" pitchFamily="-80" charset="-128"/>
              </a:rPr>
              <a:t> GoldenGate’s CAPTURE module reads data transactions as they occur, by reading the native transaction log, typically the redo log. GoldenGate only moves changed, committed transactional data, which is only a % of all transactions – therefore operating with extremely high performance and very low impact on the data infrastructure. </a:t>
            </a:r>
          </a:p>
          <a:p>
            <a:pPr eaLnBrk="1" hangingPunct="1">
              <a:lnSpc>
                <a:spcPct val="95000"/>
              </a:lnSpc>
              <a:buFontTx/>
              <a:buChar char="•"/>
            </a:pPr>
            <a:r>
              <a:rPr lang="en-US" sz="1000" dirty="0" smtClean="0">
                <a:latin typeface="Times" pitchFamily="18" charset="0"/>
                <a:ea typeface="Osaka" pitchFamily="-80" charset="-128"/>
              </a:rPr>
              <a:t> Filtering at the source or target can be done, selectivity can be done at table, column and/or row level.</a:t>
            </a:r>
          </a:p>
          <a:p>
            <a:pPr eaLnBrk="1" hangingPunct="1">
              <a:lnSpc>
                <a:spcPct val="95000"/>
              </a:lnSpc>
              <a:buFontTx/>
              <a:buChar char="•"/>
            </a:pPr>
            <a:r>
              <a:rPr lang="en-US" sz="1000" dirty="0" smtClean="0">
                <a:latin typeface="Times" pitchFamily="18" charset="0"/>
                <a:ea typeface="Osaka" pitchFamily="-80" charset="-128"/>
              </a:rPr>
              <a:t> Transformations can be applied at the capture or deliver stages.</a:t>
            </a:r>
          </a:p>
          <a:p>
            <a:pPr eaLnBrk="1" hangingPunct="1">
              <a:lnSpc>
                <a:spcPct val="95000"/>
              </a:lnSpc>
              <a:buFontTx/>
              <a:buChar char="•"/>
            </a:pPr>
            <a:r>
              <a:rPr lang="en-US" sz="1000" dirty="0" smtClean="0">
                <a:latin typeface="Times" pitchFamily="18" charset="0"/>
                <a:ea typeface="Osaka" pitchFamily="-80" charset="-128"/>
              </a:rPr>
              <a:t> Advanced queuing (trail files):</a:t>
            </a:r>
          </a:p>
          <a:p>
            <a:pPr marL="231775" lvl="1" eaLnBrk="1" hangingPunct="1">
              <a:lnSpc>
                <a:spcPct val="95000"/>
              </a:lnSpc>
              <a:buFontTx/>
              <a:buChar char="•"/>
            </a:pPr>
            <a:r>
              <a:rPr lang="en-US" sz="1000" dirty="0" smtClean="0">
                <a:latin typeface="Times" pitchFamily="18" charset="0"/>
                <a:ea typeface="Osaka" pitchFamily="-80" charset="-128"/>
              </a:rPr>
              <a:t> To move transactional data efficiently and accurately across systems, GoldenGate converts the captured data into a universal data format in “trail” files. With both source and target trail files, GoldenGate’s unique architecture eliminates any single point of failure and ensures data integrity is maintained – even in the event of a system error or outage.</a:t>
            </a:r>
          </a:p>
          <a:p>
            <a:pPr eaLnBrk="1" hangingPunct="1">
              <a:lnSpc>
                <a:spcPct val="95000"/>
              </a:lnSpc>
              <a:buFontTx/>
              <a:buChar char="•"/>
            </a:pPr>
            <a:r>
              <a:rPr lang="en-US" sz="1000" dirty="0" smtClean="0">
                <a:latin typeface="Times" pitchFamily="18" charset="0"/>
                <a:ea typeface="Osaka" pitchFamily="-80" charset="-128"/>
              </a:rPr>
              <a:t> A Data Pump pushes the data to the target – by adding multiple Data Pumps, the same data can be sent to multiple targets off of the same trail file, making data replication extremely efficient and scalable.</a:t>
            </a:r>
          </a:p>
          <a:p>
            <a:pPr eaLnBrk="1" hangingPunct="1">
              <a:lnSpc>
                <a:spcPct val="95000"/>
              </a:lnSpc>
              <a:buFontTx/>
              <a:buChar char="•"/>
            </a:pPr>
            <a:r>
              <a:rPr lang="en-US" sz="1000" dirty="0" smtClean="0">
                <a:latin typeface="Times" pitchFamily="18" charset="0"/>
                <a:ea typeface="Osaka" pitchFamily="-80" charset="-128"/>
              </a:rPr>
              <a:t> Routing: Data is sent via TCP/IP to the target systems. Data compression and encryption are supported. Thousands of transactions can be moved per second, without distance limitations.</a:t>
            </a:r>
          </a:p>
          <a:p>
            <a:pPr eaLnBrk="1" hangingPunct="1">
              <a:lnSpc>
                <a:spcPct val="95000"/>
              </a:lnSpc>
              <a:buFontTx/>
              <a:buChar char="•"/>
            </a:pPr>
            <a:r>
              <a:rPr lang="en-US" sz="1000" dirty="0" smtClean="0">
                <a:latin typeface="Times" pitchFamily="18" charset="0"/>
                <a:ea typeface="Osaka" pitchFamily="-80" charset="-128"/>
              </a:rPr>
              <a:t> Delivery to target database(s):</a:t>
            </a:r>
          </a:p>
          <a:p>
            <a:pPr marL="231775" lvl="1" eaLnBrk="1" hangingPunct="1">
              <a:lnSpc>
                <a:spcPct val="95000"/>
              </a:lnSpc>
              <a:buFontTx/>
              <a:buChar char="•"/>
            </a:pPr>
            <a:r>
              <a:rPr lang="en-US" sz="1000" dirty="0" smtClean="0">
                <a:latin typeface="Times" pitchFamily="18" charset="0"/>
                <a:ea typeface="Osaka" pitchFamily="-80" charset="-128"/>
              </a:rPr>
              <a:t>The transactional data is delivered and applied to the designated target systems using native SQL calls.</a:t>
            </a:r>
          </a:p>
          <a:p>
            <a:pPr eaLnBrk="1" hangingPunct="1">
              <a:lnSpc>
                <a:spcPct val="95000"/>
              </a:lnSpc>
              <a:buFontTx/>
              <a:buChar char="•"/>
            </a:pPr>
            <a:r>
              <a:rPr lang="en-US" sz="1000" dirty="0" smtClean="0">
                <a:latin typeface="Times" pitchFamily="18" charset="0"/>
                <a:ea typeface="Osaka" pitchFamily="-80" charset="-128"/>
              </a:rPr>
              <a:t> Bi-directional:</a:t>
            </a:r>
          </a:p>
          <a:p>
            <a:pPr marL="231775" lvl="1" eaLnBrk="1" hangingPunct="1">
              <a:lnSpc>
                <a:spcPct val="95000"/>
              </a:lnSpc>
              <a:buFontTx/>
              <a:buChar char="•"/>
            </a:pPr>
            <a:r>
              <a:rPr lang="en-US" sz="1000" dirty="0" smtClean="0">
                <a:latin typeface="Times" pitchFamily="18" charset="0"/>
                <a:ea typeface="Osaka" pitchFamily="-80" charset="-128"/>
              </a:rPr>
              <a:t>In bi-directional configurations/solutions, this process runs the same in reverse, to concurrently synchronize data between the source and target systems.</a:t>
            </a:r>
          </a:p>
          <a:p>
            <a:pPr eaLnBrk="1" hangingPunct="1">
              <a:lnSpc>
                <a:spcPct val="95000"/>
              </a:lnSpc>
              <a:buFontTx/>
              <a:buChar char="•"/>
            </a:pPr>
            <a:r>
              <a:rPr lang="en-US" sz="1000" dirty="0" smtClean="0">
                <a:latin typeface="Times" pitchFamily="18" charset="0"/>
                <a:ea typeface="Osaka" pitchFamily="-80" charset="-128"/>
              </a:rPr>
              <a:t> (Not depicted) Manager modules perform administrative functions at each node.</a:t>
            </a:r>
          </a:p>
          <a:p>
            <a:pPr eaLnBrk="1" hangingPunct="1">
              <a:lnSpc>
                <a:spcPct val="95000"/>
              </a:lnSpc>
              <a:buFontTx/>
              <a:buChar char="•"/>
            </a:pPr>
            <a:endParaRPr lang="en-US" sz="1000" dirty="0" smtClean="0">
              <a:latin typeface="Times" pitchFamily="18" charset="0"/>
              <a:ea typeface="Osaka" pitchFamily="-8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NZ" dirty="0" smtClean="0"/>
              <a:t>GoldenGate has a manager process that runs in the background on each node</a:t>
            </a:r>
            <a:r>
              <a:rPr lang="en-NZ" baseline="0" dirty="0" smtClean="0"/>
              <a:t> and handles administrative functions via a command line interface.</a:t>
            </a:r>
          </a:p>
          <a:p>
            <a:endParaRPr lang="en-NZ" baseline="0" dirty="0" smtClean="0"/>
          </a:p>
          <a:p>
            <a:r>
              <a:rPr lang="en-NZ" baseline="0" dirty="0" smtClean="0"/>
              <a:t>In addition to that, there is the Management Pack for GoldenGate.</a:t>
            </a:r>
            <a:endParaRPr lang="en-NZ" dirty="0" smtClean="0"/>
          </a:p>
          <a:p>
            <a:endParaRPr lang="en-NZ" dirty="0" smtClean="0"/>
          </a:p>
          <a:p>
            <a:r>
              <a:rPr lang="en-NZ" dirty="0" smtClean="0"/>
              <a:t>The Management Pack is a licenced option</a:t>
            </a:r>
            <a:r>
              <a:rPr lang="en-NZ" baseline="0" dirty="0" smtClean="0"/>
              <a:t> and provides two main components.</a:t>
            </a:r>
          </a:p>
          <a:p>
            <a:endParaRPr lang="en-NZ" baseline="0" dirty="0" smtClean="0"/>
          </a:p>
          <a:p>
            <a:r>
              <a:rPr lang="en-NZ" baseline="0" dirty="0" smtClean="0"/>
              <a:t>GoldenGate Monitor, including a plugin for Enterprise Manager 12c, is a web based monitoring and reporting tool.</a:t>
            </a:r>
          </a:p>
          <a:p>
            <a:endParaRPr lang="en-NZ" baseline="0" dirty="0" smtClean="0"/>
          </a:p>
          <a:p>
            <a:endParaRPr lang="en-NZ" dirty="0" smtClean="0"/>
          </a:p>
          <a:p>
            <a:r>
              <a:rPr lang="en-NZ" dirty="0" smtClean="0"/>
              <a:t>GoldenGate</a:t>
            </a:r>
            <a:r>
              <a:rPr lang="en-NZ" baseline="0" dirty="0" smtClean="0"/>
              <a:t> Director is still included and is a graphical configuration component that can help with GoldenGate process design and the management of replication components.</a:t>
            </a:r>
          </a:p>
          <a:p>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Useful if you are including GoldenGate as an integral part of your production system but for individual tasks like migration/upgrades, simple scripts should suffice. </a:t>
            </a:r>
            <a:endParaRPr lang="en-NZ" dirty="0" smtClean="0"/>
          </a:p>
          <a:p>
            <a:endParaRPr lang="en-NZ" dirty="0"/>
          </a:p>
        </p:txBody>
      </p:sp>
      <p:sp>
        <p:nvSpPr>
          <p:cNvPr id="4" name="Slide Number Placeholder 3"/>
          <p:cNvSpPr>
            <a:spLocks noGrp="1"/>
          </p:cNvSpPr>
          <p:nvPr>
            <p:ph type="sldNum" sz="quarter" idx="10"/>
          </p:nvPr>
        </p:nvSpPr>
        <p:spPr/>
        <p:txBody>
          <a:bodyPr/>
          <a:lstStyle/>
          <a:p>
            <a:fld id="{80E85257-7B81-4B05-B73A-48112BCF41E5}" type="slidenum">
              <a:rPr lang="en-NZ" smtClean="0"/>
              <a:pPr/>
              <a:t>16</a:t>
            </a:fld>
            <a:endParaRPr lang="en-NZ" dirty="0"/>
          </a:p>
        </p:txBody>
      </p:sp>
    </p:spTree>
    <p:extLst>
      <p:ext uri="{BB962C8B-B14F-4D97-AF65-F5344CB8AC3E}">
        <p14:creationId xmlns:p14="http://schemas.microsoft.com/office/powerpoint/2010/main" val="168288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NZ" dirty="0" smtClean="0"/>
              <a:t>Oracle GoldenGate </a:t>
            </a:r>
            <a:r>
              <a:rPr lang="en-NZ" dirty="0" err="1" smtClean="0"/>
              <a:t>Veridata</a:t>
            </a:r>
            <a:r>
              <a:rPr lang="en-NZ" dirty="0" smtClean="0"/>
              <a:t> is a high-speed data-comparison solution that identifies and reports on data discrepancies between heterogeneous databases without interrupting </a:t>
            </a:r>
            <a:r>
              <a:rPr lang="en-NZ" dirty="0" err="1" smtClean="0"/>
              <a:t>ongoing</a:t>
            </a:r>
            <a:r>
              <a:rPr lang="en-NZ" dirty="0" smtClean="0"/>
              <a:t> business processes.</a:t>
            </a:r>
          </a:p>
          <a:p>
            <a:endParaRPr lang="en-NZ" dirty="0" smtClean="0"/>
          </a:p>
          <a:p>
            <a:r>
              <a:rPr lang="en-NZ" dirty="0" err="1" smtClean="0"/>
              <a:t>Veridata</a:t>
            </a:r>
            <a:r>
              <a:rPr lang="en-NZ" dirty="0" smtClean="0"/>
              <a:t> is a separate,</a:t>
            </a:r>
            <a:r>
              <a:rPr lang="en-NZ" baseline="0" dirty="0" smtClean="0"/>
              <a:t> licenced product.</a:t>
            </a:r>
          </a:p>
          <a:p>
            <a:endParaRPr lang="en-NZ" baseline="0" dirty="0" smtClean="0"/>
          </a:p>
          <a:p>
            <a:r>
              <a:rPr lang="en-NZ" baseline="0" dirty="0" smtClean="0"/>
              <a:t>Again, useful if you are including GoldenGate as an integral part of your production system but for individual tasks like migration/upgrades, audit scripts should suffice. </a:t>
            </a:r>
            <a:endParaRPr lang="en-NZ" dirty="0"/>
          </a:p>
        </p:txBody>
      </p:sp>
      <p:sp>
        <p:nvSpPr>
          <p:cNvPr id="4" name="Slide Number Placeholder 3"/>
          <p:cNvSpPr>
            <a:spLocks noGrp="1"/>
          </p:cNvSpPr>
          <p:nvPr>
            <p:ph type="sldNum" sz="quarter" idx="10"/>
          </p:nvPr>
        </p:nvSpPr>
        <p:spPr/>
        <p:txBody>
          <a:bodyPr/>
          <a:lstStyle/>
          <a:p>
            <a:fld id="{80E85257-7B81-4B05-B73A-48112BCF41E5}" type="slidenum">
              <a:rPr lang="en-NZ" smtClean="0"/>
              <a:pPr/>
              <a:t>17</a:t>
            </a:fld>
            <a:endParaRPr lang="en-NZ" dirty="0"/>
          </a:p>
        </p:txBody>
      </p:sp>
    </p:spTree>
    <p:extLst>
      <p:ext uri="{BB962C8B-B14F-4D97-AF65-F5344CB8AC3E}">
        <p14:creationId xmlns:p14="http://schemas.microsoft.com/office/powerpoint/2010/main" val="168288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NZ" b="1" dirty="0" smtClean="0"/>
              <a:t>Integrated</a:t>
            </a:r>
            <a:r>
              <a:rPr lang="en-NZ" b="1" baseline="0" dirty="0" smtClean="0"/>
              <a:t> Capture</a:t>
            </a:r>
          </a:p>
          <a:p>
            <a:endParaRPr lang="en-NZ" b="0" baseline="0" dirty="0" smtClean="0"/>
          </a:p>
          <a:p>
            <a:r>
              <a:rPr lang="en-NZ" b="0" baseline="0" dirty="0" smtClean="0"/>
              <a:t>Uses Oracle’s Log-mining API to integrate the Extract process closer to the RDBMS engine.</a:t>
            </a:r>
          </a:p>
          <a:p>
            <a:r>
              <a:rPr lang="en-NZ" b="0" baseline="0" dirty="0" smtClean="0"/>
              <a:t>Supports encryption and compression including </a:t>
            </a:r>
            <a:r>
              <a:rPr lang="en-NZ" b="0" baseline="0" dirty="0" err="1" smtClean="0"/>
              <a:t>Exadata’s</a:t>
            </a:r>
            <a:r>
              <a:rPr lang="en-NZ" b="0" baseline="0" dirty="0" smtClean="0"/>
              <a:t> HCC.</a:t>
            </a:r>
          </a:p>
          <a:p>
            <a:r>
              <a:rPr lang="en-NZ" b="0" baseline="0" dirty="0" smtClean="0"/>
              <a:t>Multi-Threaded giving performance gains due to parallel processing.</a:t>
            </a:r>
          </a:p>
          <a:p>
            <a:endParaRPr lang="en-NZ" b="0" baseline="0" dirty="0" smtClean="0"/>
          </a:p>
          <a:p>
            <a:endParaRPr lang="en-NZ" b="0" baseline="0" dirty="0" smtClean="0"/>
          </a:p>
          <a:p>
            <a:r>
              <a:rPr lang="en-NZ" b="1" baseline="0" dirty="0" smtClean="0"/>
              <a:t>Conflict Detection and Resolution</a:t>
            </a:r>
            <a:endParaRPr lang="en-NZ" b="0" baseline="0" dirty="0" smtClean="0"/>
          </a:p>
          <a:p>
            <a:endParaRPr lang="en-NZ" b="0" baseline="0" dirty="0" smtClean="0"/>
          </a:p>
          <a:p>
            <a:r>
              <a:rPr lang="en-NZ" b="0" baseline="0" dirty="0" smtClean="0"/>
              <a:t>Automatic detection and resolution of data conflicts.</a:t>
            </a:r>
          </a:p>
          <a:p>
            <a:r>
              <a:rPr lang="en-NZ" b="0" baseline="0" dirty="0" smtClean="0"/>
              <a:t>Easier to code and implement.</a:t>
            </a:r>
          </a:p>
          <a:p>
            <a:r>
              <a:rPr lang="en-NZ" b="0" baseline="0" dirty="0" smtClean="0"/>
              <a:t>Example on this later.</a:t>
            </a:r>
          </a:p>
          <a:p>
            <a:endParaRPr lang="en-NZ" b="0" baseline="0" dirty="0" smtClean="0"/>
          </a:p>
          <a:p>
            <a:endParaRPr lang="en-NZ" b="0" baseline="0" dirty="0" smtClean="0"/>
          </a:p>
          <a:p>
            <a:r>
              <a:rPr lang="en-NZ" b="1" baseline="0" dirty="0" smtClean="0"/>
              <a:t>Globalization</a:t>
            </a:r>
            <a:endParaRPr lang="en-NZ" b="0" baseline="0" dirty="0" smtClean="0"/>
          </a:p>
          <a:p>
            <a:endParaRPr lang="en-NZ" b="0" baseline="0" dirty="0" smtClean="0"/>
          </a:p>
          <a:p>
            <a:r>
              <a:rPr lang="en-NZ" b="0" baseline="0" dirty="0" smtClean="0"/>
              <a:t>Can be implemented on and capture data from databases using multi-byte/Unicode character sets.</a:t>
            </a:r>
          </a:p>
          <a:p>
            <a:r>
              <a:rPr lang="en-NZ" b="0" baseline="0" dirty="0" smtClean="0"/>
              <a:t>Automatic character set conversion across source and target environments.</a:t>
            </a:r>
          </a:p>
          <a:p>
            <a:endParaRPr lang="en-NZ" b="0" baseline="0" dirty="0" smtClean="0"/>
          </a:p>
          <a:p>
            <a:endParaRPr lang="en-NZ" b="0" baseline="0" dirty="0" smtClean="0"/>
          </a:p>
          <a:p>
            <a:r>
              <a:rPr lang="en-NZ" b="1" baseline="0" dirty="0" smtClean="0"/>
              <a:t>Security</a:t>
            </a:r>
            <a:endParaRPr lang="en-NZ" b="0" baseline="0" dirty="0" smtClean="0"/>
          </a:p>
          <a:p>
            <a:endParaRPr lang="en-NZ" b="0" baseline="0" dirty="0" smtClean="0"/>
          </a:p>
          <a:p>
            <a:r>
              <a:rPr lang="en-NZ" b="0" baseline="0" dirty="0" smtClean="0"/>
              <a:t>Supports FIPS and BLOWFISH encryption algorithms for both in-place (trail files) and in-flight (across network) data along with password encryption.</a:t>
            </a:r>
          </a:p>
          <a:p>
            <a:endParaRPr lang="en-NZ" b="0" baseline="0" dirty="0" smtClean="0"/>
          </a:p>
          <a:p>
            <a:endParaRPr lang="en-NZ" b="0" baseline="0" dirty="0" smtClean="0"/>
          </a:p>
          <a:p>
            <a:r>
              <a:rPr lang="en-NZ" b="1" baseline="0" dirty="0" smtClean="0"/>
              <a:t>Manageability and Monitoring</a:t>
            </a:r>
            <a:endParaRPr lang="en-NZ" b="0" baseline="0" dirty="0" smtClean="0"/>
          </a:p>
          <a:p>
            <a:endParaRPr lang="en-NZ" b="0" baseline="0" dirty="0" smtClean="0"/>
          </a:p>
          <a:p>
            <a:r>
              <a:rPr lang="en-NZ" b="0" baseline="0" dirty="0" smtClean="0"/>
              <a:t>Oracle GoldenGate Monitor with integration with Enterprise Manager.</a:t>
            </a:r>
          </a:p>
          <a:p>
            <a:endParaRPr lang="en-NZ" b="0" baseline="0" dirty="0" smtClean="0"/>
          </a:p>
          <a:p>
            <a:endParaRPr lang="en-NZ"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sz="1200" b="1" dirty="0" smtClean="0"/>
              <a:t>Additional platforms/databases</a:t>
            </a:r>
            <a:endParaRPr lang="en-NZ"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sz="1200" b="0" dirty="0" smtClean="0"/>
              <a:t>Additional enhancements</a:t>
            </a:r>
            <a:r>
              <a:rPr lang="en-NZ" sz="1200" b="0" baseline="0" dirty="0" smtClean="0"/>
              <a:t> to existing supported platforms and n</a:t>
            </a:r>
            <a:r>
              <a:rPr lang="en-NZ" sz="1200" b="0" dirty="0" smtClean="0"/>
              <a:t>ew platforms/databases</a:t>
            </a:r>
            <a:r>
              <a:rPr lang="en-NZ" sz="1200" b="0" baseline="0" dirty="0" smtClean="0"/>
              <a:t> added.</a:t>
            </a:r>
          </a:p>
          <a:p>
            <a:pPr marL="0" marR="0" indent="0" algn="l" defTabSz="914400" rtl="0" eaLnBrk="1" fontAlgn="auto" latinLnBrk="0" hangingPunct="1">
              <a:lnSpc>
                <a:spcPct val="100000"/>
              </a:lnSpc>
              <a:spcBef>
                <a:spcPts val="0"/>
              </a:spcBef>
              <a:spcAft>
                <a:spcPts val="0"/>
              </a:spcAft>
              <a:buClrTx/>
              <a:buSzTx/>
              <a:buFontTx/>
              <a:buNone/>
              <a:tabLst/>
              <a:defRPr/>
            </a:pPr>
            <a:r>
              <a:rPr lang="en-NZ" sz="1200" b="0" baseline="0" dirty="0" smtClean="0"/>
              <a:t>For example this release saw capture from DB2 on </a:t>
            </a:r>
            <a:r>
              <a:rPr lang="en-NZ" sz="1200" b="0" baseline="0" dirty="0" err="1" smtClean="0"/>
              <a:t>iSeries</a:t>
            </a:r>
            <a:r>
              <a:rPr lang="en-NZ" sz="1200" b="0" baseline="0" dirty="0" smtClean="0"/>
              <a:t> and delivery to </a:t>
            </a:r>
            <a:r>
              <a:rPr lang="en-NZ" sz="1200" b="0" baseline="0" dirty="0" err="1" smtClean="0"/>
              <a:t>Postgress</a:t>
            </a:r>
            <a:r>
              <a:rPr lang="en-NZ" sz="1200" b="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sz="1200" b="1" dirty="0" smtClean="0"/>
              <a:t>Support for new Oracle applications</a:t>
            </a:r>
            <a:endParaRPr lang="en-NZ"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sz="1200" b="0" dirty="0" smtClean="0"/>
              <a:t>Certified with</a:t>
            </a:r>
            <a:r>
              <a:rPr lang="en-NZ" sz="1200" b="0" baseline="0" dirty="0" smtClean="0"/>
              <a:t> Oracle Billing and Revenue Management (BRM 7.x) application for zero downtime upgrades and offload reporting.</a:t>
            </a:r>
          </a:p>
          <a:p>
            <a:pPr marL="0" marR="0" indent="0" algn="l" defTabSz="914400" rtl="0" eaLnBrk="1" fontAlgn="auto" latinLnBrk="0" hangingPunct="1">
              <a:lnSpc>
                <a:spcPct val="100000"/>
              </a:lnSpc>
              <a:spcBef>
                <a:spcPts val="0"/>
              </a:spcBef>
              <a:spcAft>
                <a:spcPts val="0"/>
              </a:spcAft>
              <a:buClrTx/>
              <a:buSzTx/>
              <a:buFontTx/>
              <a:buNone/>
              <a:tabLst/>
              <a:defRPr/>
            </a:pPr>
            <a:r>
              <a:rPr lang="en-NZ" sz="1200" b="0" baseline="0" dirty="0" smtClean="0"/>
              <a:t>BRM upgrade (and downgrade to enable active-passive failback deployment model) logic embedded in the delivery configuration.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sz="1200" b="0" baseline="0" dirty="0" smtClean="0"/>
              <a:t>Offload reporting for </a:t>
            </a:r>
            <a:r>
              <a:rPr lang="en-NZ" sz="1200" b="0" baseline="0" dirty="0" err="1" smtClean="0"/>
              <a:t>Peoplesoft</a:t>
            </a:r>
            <a:r>
              <a:rPr lang="en-NZ" sz="1200" b="0" baseline="0" dirty="0" smtClean="0"/>
              <a:t> 8.52. Read only access directed to the </a:t>
            </a:r>
            <a:r>
              <a:rPr lang="en-NZ" sz="1200" b="0" baseline="0" dirty="0" err="1" smtClean="0"/>
              <a:t>the</a:t>
            </a:r>
            <a:r>
              <a:rPr lang="en-NZ" sz="1200" b="0" baseline="0" dirty="0" smtClean="0"/>
              <a:t> GoldenGate standby copy. Out of the box solution.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b="1" dirty="0" smtClean="0"/>
          </a:p>
          <a:p>
            <a:endParaRPr lang="en-NZ" b="1" baseline="0" dirty="0" smtClean="0"/>
          </a:p>
          <a:p>
            <a:endParaRPr lang="en-NZ" b="1" baseline="0" dirty="0" smtClean="0"/>
          </a:p>
          <a:p>
            <a:endParaRPr lang="en-NZ" b="1" baseline="0" dirty="0" smtClean="0"/>
          </a:p>
          <a:p>
            <a:endParaRPr lang="en-NZ" b="1" baseline="0" dirty="0" smtClean="0"/>
          </a:p>
          <a:p>
            <a:endParaRPr lang="en-NZ" b="0" baseline="0" dirty="0" smtClean="0"/>
          </a:p>
          <a:p>
            <a:endParaRPr lang="en-NZ" dirty="0"/>
          </a:p>
        </p:txBody>
      </p:sp>
      <p:sp>
        <p:nvSpPr>
          <p:cNvPr id="4" name="Slide Number Placeholder 3"/>
          <p:cNvSpPr>
            <a:spLocks noGrp="1"/>
          </p:cNvSpPr>
          <p:nvPr>
            <p:ph type="sldNum" sz="quarter" idx="10"/>
          </p:nvPr>
        </p:nvSpPr>
        <p:spPr/>
        <p:txBody>
          <a:bodyPr/>
          <a:lstStyle/>
          <a:p>
            <a:fld id="{80E85257-7B81-4B05-B73A-48112BCF41E5}" type="slidenum">
              <a:rPr lang="en-NZ" smtClean="0"/>
              <a:pPr/>
              <a:t>18</a:t>
            </a:fld>
            <a:endParaRPr lang="en-NZ" dirty="0"/>
          </a:p>
        </p:txBody>
      </p:sp>
    </p:spTree>
    <p:extLst>
      <p:ext uri="{BB962C8B-B14F-4D97-AF65-F5344CB8AC3E}">
        <p14:creationId xmlns:p14="http://schemas.microsoft.com/office/powerpoint/2010/main" val="168288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NZ" b="0" baseline="0" dirty="0" smtClean="0"/>
          </a:p>
          <a:p>
            <a:r>
              <a:rPr lang="en-NZ" dirty="0" smtClean="0"/>
              <a:t>Conflict detection and resolution is one of the key functional areas when replicating changing</a:t>
            </a:r>
            <a:r>
              <a:rPr lang="en-NZ" baseline="0" dirty="0" smtClean="0"/>
              <a:t> data.</a:t>
            </a:r>
          </a:p>
          <a:p>
            <a:r>
              <a:rPr lang="en-NZ" baseline="0" dirty="0" smtClean="0"/>
              <a:t>GoldenGate has the built in ability to detect and resolve all of the common conflicts and can apply custom processing logic for more complex cases.</a:t>
            </a:r>
            <a:endParaRPr lang="en-NZ" dirty="0"/>
          </a:p>
        </p:txBody>
      </p:sp>
      <p:sp>
        <p:nvSpPr>
          <p:cNvPr id="4" name="Slide Number Placeholder 3"/>
          <p:cNvSpPr>
            <a:spLocks noGrp="1"/>
          </p:cNvSpPr>
          <p:nvPr>
            <p:ph type="sldNum" sz="quarter" idx="10"/>
          </p:nvPr>
        </p:nvSpPr>
        <p:spPr/>
        <p:txBody>
          <a:bodyPr/>
          <a:lstStyle/>
          <a:p>
            <a:fld id="{80E85257-7B81-4B05-B73A-48112BCF41E5}" type="slidenum">
              <a:rPr lang="en-NZ" smtClean="0"/>
              <a:pPr/>
              <a:t>19</a:t>
            </a:fld>
            <a:endParaRPr lang="en-NZ" dirty="0"/>
          </a:p>
        </p:txBody>
      </p:sp>
    </p:spTree>
    <p:extLst>
      <p:ext uri="{BB962C8B-B14F-4D97-AF65-F5344CB8AC3E}">
        <p14:creationId xmlns:p14="http://schemas.microsoft.com/office/powerpoint/2010/main" val="16828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Last </a:t>
            </a:r>
            <a:r>
              <a:rPr lang="en-GB" sz="1200" kern="1200" dirty="0" smtClean="0">
                <a:solidFill>
                  <a:schemeClr val="tx1"/>
                </a:solidFill>
                <a:latin typeface="+mn-lt"/>
                <a:ea typeface="+mn-ea"/>
                <a:cs typeface="+mn-cs"/>
              </a:rPr>
              <a:t>year, after 11 years perfecting his technique, Dr Vivek Jawali performed open heart surgery on</a:t>
            </a:r>
            <a:r>
              <a:rPr lang="en-GB" sz="1200" kern="1200" baseline="0" dirty="0" smtClean="0">
                <a:solidFill>
                  <a:schemeClr val="tx1"/>
                </a:solidFill>
                <a:latin typeface="+mn-lt"/>
                <a:ea typeface="+mn-ea"/>
                <a:cs typeface="+mn-cs"/>
              </a:rPr>
              <a:t> a</a:t>
            </a:r>
            <a:r>
              <a:rPr lang="en-GB" sz="1200" kern="1200" dirty="0" smtClean="0">
                <a:solidFill>
                  <a:schemeClr val="tx1"/>
                </a:solidFill>
                <a:latin typeface="+mn-lt"/>
                <a:ea typeface="+mn-ea"/>
                <a:cs typeface="+mn-cs"/>
              </a:rPr>
              <a:t> patient that was still awake.</a:t>
            </a:r>
            <a:r>
              <a:rPr lang="en-GB" sz="1200" kern="1200" baseline="0" dirty="0" smtClean="0">
                <a:solidFill>
                  <a:schemeClr val="tx1"/>
                </a:solidFill>
                <a:latin typeface="+mn-lt"/>
                <a:ea typeface="+mn-ea"/>
                <a:cs typeface="+mn-cs"/>
              </a:rPr>
              <a:t> His name is </a:t>
            </a:r>
            <a:r>
              <a:rPr lang="en-GB" sz="1200" kern="1200" dirty="0" smtClean="0">
                <a:solidFill>
                  <a:schemeClr val="tx1"/>
                </a:solidFill>
                <a:latin typeface="+mn-lt"/>
                <a:ea typeface="+mn-ea"/>
                <a:cs typeface="+mn-cs"/>
              </a:rPr>
              <a:t>Swaroup Anand who is 24 and lives in Bangalore.</a:t>
            </a: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He proved that patients with complications and issues who could not survive anaesthetics or respiratory support machines could receive the life saving surgery they needed.</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Yet….. In</a:t>
            </a:r>
            <a:r>
              <a:rPr lang="en-GB" sz="1200" kern="1200" baseline="0" dirty="0" smtClean="0">
                <a:solidFill>
                  <a:schemeClr val="tx1"/>
                </a:solidFill>
                <a:latin typeface="+mn-lt"/>
                <a:ea typeface="+mn-ea"/>
                <a:cs typeface="+mn-cs"/>
              </a:rPr>
              <a:t> </a:t>
            </a:r>
            <a:r>
              <a:rPr lang="en-GB" sz="1200" b="1" kern="1200" baseline="0" dirty="0" smtClean="0">
                <a:solidFill>
                  <a:schemeClr val="tx1"/>
                </a:solidFill>
                <a:latin typeface="+mn-lt"/>
                <a:ea typeface="+mn-ea"/>
                <a:cs typeface="+mn-cs"/>
              </a:rPr>
              <a:t>our</a:t>
            </a:r>
            <a:r>
              <a:rPr lang="en-GB" sz="1200" kern="1200" dirty="0" smtClean="0">
                <a:solidFill>
                  <a:schemeClr val="tx1"/>
                </a:solidFill>
                <a:latin typeface="+mn-lt"/>
                <a:ea typeface="+mn-ea"/>
                <a:cs typeface="+mn-cs"/>
              </a:rPr>
              <a:t> profession we have continued to put our systems to sleep while we carry out our form of surgery.</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r>
              <a:rPr lang="en-NZ" baseline="0" dirty="0" smtClean="0"/>
              <a:t>But, we now have a requirement to perform operations on our applications and their supporting infrastructure while they are still up and running and available.</a:t>
            </a:r>
          </a:p>
          <a:p>
            <a:r>
              <a:rPr lang="en-NZ" baseline="0" dirty="0" smtClean="0"/>
              <a:t>Operations that a few years ago would have meant a significant outage and a resulting loss in revenue or customer loyalty. </a:t>
            </a:r>
            <a:endParaRPr lang="en-NZ" dirty="0"/>
          </a:p>
        </p:txBody>
      </p:sp>
      <p:sp>
        <p:nvSpPr>
          <p:cNvPr id="4" name="Slide Number Placeholder 3"/>
          <p:cNvSpPr>
            <a:spLocks noGrp="1"/>
          </p:cNvSpPr>
          <p:nvPr>
            <p:ph type="sldNum" sz="quarter" idx="10"/>
          </p:nvPr>
        </p:nvSpPr>
        <p:spPr/>
        <p:txBody>
          <a:bodyPr/>
          <a:lstStyle/>
          <a:p>
            <a:fld id="{80E85257-7B81-4B05-B73A-48112BCF41E5}" type="slidenum">
              <a:rPr lang="en-NZ" smtClean="0"/>
              <a:pPr/>
              <a:t>2</a:t>
            </a:fld>
            <a:endParaRPr lang="en-NZ" dirty="0"/>
          </a:p>
        </p:txBody>
      </p:sp>
    </p:spTree>
    <p:extLst>
      <p:ext uri="{BB962C8B-B14F-4D97-AF65-F5344CB8AC3E}">
        <p14:creationId xmlns:p14="http://schemas.microsoft.com/office/powerpoint/2010/main" val="477657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NZ" dirty="0" smtClean="0"/>
              <a:t>Here’s a real example of</a:t>
            </a:r>
            <a:r>
              <a:rPr lang="en-NZ" baseline="0" dirty="0" smtClean="0"/>
              <a:t> using GoldenGate to solve one of </a:t>
            </a:r>
            <a:r>
              <a:rPr lang="en-NZ" baseline="0" dirty="0" err="1" smtClean="0"/>
              <a:t>eIT’s</a:t>
            </a:r>
            <a:r>
              <a:rPr lang="en-NZ" baseline="0" dirty="0" smtClean="0"/>
              <a:t> clients problems.</a:t>
            </a:r>
            <a:endParaRPr lang="en-NZ" dirty="0"/>
          </a:p>
        </p:txBody>
      </p:sp>
      <p:sp>
        <p:nvSpPr>
          <p:cNvPr id="4" name="Slide Number Placeholder 3"/>
          <p:cNvSpPr>
            <a:spLocks noGrp="1"/>
          </p:cNvSpPr>
          <p:nvPr>
            <p:ph type="sldNum" sz="quarter" idx="10"/>
          </p:nvPr>
        </p:nvSpPr>
        <p:spPr/>
        <p:txBody>
          <a:bodyPr/>
          <a:lstStyle/>
          <a:p>
            <a:fld id="{80E85257-7B81-4B05-B73A-48112BCF41E5}" type="slidenum">
              <a:rPr lang="en-NZ" smtClean="0"/>
              <a:pPr/>
              <a:t>20</a:t>
            </a:fld>
            <a:endParaRPr lang="en-NZ" dirty="0"/>
          </a:p>
        </p:txBody>
      </p:sp>
    </p:spTree>
    <p:extLst>
      <p:ext uri="{BB962C8B-B14F-4D97-AF65-F5344CB8AC3E}">
        <p14:creationId xmlns:p14="http://schemas.microsoft.com/office/powerpoint/2010/main" val="168288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515" y="744498"/>
            <a:ext cx="4446059" cy="3722489"/>
          </a:xfrm>
        </p:spPr>
      </p:sp>
      <p:sp>
        <p:nvSpPr>
          <p:cNvPr id="3" name="Notes Placeholder 2"/>
          <p:cNvSpPr>
            <a:spLocks noGrp="1"/>
          </p:cNvSpPr>
          <p:nvPr>
            <p:ph type="body" idx="1"/>
          </p:nvPr>
        </p:nvSpPr>
        <p:spPr/>
        <p:txBody>
          <a:bodyPr/>
          <a:lstStyle/>
          <a:p>
            <a:r>
              <a:rPr lang="en-NZ" dirty="0" smtClean="0"/>
              <a:t>Our client is a listed NZ company with a very high profile. For</a:t>
            </a:r>
            <a:r>
              <a:rPr lang="en-NZ" baseline="0" dirty="0" smtClean="0"/>
              <a:t> them brand is everything.</a:t>
            </a:r>
            <a:endParaRPr lang="en-NZ" dirty="0" smtClean="0"/>
          </a:p>
          <a:p>
            <a:endParaRPr lang="en-NZ" dirty="0" smtClean="0"/>
          </a:p>
          <a:p>
            <a:r>
              <a:rPr lang="en-GB" sz="1200" kern="1200" dirty="0" smtClean="0">
                <a:solidFill>
                  <a:schemeClr val="tx1"/>
                </a:solidFill>
                <a:latin typeface="+mn-lt"/>
                <a:ea typeface="+mn-ea"/>
                <a:cs typeface="+mn-cs"/>
              </a:rPr>
              <a:t>There’s a metric</a:t>
            </a:r>
            <a:r>
              <a:rPr lang="en-GB" sz="1200" kern="1200" baseline="0" dirty="0" smtClean="0">
                <a:solidFill>
                  <a:schemeClr val="tx1"/>
                </a:solidFill>
                <a:latin typeface="+mn-lt"/>
                <a:ea typeface="+mn-ea"/>
                <a:cs typeface="+mn-cs"/>
              </a:rPr>
              <a:t> called </a:t>
            </a:r>
            <a:r>
              <a:rPr lang="en-GB" sz="1200" kern="1200" dirty="0" smtClean="0">
                <a:solidFill>
                  <a:schemeClr val="tx1"/>
                </a:solidFill>
                <a:latin typeface="+mn-lt"/>
                <a:ea typeface="+mn-ea"/>
                <a:cs typeface="+mn-cs"/>
              </a:rPr>
              <a:t>Net Promoter Score which is a measure which emerged back in 2003 from research </a:t>
            </a:r>
            <a:r>
              <a:rPr lang="en-GB" sz="1200" kern="1200" baseline="0" dirty="0" smtClean="0">
                <a:solidFill>
                  <a:schemeClr val="tx1"/>
                </a:solidFill>
                <a:latin typeface="+mn-lt"/>
                <a:ea typeface="+mn-ea"/>
                <a:cs typeface="+mn-cs"/>
              </a:rPr>
              <a:t>and rates a companies customers as being either promoters of their brand or detractors of the companies brand.</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growth of customer engagement with social media means that measures like the NPS have become even more important to customer focused organisations.</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customers demand 24/7 online access to products and services . Our client wanted as little downtime as possible so their promoters do not switch into being detractors.</a:t>
            </a:r>
            <a:endParaRPr lang="en-US" sz="1200" kern="1200" dirty="0" smtClean="0">
              <a:solidFill>
                <a:schemeClr val="tx1"/>
              </a:solidFill>
              <a:latin typeface="+mn-lt"/>
              <a:ea typeface="+mn-ea"/>
              <a:cs typeface="+mn-cs"/>
            </a:endParaRPr>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80E85257-7B81-4B05-B73A-48112BCF41E5}" type="slidenum">
              <a:rPr lang="en-NZ" smtClean="0">
                <a:solidFill>
                  <a:prstClr val="black"/>
                </a:solidFill>
              </a:rPr>
              <a:pPr/>
              <a:t>21</a:t>
            </a:fld>
            <a:endParaRPr lang="en-NZ" dirty="0">
              <a:solidFill>
                <a:prstClr val="black"/>
              </a:solidFill>
            </a:endParaRPr>
          </a:p>
        </p:txBody>
      </p:sp>
    </p:spTree>
    <p:extLst>
      <p:ext uri="{BB962C8B-B14F-4D97-AF65-F5344CB8AC3E}">
        <p14:creationId xmlns:p14="http://schemas.microsoft.com/office/powerpoint/2010/main" val="151826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NZ" dirty="0" smtClean="0"/>
              <a:t>That </a:t>
            </a:r>
            <a:r>
              <a:rPr lang="en-NZ" dirty="0" smtClean="0"/>
              <a:t>was how the client</a:t>
            </a:r>
            <a:r>
              <a:rPr lang="en-NZ" baseline="0" dirty="0" smtClean="0"/>
              <a:t> saw their problem.</a:t>
            </a:r>
            <a:endParaRPr lang="en-NZ" baseline="0" dirty="0"/>
          </a:p>
          <a:p>
            <a:r>
              <a:rPr lang="en-NZ" baseline="0" dirty="0" smtClean="0"/>
              <a:t>But our challenge to meeting this issue were a little more tangible. </a:t>
            </a:r>
          </a:p>
        </p:txBody>
      </p:sp>
      <p:sp>
        <p:nvSpPr>
          <p:cNvPr id="4" name="Slide Number Placeholder 3"/>
          <p:cNvSpPr>
            <a:spLocks noGrp="1"/>
          </p:cNvSpPr>
          <p:nvPr>
            <p:ph type="sldNum" sz="quarter" idx="10"/>
          </p:nvPr>
        </p:nvSpPr>
        <p:spPr/>
        <p:txBody>
          <a:bodyPr/>
          <a:lstStyle/>
          <a:p>
            <a:fld id="{80E85257-7B81-4B05-B73A-48112BCF41E5}" type="slidenum">
              <a:rPr lang="en-NZ" smtClean="0">
                <a:solidFill>
                  <a:prstClr val="black"/>
                </a:solidFill>
              </a:rPr>
              <a:pPr/>
              <a:t>22</a:t>
            </a:fld>
            <a:endParaRPr lang="en-NZ" dirty="0">
              <a:solidFill>
                <a:prstClr val="black"/>
              </a:solidFill>
            </a:endParaRPr>
          </a:p>
        </p:txBody>
      </p:sp>
    </p:spTree>
    <p:extLst>
      <p:ext uri="{BB962C8B-B14F-4D97-AF65-F5344CB8AC3E}">
        <p14:creationId xmlns:p14="http://schemas.microsoft.com/office/powerpoint/2010/main" val="151826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NZ" dirty="0" smtClean="0"/>
              <a:t>This </a:t>
            </a:r>
            <a:r>
              <a:rPr lang="en-NZ" dirty="0" smtClean="0"/>
              <a:t>is really a</a:t>
            </a:r>
            <a:r>
              <a:rPr lang="en-NZ" baseline="0" dirty="0" smtClean="0"/>
              <a:t> specific example of a general problem that I believe our industry is facing now…</a:t>
            </a:r>
            <a:endParaRPr lang="en-NZ" dirty="0" smtClean="0"/>
          </a:p>
          <a:p>
            <a:endParaRPr lang="en-NZ" dirty="0" smtClean="0"/>
          </a:p>
          <a:p>
            <a:endParaRPr lang="en-NZ" baseline="0" dirty="0" smtClean="0"/>
          </a:p>
        </p:txBody>
      </p:sp>
      <p:sp>
        <p:nvSpPr>
          <p:cNvPr id="4" name="Slide Number Placeholder 3"/>
          <p:cNvSpPr>
            <a:spLocks noGrp="1"/>
          </p:cNvSpPr>
          <p:nvPr>
            <p:ph type="sldNum" sz="quarter" idx="10"/>
          </p:nvPr>
        </p:nvSpPr>
        <p:spPr/>
        <p:txBody>
          <a:bodyPr/>
          <a:lstStyle/>
          <a:p>
            <a:fld id="{80E85257-7B81-4B05-B73A-48112BCF41E5}" type="slidenum">
              <a:rPr lang="en-NZ" smtClean="0">
                <a:solidFill>
                  <a:prstClr val="black"/>
                </a:solidFill>
              </a:rPr>
              <a:pPr/>
              <a:t>23</a:t>
            </a:fld>
            <a:endParaRPr lang="en-NZ" dirty="0">
              <a:solidFill>
                <a:prstClr val="black"/>
              </a:solidFill>
            </a:endParaRPr>
          </a:p>
        </p:txBody>
      </p:sp>
    </p:spTree>
    <p:extLst>
      <p:ext uri="{BB962C8B-B14F-4D97-AF65-F5344CB8AC3E}">
        <p14:creationId xmlns:p14="http://schemas.microsoft.com/office/powerpoint/2010/main" val="151826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We </a:t>
            </a:r>
            <a:r>
              <a:rPr lang="en-NZ" dirty="0" smtClean="0"/>
              <a:t>need to operate on these applications while they are still up and running</a:t>
            </a:r>
            <a:r>
              <a:rPr lang="en-NZ" baseline="0" dirty="0" smtClean="0"/>
              <a:t> without giving them a full anaesthetic during the operation.</a:t>
            </a:r>
            <a:endParaRPr lang="en-NZ" dirty="0" smtClean="0"/>
          </a:p>
          <a:p>
            <a:endParaRPr lang="en-NZ" dirty="0"/>
          </a:p>
        </p:txBody>
      </p:sp>
      <p:sp>
        <p:nvSpPr>
          <p:cNvPr id="4" name="Slide Number Placeholder 3"/>
          <p:cNvSpPr>
            <a:spLocks noGrp="1"/>
          </p:cNvSpPr>
          <p:nvPr>
            <p:ph type="sldNum" sz="quarter" idx="10"/>
          </p:nvPr>
        </p:nvSpPr>
        <p:spPr/>
        <p:txBody>
          <a:bodyPr/>
          <a:lstStyle/>
          <a:p>
            <a:fld id="{80E85257-7B81-4B05-B73A-48112BCF41E5}" type="slidenum">
              <a:rPr lang="en-NZ" smtClean="0">
                <a:solidFill>
                  <a:prstClr val="black"/>
                </a:solidFill>
              </a:rPr>
              <a:pPr/>
              <a:t>24</a:t>
            </a:fld>
            <a:endParaRPr lang="en-NZ" dirty="0">
              <a:solidFill>
                <a:prstClr val="black"/>
              </a:solidFill>
            </a:endParaRPr>
          </a:p>
        </p:txBody>
      </p:sp>
    </p:spTree>
    <p:extLst>
      <p:ext uri="{BB962C8B-B14F-4D97-AF65-F5344CB8AC3E}">
        <p14:creationId xmlns:p14="http://schemas.microsoft.com/office/powerpoint/2010/main" val="477657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NZ" dirty="0" smtClean="0"/>
              <a:t>Heterogeneous.</a:t>
            </a:r>
            <a:r>
              <a:rPr lang="en-NZ" baseline="0" dirty="0" smtClean="0"/>
              <a:t> - </a:t>
            </a:r>
            <a:r>
              <a:rPr lang="en-NZ" dirty="0" smtClean="0"/>
              <a:t>Cross platform, cross version.</a:t>
            </a:r>
          </a:p>
          <a:p>
            <a:r>
              <a:rPr lang="en-NZ" dirty="0" smtClean="0"/>
              <a:t>Performance. – It’s fast. It’s written in C and optimized for the platform and database version it’s running against.</a:t>
            </a:r>
          </a:p>
          <a:p>
            <a:r>
              <a:rPr lang="en-NZ" dirty="0" smtClean="0"/>
              <a:t>Efficient.</a:t>
            </a:r>
            <a:r>
              <a:rPr lang="en-NZ" baseline="0" dirty="0" smtClean="0"/>
              <a:t> – Low impact on both source and target environments.</a:t>
            </a:r>
          </a:p>
          <a:p>
            <a:r>
              <a:rPr lang="en-NZ" baseline="0" dirty="0" smtClean="0"/>
              <a:t>Flexible. – It’s modular architecture enables many different configurations. A user-exit style interface allows the ultimate in functional extensibility. </a:t>
            </a:r>
          </a:p>
          <a:p>
            <a:r>
              <a:rPr lang="en-NZ" baseline="0" dirty="0" smtClean="0"/>
              <a:t>Robust. – Resilient against interruptions and failures.</a:t>
            </a:r>
          </a:p>
          <a:p>
            <a:r>
              <a:rPr lang="en-NZ" baseline="0" dirty="0" smtClean="0"/>
              <a:t>Reliable. – Maintains transactional integrity</a:t>
            </a:r>
            <a:endParaRPr lang="en-NZ" dirty="0"/>
          </a:p>
        </p:txBody>
      </p:sp>
      <p:sp>
        <p:nvSpPr>
          <p:cNvPr id="4" name="Slide Number Placeholder 3"/>
          <p:cNvSpPr>
            <a:spLocks noGrp="1"/>
          </p:cNvSpPr>
          <p:nvPr>
            <p:ph type="sldNum" sz="quarter" idx="10"/>
          </p:nvPr>
        </p:nvSpPr>
        <p:spPr/>
        <p:txBody>
          <a:bodyPr/>
          <a:lstStyle/>
          <a:p>
            <a:fld id="{80E85257-7B81-4B05-B73A-48112BCF41E5}" type="slidenum">
              <a:rPr lang="en-NZ" smtClean="0">
                <a:solidFill>
                  <a:prstClr val="black"/>
                </a:solidFill>
              </a:rPr>
              <a:pPr/>
              <a:t>25</a:t>
            </a:fld>
            <a:endParaRPr lang="en-NZ" dirty="0">
              <a:solidFill>
                <a:prstClr val="black"/>
              </a:solidFill>
            </a:endParaRPr>
          </a:p>
        </p:txBody>
      </p:sp>
    </p:spTree>
    <p:extLst>
      <p:ext uri="{BB962C8B-B14F-4D97-AF65-F5344CB8AC3E}">
        <p14:creationId xmlns:p14="http://schemas.microsoft.com/office/powerpoint/2010/main" val="300243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pPr marL="0" indent="0">
              <a:buFont typeface="Arial" pitchFamily="34" charset="0"/>
              <a:buNone/>
            </a:pPr>
            <a:r>
              <a:rPr lang="en-NZ" dirty="0" smtClean="0"/>
              <a:t>Strategy is an important part of problem solving to Enterprise</a:t>
            </a:r>
            <a:r>
              <a:rPr lang="en-NZ" baseline="0" dirty="0" smtClean="0"/>
              <a:t> IT.</a:t>
            </a:r>
            <a:endParaRPr lang="en-NZ" dirty="0" smtClean="0"/>
          </a:p>
          <a:p>
            <a:pPr marL="0" indent="0">
              <a:buFont typeface="Arial" pitchFamily="34" charset="0"/>
              <a:buNone/>
            </a:pPr>
            <a:endParaRPr lang="en-NZ" dirty="0" smtClean="0"/>
          </a:p>
          <a:p>
            <a:pPr marL="0" indent="0">
              <a:buFont typeface="Arial" pitchFamily="34" charset="0"/>
              <a:buNone/>
            </a:pPr>
            <a:r>
              <a:rPr lang="en-NZ" dirty="0" smtClean="0"/>
              <a:t>The client has a number of applications residing</a:t>
            </a:r>
            <a:r>
              <a:rPr lang="en-NZ" baseline="0" dirty="0" smtClean="0"/>
              <a:t> on a similar hardware configuration. Some much larger than the application in the case study and some with even stricter downtime restrictions.</a:t>
            </a:r>
          </a:p>
          <a:p>
            <a:pPr marL="0" indent="0">
              <a:buFont typeface="Arial" pitchFamily="34" charset="0"/>
              <a:buNone/>
            </a:pPr>
            <a:r>
              <a:rPr lang="en-NZ" baseline="0" dirty="0" smtClean="0"/>
              <a:t>We wanted a documented and tested generic solution to this problem as we knew the client had other applications in the same state that could benefit from this solution. Although taking a specific solution and turning it into a generic one meant a little more time and effort up front, we believed that as part of our “are we adding value” approach, this would pay dividends in the future for other applications.</a:t>
            </a:r>
          </a:p>
          <a:p>
            <a:pPr marL="0" indent="0">
              <a:buFont typeface="Arial" pitchFamily="34" charset="0"/>
              <a:buNone/>
            </a:pPr>
            <a:r>
              <a:rPr lang="en-NZ" baseline="0" dirty="0" smtClean="0"/>
              <a:t>As always, keep the solution as simple as possible. </a:t>
            </a:r>
          </a:p>
          <a:p>
            <a:pPr marL="0" indent="0">
              <a:buFont typeface="Arial" pitchFamily="34" charset="0"/>
              <a:buNone/>
            </a:pPr>
            <a:endParaRPr lang="en-NZ"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NZ" baseline="0" dirty="0" smtClean="0"/>
              <a:t>After meeting with the business and explaining the challenges, we were given special dispensation for an extended outage window of 1 hour.</a:t>
            </a:r>
          </a:p>
          <a:p>
            <a:pPr marL="171450" indent="-171450">
              <a:buFont typeface="Arial" pitchFamily="34" charset="0"/>
              <a:buChar char="•"/>
            </a:pPr>
            <a:endParaRPr lang="en-NZ" baseline="0" dirty="0" smtClean="0"/>
          </a:p>
          <a:p>
            <a:endParaRPr lang="en-NZ" dirty="0"/>
          </a:p>
        </p:txBody>
      </p:sp>
      <p:sp>
        <p:nvSpPr>
          <p:cNvPr id="4" name="Slide Number Placeholder 3"/>
          <p:cNvSpPr>
            <a:spLocks noGrp="1"/>
          </p:cNvSpPr>
          <p:nvPr>
            <p:ph type="sldNum" sz="quarter" idx="10"/>
          </p:nvPr>
        </p:nvSpPr>
        <p:spPr/>
        <p:txBody>
          <a:bodyPr/>
          <a:lstStyle/>
          <a:p>
            <a:fld id="{80E85257-7B81-4B05-B73A-48112BCF41E5}" type="slidenum">
              <a:rPr lang="en-NZ" smtClean="0"/>
              <a:pPr/>
              <a:t>26</a:t>
            </a:fld>
            <a:endParaRPr lang="en-NZ" dirty="0"/>
          </a:p>
        </p:txBody>
      </p:sp>
    </p:spTree>
    <p:extLst>
      <p:ext uri="{BB962C8B-B14F-4D97-AF65-F5344CB8AC3E}">
        <p14:creationId xmlns:p14="http://schemas.microsoft.com/office/powerpoint/2010/main" val="2358737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NZ" dirty="0" smtClean="0"/>
              <a:t>Under the</a:t>
            </a:r>
            <a:r>
              <a:rPr lang="en-NZ" baseline="0" dirty="0" smtClean="0"/>
              <a:t> surface a lot was going on with this migration/upgrade.</a:t>
            </a:r>
            <a:endParaRPr lang="en-NZ" dirty="0" smtClean="0"/>
          </a:p>
          <a:p>
            <a:r>
              <a:rPr lang="en-NZ" dirty="0" smtClean="0"/>
              <a:t>There were a number of changes that</a:t>
            </a:r>
            <a:r>
              <a:rPr lang="en-NZ" baseline="0" dirty="0" smtClean="0"/>
              <a:t> affected the options available to us to perform the operation.</a:t>
            </a:r>
          </a:p>
          <a:p>
            <a:endParaRPr lang="en-NZ" dirty="0" smtClean="0"/>
          </a:p>
          <a:p>
            <a:pPr marL="171450" indent="-171450">
              <a:buFont typeface="Arial" pitchFamily="34" charset="0"/>
              <a:buChar char="•"/>
            </a:pPr>
            <a:r>
              <a:rPr lang="en-NZ" dirty="0" smtClean="0"/>
              <a:t>We</a:t>
            </a:r>
            <a:r>
              <a:rPr lang="en-NZ" baseline="0" dirty="0" smtClean="0"/>
              <a:t> were going from a SPARC (big endian) to an Intel platform (little endian)</a:t>
            </a:r>
          </a:p>
          <a:p>
            <a:pPr marL="171450" indent="-171450">
              <a:buFont typeface="Arial" pitchFamily="34" charset="0"/>
              <a:buChar char="•"/>
            </a:pPr>
            <a:r>
              <a:rPr lang="en-NZ" baseline="0" dirty="0" smtClean="0"/>
              <a:t>We were taking the application from a single instance environment into a multi-instance RAC environment.</a:t>
            </a:r>
          </a:p>
          <a:p>
            <a:pPr marL="171450" indent="-171450">
              <a:buFont typeface="Arial" pitchFamily="34" charset="0"/>
              <a:buChar char="•"/>
            </a:pPr>
            <a:r>
              <a:rPr lang="en-NZ" baseline="0" dirty="0" smtClean="0"/>
              <a:t>We were upgrading the application’s database version from 9i to 10g so all the improvements and changes that entailed had to be considered. In particular, the performance under the 10g optimizer.</a:t>
            </a:r>
          </a:p>
          <a:p>
            <a:pPr marL="171450" indent="-171450">
              <a:buFont typeface="Arial" pitchFamily="34" charset="0"/>
              <a:buChar char="•"/>
            </a:pPr>
            <a:r>
              <a:rPr lang="en-NZ" baseline="0" dirty="0" smtClean="0"/>
              <a:t>We were changing the character set of the stored data from a simple 7bit encoding to a multibyte Unicode character set. </a:t>
            </a:r>
          </a:p>
          <a:p>
            <a:pPr marL="171450" indent="-171450">
              <a:buFont typeface="Arial" pitchFamily="34" charset="0"/>
              <a:buChar char="•"/>
            </a:pPr>
            <a:r>
              <a:rPr lang="en-NZ" baseline="0" dirty="0" smtClean="0"/>
              <a:t>We were taking the application from it’s own database and putting it in a consolidated database that potentially could have many other applications residing in the same database.</a:t>
            </a:r>
          </a:p>
          <a:p>
            <a:endParaRPr lang="en-NZ" baseline="0" dirty="0" smtClean="0"/>
          </a:p>
          <a:p>
            <a:r>
              <a:rPr lang="en-NZ" baseline="0" dirty="0" smtClean="0"/>
              <a:t>All these changes should be transparent to the application and it’s end users. </a:t>
            </a:r>
          </a:p>
          <a:p>
            <a:endParaRPr lang="en-NZ" dirty="0"/>
          </a:p>
        </p:txBody>
      </p:sp>
      <p:sp>
        <p:nvSpPr>
          <p:cNvPr id="4" name="Slide Number Placeholder 3"/>
          <p:cNvSpPr>
            <a:spLocks noGrp="1"/>
          </p:cNvSpPr>
          <p:nvPr>
            <p:ph type="sldNum" sz="quarter" idx="10"/>
          </p:nvPr>
        </p:nvSpPr>
        <p:spPr/>
        <p:txBody>
          <a:bodyPr/>
          <a:lstStyle/>
          <a:p>
            <a:fld id="{80E85257-7B81-4B05-B73A-48112BCF41E5}" type="slidenum">
              <a:rPr lang="en-NZ" smtClean="0"/>
              <a:pPr/>
              <a:t>27</a:t>
            </a:fld>
            <a:endParaRPr lang="en-NZ" dirty="0"/>
          </a:p>
        </p:txBody>
      </p:sp>
    </p:spTree>
    <p:extLst>
      <p:ext uri="{BB962C8B-B14F-4D97-AF65-F5344CB8AC3E}">
        <p14:creationId xmlns:p14="http://schemas.microsoft.com/office/powerpoint/2010/main" val="550423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NZ" sz="1400" baseline="0" dirty="0" smtClean="0"/>
              <a:t>We set up GoldenGate to capture the changes made to the application schemas in the source database and write the change information (the trail file) directly onto the target platform over the network.</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NZ" sz="1400" baseline="0" dirty="0" smtClean="0"/>
              <a:t>GoldenGate has the ability to populate a completely empty database from scratch but often the RDBMS’s native data loading utilities perform better. We decided to use Oracle’s Export/Import utilities as the means to perform the initial load of the data.</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NZ" sz="1400" baseline="0" dirty="0" smtClean="0"/>
              <a:t>Export the application schema data. This phase would have taken approximately 2 days to complete but we broke the export down into 5 parallel streams so the total export time was around 12 hours.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NZ" sz="1400" baseline="0" dirty="0" smtClean="0"/>
              <a:t>Import the exported data. This took approximately 2 days to complete with index creation and statistics gathering.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NZ" sz="1400" baseline="0" dirty="0" smtClean="0"/>
              <a:t>All this time, GoldenGate was keeping track of the changes being made to the live production database. When the import was complete, we issued the GoldenGate command to apply all the changes to the target database that took place during the initial data load.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NZ" sz="1400" baseline="0" dirty="0" smtClean="0"/>
              <a:t>At this point the data content of the two databases are identical but the live production database is still being used of course so we configured GoldenGate to continuously apply any changes to the target database from the source. This synchronising of the two database happens in a continuous real time fashion.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NZ" sz="1400" baseline="0" dirty="0" smtClean="0"/>
              <a:t>Then at a point in time of our choosing (and I say that because it doesn’t have to happen straight away, you could run in this synchronised state for an extended period) we switch the application from the old to the new database.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NZ" sz="1400" baseline="0" dirty="0" smtClean="0"/>
              <a:t>While it would have been possible to implement a true “zero downtime” solution. In this case the business allowed us a small outage window. </a:t>
            </a:r>
          </a:p>
          <a:p>
            <a:endParaRPr lang="en-NZ" dirty="0"/>
          </a:p>
        </p:txBody>
      </p:sp>
      <p:sp>
        <p:nvSpPr>
          <p:cNvPr id="4" name="Slide Number Placeholder 3"/>
          <p:cNvSpPr>
            <a:spLocks noGrp="1"/>
          </p:cNvSpPr>
          <p:nvPr>
            <p:ph type="sldNum" sz="quarter" idx="10"/>
          </p:nvPr>
        </p:nvSpPr>
        <p:spPr/>
        <p:txBody>
          <a:bodyPr/>
          <a:lstStyle/>
          <a:p>
            <a:fld id="{80E85257-7B81-4B05-B73A-48112BCF41E5}" type="slidenum">
              <a:rPr lang="en-NZ" smtClean="0"/>
              <a:pPr/>
              <a:t>28</a:t>
            </a:fld>
            <a:endParaRPr lang="en-NZ" dirty="0"/>
          </a:p>
        </p:txBody>
      </p:sp>
    </p:spTree>
    <p:extLst>
      <p:ext uri="{BB962C8B-B14F-4D97-AF65-F5344CB8AC3E}">
        <p14:creationId xmlns:p14="http://schemas.microsoft.com/office/powerpoint/2010/main" val="1203666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pPr marL="171450" indent="-171450">
              <a:buFont typeface="Arial" pitchFamily="34" charset="0"/>
              <a:buChar char="•"/>
            </a:pPr>
            <a:r>
              <a:rPr lang="en-NZ" dirty="0" smtClean="0"/>
              <a:t>The GoldenGate</a:t>
            </a:r>
            <a:r>
              <a:rPr lang="en-NZ" baseline="0" dirty="0" smtClean="0"/>
              <a:t> switchover involved stopping the transaction capture on the source database and waiting for the last few transactions to be applied on the target database. (which is a process that took a shorter time than it did for me to describe it)</a:t>
            </a:r>
          </a:p>
          <a:p>
            <a:pPr marL="171450" indent="-171450">
              <a:buFont typeface="Arial" pitchFamily="34" charset="0"/>
              <a:buChar char="•"/>
            </a:pPr>
            <a:r>
              <a:rPr lang="en-NZ" baseline="0" dirty="0" smtClean="0"/>
              <a:t>We had prepared a number of audit reports to prove that all transactions had been applied to the target database and that record counts etc matched across the two databases. These were requested by the business application owners as proof that the GoldenGate phase of the operation was successful and all data had been migrated.</a:t>
            </a:r>
          </a:p>
          <a:p>
            <a:pPr marL="171450" indent="-171450">
              <a:buFont typeface="Arial" pitchFamily="34" charset="0"/>
              <a:buChar char="•"/>
            </a:pPr>
            <a:r>
              <a:rPr lang="en-NZ" baseline="0" dirty="0" smtClean="0"/>
              <a:t>Due to the nature of the application and the fact that this was the first application that we had migrated using this approach, the application testing by the business prior to release to the public was perhaps a little more rigorous than usual, hence the extra 40 minutes.</a:t>
            </a:r>
          </a:p>
          <a:p>
            <a:pPr marL="171450" indent="-171450">
              <a:buFont typeface="Arial" pitchFamily="34" charset="0"/>
              <a:buChar char="•"/>
            </a:pPr>
            <a:endParaRPr lang="en-NZ" baseline="0" dirty="0" smtClean="0"/>
          </a:p>
          <a:p>
            <a:pPr marL="171450" indent="-171450">
              <a:buFont typeface="Arial" pitchFamily="34" charset="0"/>
              <a:buNone/>
            </a:pPr>
            <a:r>
              <a:rPr lang="en-NZ" baseline="0" dirty="0" smtClean="0"/>
              <a:t>Personal story about stressing in the middle of the night waiting for tasks to finish before the outage window closed.</a:t>
            </a:r>
            <a:endParaRPr lang="en-NZ" dirty="0"/>
          </a:p>
        </p:txBody>
      </p:sp>
      <p:sp>
        <p:nvSpPr>
          <p:cNvPr id="4" name="Slide Number Placeholder 3"/>
          <p:cNvSpPr>
            <a:spLocks noGrp="1"/>
          </p:cNvSpPr>
          <p:nvPr>
            <p:ph type="sldNum" sz="quarter" idx="10"/>
          </p:nvPr>
        </p:nvSpPr>
        <p:spPr/>
        <p:txBody>
          <a:bodyPr/>
          <a:lstStyle/>
          <a:p>
            <a:fld id="{80E85257-7B81-4B05-B73A-48112BCF41E5}" type="slidenum">
              <a:rPr lang="en-NZ" smtClean="0"/>
              <a:pPr/>
              <a:t>29</a:t>
            </a:fld>
            <a:endParaRPr lang="en-NZ" dirty="0"/>
          </a:p>
        </p:txBody>
      </p:sp>
    </p:spTree>
    <p:extLst>
      <p:ext uri="{BB962C8B-B14F-4D97-AF65-F5344CB8AC3E}">
        <p14:creationId xmlns:p14="http://schemas.microsoft.com/office/powerpoint/2010/main" val="1119957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So why is this happening?</a:t>
            </a:r>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r>
              <a:rPr lang="en-NZ" baseline="0" dirty="0" smtClean="0"/>
              <a:t>I think it’s got to do with business competitiveness and the increasing expectation of service and more importantly experiences,  from our customers. </a:t>
            </a:r>
          </a:p>
          <a:p>
            <a:r>
              <a:rPr lang="en-NZ" baseline="0" dirty="0" smtClean="0"/>
              <a:t>In the presentation room next door at the moment they are talking about the CX revolution and what it means for organisations.  This CX pyramid was originally developed by Elizabeth Sanders in her masters paper looking at human computer interaction and has been developed since. It is easy to see from this simple but powerful diagram that “Meets Needs” could be missed and Easy becomes “difficult” if systems are not avaialbe 24/7.</a:t>
            </a:r>
          </a:p>
          <a:p>
            <a:endParaRPr lang="en-NZ" baseline="0" dirty="0" smtClean="0"/>
          </a:p>
          <a:p>
            <a:r>
              <a:rPr lang="en-US" sz="1200" i="1" u="none" kern="1200" baseline="0" dirty="0" smtClean="0">
                <a:solidFill>
                  <a:schemeClr val="tx1"/>
                </a:solidFill>
                <a:latin typeface="+mn-lt"/>
                <a:ea typeface="+mn-ea"/>
                <a:cs typeface="+mn-cs"/>
              </a:rPr>
              <a:t>“CX is how your customers perceive their interactions with your company”    </a:t>
            </a:r>
            <a:r>
              <a:rPr lang="en-US" sz="1200" b="1" i="0" u="none" kern="1200" baseline="0" dirty="0" smtClean="0">
                <a:solidFill>
                  <a:schemeClr val="tx1"/>
                </a:solidFill>
                <a:latin typeface="+mn-lt"/>
                <a:ea typeface="+mn-ea"/>
                <a:cs typeface="+mn-cs"/>
              </a:rPr>
              <a:t>- Forrester Research Inc.</a:t>
            </a:r>
          </a:p>
          <a:p>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Their perception will be impacted by any systems outages at whatever stage of the lifecycle they are at.</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b="0" i="0" dirty="0" smtClean="0"/>
          </a:p>
          <a:p>
            <a:endParaRPr lang="en-NZ" dirty="0"/>
          </a:p>
        </p:txBody>
      </p:sp>
      <p:sp>
        <p:nvSpPr>
          <p:cNvPr id="4" name="Slide Number Placeholder 3"/>
          <p:cNvSpPr>
            <a:spLocks noGrp="1"/>
          </p:cNvSpPr>
          <p:nvPr>
            <p:ph type="sldNum" sz="quarter" idx="10"/>
          </p:nvPr>
        </p:nvSpPr>
        <p:spPr/>
        <p:txBody>
          <a:bodyPr/>
          <a:lstStyle/>
          <a:p>
            <a:fld id="{80E85257-7B81-4B05-B73A-48112BCF41E5}" type="slidenum">
              <a:rPr lang="en-NZ" smtClean="0">
                <a:solidFill>
                  <a:prstClr val="black"/>
                </a:solidFill>
              </a:rPr>
              <a:pPr/>
              <a:t>3</a:t>
            </a:fld>
            <a:endParaRPr lang="en-NZ" dirty="0">
              <a:solidFill>
                <a:prstClr val="black"/>
              </a:solidFill>
            </a:endParaRPr>
          </a:p>
        </p:txBody>
      </p:sp>
    </p:spTree>
    <p:extLst>
      <p:ext uri="{BB962C8B-B14F-4D97-AF65-F5344CB8AC3E}">
        <p14:creationId xmlns:p14="http://schemas.microsoft.com/office/powerpoint/2010/main" val="4111537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GoldenGate </a:t>
            </a:r>
            <a:r>
              <a:rPr lang="en-GB" sz="1200" kern="1200" dirty="0" smtClean="0">
                <a:solidFill>
                  <a:schemeClr val="tx1"/>
                </a:solidFill>
                <a:latin typeface="+mn-lt"/>
                <a:ea typeface="+mn-ea"/>
                <a:cs typeface="+mn-cs"/>
              </a:rPr>
              <a:t>has been likened to a Swiss army knife in the sense that it is a multi-talented</a:t>
            </a:r>
            <a:r>
              <a:rPr lang="en-GB" sz="1200" kern="1200" baseline="0" dirty="0" smtClean="0">
                <a:solidFill>
                  <a:schemeClr val="tx1"/>
                </a:solidFill>
                <a:latin typeface="+mn-lt"/>
                <a:ea typeface="+mn-ea"/>
                <a:cs typeface="+mn-cs"/>
              </a:rPr>
              <a:t> utility that can solve a number of issues.</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i="1" kern="1200" dirty="0" smtClean="0">
              <a:solidFill>
                <a:schemeClr val="tx1"/>
              </a:solidFill>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80E85257-7B81-4B05-B73A-48112BCF41E5}" type="slidenum">
              <a:rPr lang="en-NZ" smtClean="0"/>
              <a:pPr/>
              <a:t>30</a:t>
            </a:fld>
            <a:endParaRPr lang="en-NZ" dirty="0"/>
          </a:p>
        </p:txBody>
      </p:sp>
    </p:spTree>
    <p:extLst>
      <p:ext uri="{BB962C8B-B14F-4D97-AF65-F5344CB8AC3E}">
        <p14:creationId xmlns:p14="http://schemas.microsoft.com/office/powerpoint/2010/main" val="1316143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NZ" baseline="0" dirty="0" smtClean="0"/>
              <a:t>Using GoldenGate, we took the outage window from potentially days down to minutes, thereby maintaining the service availability at acceptable levels.</a:t>
            </a:r>
          </a:p>
          <a:p>
            <a:endParaRPr lang="en-NZ" baseline="0" dirty="0" smtClean="0"/>
          </a:p>
          <a:p>
            <a:r>
              <a:rPr lang="en-NZ" baseline="0" dirty="0" smtClean="0"/>
              <a:t>Target database is in sync with the source and data can be checked/verified before and outage. (If needed)</a:t>
            </a:r>
          </a:p>
          <a:p>
            <a:endParaRPr lang="en-NZ" baseline="0" dirty="0" smtClean="0"/>
          </a:p>
          <a:p>
            <a:r>
              <a:rPr lang="en-NZ" baseline="0" dirty="0" smtClean="0"/>
              <a:t>And, in fact, since this migration took place, the client has used GoldenGate to migrate even bigger and more critical applications successfully.</a:t>
            </a:r>
            <a:endParaRPr lang="en-NZ" dirty="0"/>
          </a:p>
        </p:txBody>
      </p:sp>
      <p:sp>
        <p:nvSpPr>
          <p:cNvPr id="4" name="Slide Number Placeholder 3"/>
          <p:cNvSpPr>
            <a:spLocks noGrp="1"/>
          </p:cNvSpPr>
          <p:nvPr>
            <p:ph type="sldNum" sz="quarter" idx="10"/>
          </p:nvPr>
        </p:nvSpPr>
        <p:spPr/>
        <p:txBody>
          <a:bodyPr/>
          <a:lstStyle/>
          <a:p>
            <a:fld id="{80E85257-7B81-4B05-B73A-48112BCF41E5}" type="slidenum">
              <a:rPr lang="en-NZ" smtClean="0"/>
              <a:pPr/>
              <a:t>31</a:t>
            </a:fld>
            <a:endParaRPr lang="en-NZ" dirty="0"/>
          </a:p>
        </p:txBody>
      </p:sp>
    </p:spTree>
    <p:extLst>
      <p:ext uri="{BB962C8B-B14F-4D97-AF65-F5344CB8AC3E}">
        <p14:creationId xmlns:p14="http://schemas.microsoft.com/office/powerpoint/2010/main" val="3742659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NZ" b="0" dirty="0" smtClean="0"/>
              <a:t>Yes, </a:t>
            </a:r>
            <a:r>
              <a:rPr lang="en-NZ" b="0" baseline="0" dirty="0" smtClean="0"/>
              <a:t>components of other products can provide GoldenGate like functionality but they all have there pros and cons.</a:t>
            </a:r>
            <a:endParaRPr lang="en-NZ" b="0" dirty="0" smtClean="0"/>
          </a:p>
          <a:p>
            <a:endParaRPr lang="en-NZ" b="1" dirty="0" smtClean="0"/>
          </a:p>
          <a:p>
            <a:r>
              <a:rPr lang="en-NZ" b="1" dirty="0" smtClean="0"/>
              <a:t>DIY Scripts</a:t>
            </a:r>
          </a:p>
          <a:p>
            <a:endParaRPr lang="en-NZ" b="0" dirty="0" smtClean="0"/>
          </a:p>
          <a:p>
            <a:r>
              <a:rPr lang="en-NZ" b="0" dirty="0" smtClean="0"/>
              <a:t>Expensive to build and</a:t>
            </a:r>
            <a:r>
              <a:rPr lang="en-NZ" b="0" baseline="0" dirty="0" smtClean="0"/>
              <a:t> maintain.</a:t>
            </a:r>
          </a:p>
          <a:p>
            <a:endParaRPr lang="en-NZ" b="0" dirty="0" smtClean="0"/>
          </a:p>
          <a:p>
            <a:endParaRPr lang="en-NZ" b="1" dirty="0" smtClean="0"/>
          </a:p>
          <a:p>
            <a:r>
              <a:rPr lang="en-NZ" b="1" dirty="0" smtClean="0"/>
              <a:t>Active</a:t>
            </a:r>
            <a:r>
              <a:rPr lang="en-NZ" b="1" baseline="0" dirty="0" smtClean="0"/>
              <a:t> Data Guard</a:t>
            </a:r>
          </a:p>
          <a:p>
            <a:endParaRPr lang="en-NZ" baseline="0" dirty="0" smtClean="0"/>
          </a:p>
          <a:p>
            <a:r>
              <a:rPr lang="en-NZ" baseline="0" dirty="0" smtClean="0"/>
              <a:t>Licenced option ($$) against Enterprise Edition ($$) allows standby to be opened read only.</a:t>
            </a:r>
          </a:p>
          <a:p>
            <a:r>
              <a:rPr lang="en-NZ" baseline="0" dirty="0" smtClean="0"/>
              <a:t>Read only may not be enough to support some reporting tools.</a:t>
            </a:r>
          </a:p>
          <a:p>
            <a:r>
              <a:rPr lang="en-NZ" baseline="0" dirty="0" smtClean="0"/>
              <a:t>Not able to perform bi-directional.</a:t>
            </a:r>
          </a:p>
          <a:p>
            <a:r>
              <a:rPr lang="en-NZ" baseline="0" dirty="0" smtClean="0"/>
              <a:t>Not heterogeneous, oracle only.</a:t>
            </a:r>
          </a:p>
          <a:p>
            <a:endParaRPr lang="en-NZ" baseline="0" dirty="0" smtClean="0"/>
          </a:p>
          <a:p>
            <a:endParaRPr lang="en-NZ" baseline="0" dirty="0" smtClean="0"/>
          </a:p>
          <a:p>
            <a:r>
              <a:rPr lang="en-NZ" b="1" baseline="0" dirty="0" smtClean="0"/>
              <a:t>Oracle Streams</a:t>
            </a:r>
            <a:endParaRPr lang="en-NZ" b="0" baseline="0" dirty="0" smtClean="0"/>
          </a:p>
          <a:p>
            <a:endParaRPr lang="en-NZ" b="0" baseline="0" dirty="0" smtClean="0"/>
          </a:p>
          <a:p>
            <a:r>
              <a:rPr lang="en-NZ" b="0" baseline="0" dirty="0" smtClean="0"/>
              <a:t>Option included with Enterprise Edition ($$)</a:t>
            </a:r>
          </a:p>
          <a:p>
            <a:r>
              <a:rPr lang="en-NZ" b="0" baseline="0" dirty="0" smtClean="0"/>
              <a:t>Complex to configure and manage. </a:t>
            </a:r>
          </a:p>
          <a:p>
            <a:r>
              <a:rPr lang="en-NZ" b="0" baseline="0" dirty="0" smtClean="0"/>
              <a:t>Oracle have indicated this is an end of life product.</a:t>
            </a:r>
          </a:p>
          <a:p>
            <a:endParaRPr lang="en-NZ" b="1" baseline="0" dirty="0" smtClean="0"/>
          </a:p>
          <a:p>
            <a:endParaRPr lang="en-NZ" baseline="0" dirty="0" smtClean="0"/>
          </a:p>
          <a:p>
            <a:r>
              <a:rPr lang="en-NZ" b="1" baseline="0" dirty="0" err="1" smtClean="0"/>
              <a:t>Dbvisit</a:t>
            </a:r>
            <a:r>
              <a:rPr lang="en-NZ" b="1" baseline="0" dirty="0" smtClean="0"/>
              <a:t> Replicate</a:t>
            </a:r>
          </a:p>
          <a:p>
            <a:endParaRPr lang="en-NZ" baseline="0" dirty="0" smtClean="0"/>
          </a:p>
          <a:p>
            <a:r>
              <a:rPr lang="en-NZ" baseline="0" dirty="0" smtClean="0"/>
              <a:t>Good price point</a:t>
            </a:r>
          </a:p>
          <a:p>
            <a:r>
              <a:rPr lang="en-NZ" baseline="0" dirty="0" smtClean="0"/>
              <a:t>Not as heterogeneous as GoldenGate </a:t>
            </a:r>
          </a:p>
          <a:p>
            <a:r>
              <a:rPr lang="en-NZ" baseline="0" dirty="0" smtClean="0"/>
              <a:t>Anybody go to </a:t>
            </a:r>
            <a:r>
              <a:rPr lang="en-NZ" baseline="0" dirty="0" err="1" smtClean="0"/>
              <a:t>Arjen’s</a:t>
            </a:r>
            <a:r>
              <a:rPr lang="en-NZ" baseline="0" dirty="0" smtClean="0"/>
              <a:t> presentation yesterday afternoon?</a:t>
            </a:r>
          </a:p>
          <a:p>
            <a:endParaRPr lang="en-NZ" dirty="0"/>
          </a:p>
        </p:txBody>
      </p:sp>
      <p:sp>
        <p:nvSpPr>
          <p:cNvPr id="4" name="Slide Number Placeholder 3"/>
          <p:cNvSpPr>
            <a:spLocks noGrp="1"/>
          </p:cNvSpPr>
          <p:nvPr>
            <p:ph type="sldNum" sz="quarter" idx="10"/>
          </p:nvPr>
        </p:nvSpPr>
        <p:spPr/>
        <p:txBody>
          <a:bodyPr/>
          <a:lstStyle/>
          <a:p>
            <a:fld id="{80E85257-7B81-4B05-B73A-48112BCF41E5}" type="slidenum">
              <a:rPr lang="en-NZ" smtClean="0"/>
              <a:pPr/>
              <a:t>32</a:t>
            </a:fld>
            <a:endParaRPr lang="en-NZ" dirty="0"/>
          </a:p>
        </p:txBody>
      </p:sp>
    </p:spTree>
    <p:extLst>
      <p:ext uri="{BB962C8B-B14F-4D97-AF65-F5344CB8AC3E}">
        <p14:creationId xmlns:p14="http://schemas.microsoft.com/office/powerpoint/2010/main" val="3742659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latin typeface="+mn-lt"/>
                <a:ea typeface="+mn-ea"/>
                <a:cs typeface="+mn-cs"/>
              </a:rPr>
              <a:t>There</a:t>
            </a:r>
            <a:r>
              <a:rPr lang="en-NZ" sz="1200" kern="1200" baseline="0" dirty="0" smtClean="0">
                <a:solidFill>
                  <a:schemeClr val="tx1"/>
                </a:solidFill>
                <a:latin typeface="+mn-lt"/>
                <a:ea typeface="+mn-ea"/>
                <a:cs typeface="+mn-cs"/>
              </a:rPr>
              <a:t> is an increasing amount of useful GoldenGate resources available on the net.</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baseline="0" dirty="0" smtClean="0">
                <a:solidFill>
                  <a:schemeClr val="tx1"/>
                </a:solidFill>
                <a:latin typeface="+mn-lt"/>
                <a:ea typeface="+mn-ea"/>
                <a:cs typeface="+mn-cs"/>
              </a:rPr>
              <a:t>And you can also come and talk to me as well!</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0E85257-7B81-4B05-B73A-48112BCF41E5}" type="slidenum">
              <a:rPr lang="en-NZ" smtClean="0"/>
              <a:pPr/>
              <a:t>33</a:t>
            </a:fld>
            <a:endParaRPr lang="en-NZ" dirty="0"/>
          </a:p>
        </p:txBody>
      </p:sp>
    </p:spTree>
    <p:extLst>
      <p:ext uri="{BB962C8B-B14F-4D97-AF65-F5344CB8AC3E}">
        <p14:creationId xmlns:p14="http://schemas.microsoft.com/office/powerpoint/2010/main" val="30811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mn-lt"/>
                <a:ea typeface="+mn-ea"/>
                <a:cs typeface="+mn-cs"/>
              </a:rPr>
              <a:t>GoldenGate is really a bit of a Swiss Army knife when it comes to solving data replication problems.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mn-lt"/>
                <a:ea typeface="+mn-ea"/>
                <a:cs typeface="+mn-cs"/>
              </a:rPr>
              <a:t>The more you use the product the more uses you will discover for the product.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mn-lt"/>
                <a:ea typeface="+mn-ea"/>
                <a:cs typeface="+mn-cs"/>
              </a:rPr>
              <a:t>Weather it forms an integral part of you data distribution and replication strategy for your production systems or used as a one-off to perform an upgrade or migration.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mn-lt"/>
                <a:ea typeface="+mn-ea"/>
                <a:cs typeface="+mn-cs"/>
              </a:rPr>
              <a:t>I hope this presentation has started you thinking about how GoldenGate can solve some of your Data Integration and Replication challenges.</a:t>
            </a: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And if you were wondering......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Swaroup is</a:t>
            </a:r>
            <a:r>
              <a:rPr lang="en-GB" sz="1200" kern="1200" baseline="0" dirty="0" smtClean="0">
                <a:solidFill>
                  <a:schemeClr val="tx1"/>
                </a:solidFill>
                <a:latin typeface="+mn-lt"/>
                <a:ea typeface="+mn-ea"/>
                <a:cs typeface="+mn-cs"/>
              </a:rPr>
              <a:t> alive and well and living in </a:t>
            </a:r>
            <a:r>
              <a:rPr lang="en-GB" sz="1200" kern="1200" dirty="0" smtClean="0">
                <a:solidFill>
                  <a:schemeClr val="tx1"/>
                </a:solidFill>
                <a:latin typeface="+mn-lt"/>
                <a:ea typeface="+mn-ea"/>
                <a:cs typeface="+mn-cs"/>
              </a:rPr>
              <a:t>Bangalore and provides us with a living reminder that we can perform open heart surgery on our patients…………….. thereby supporting our clients and helping them keep their loyal customers as active promoters</a:t>
            </a:r>
            <a:r>
              <a:rPr lang="en-GB" sz="1200" kern="1200" baseline="0" dirty="0" smtClean="0">
                <a:solidFill>
                  <a:schemeClr val="tx1"/>
                </a:solidFill>
                <a:latin typeface="+mn-lt"/>
                <a:ea typeface="+mn-ea"/>
                <a:cs typeface="+mn-cs"/>
              </a:rPr>
              <a:t> of their brand.</a:t>
            </a: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80E85257-7B81-4B05-B73A-48112BCF41E5}" type="slidenum">
              <a:rPr lang="en-NZ" smtClean="0"/>
              <a:pPr/>
              <a:t>34</a:t>
            </a:fld>
            <a:endParaRPr lang="en-NZ" dirty="0"/>
          </a:p>
        </p:txBody>
      </p:sp>
    </p:spTree>
    <p:extLst>
      <p:ext uri="{BB962C8B-B14F-4D97-AF65-F5344CB8AC3E}">
        <p14:creationId xmlns:p14="http://schemas.microsoft.com/office/powerpoint/2010/main" val="30811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E85257-7B81-4B05-B73A-48112BCF41E5}" type="slidenum">
              <a:rPr lang="en-NZ" smtClean="0"/>
              <a:pPr/>
              <a:t>35</a:t>
            </a:fld>
            <a:endParaRPr lang="en-NZ"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0E85257-7B81-4B05-B73A-48112BCF41E5}" type="slidenum">
              <a:rPr lang="en-NZ" smtClean="0"/>
              <a:pPr/>
              <a:t>36</a:t>
            </a:fld>
            <a:endParaRPr lang="en-NZ" dirty="0"/>
          </a:p>
        </p:txBody>
      </p:sp>
    </p:spTree>
    <p:extLst>
      <p:ext uri="{BB962C8B-B14F-4D97-AF65-F5344CB8AC3E}">
        <p14:creationId xmlns:p14="http://schemas.microsoft.com/office/powerpoint/2010/main" val="1880571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b="0" i="0" dirty="0" smtClean="0"/>
              <a:t>What’s happened is the expectation for service availability has increased to the point that the operational tasks that use to take place “after hours” are being squeezed</a:t>
            </a:r>
            <a:r>
              <a:rPr lang="en-NZ" sz="1200" b="0" i="0" baseline="0" dirty="0" smtClean="0"/>
              <a:t> because there is no after hours in most cases.</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sz="1200" b="0" i="0" baseline="0" dirty="0" smtClean="0"/>
              <a:t>New ways of keeping systems up and running while performing the tasks that used to take them down for extended periods are required.</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b="0" i="0" dirty="0" smtClean="0"/>
          </a:p>
        </p:txBody>
      </p:sp>
      <p:sp>
        <p:nvSpPr>
          <p:cNvPr id="4" name="Slide Number Placeholder 3"/>
          <p:cNvSpPr>
            <a:spLocks noGrp="1"/>
          </p:cNvSpPr>
          <p:nvPr>
            <p:ph type="sldNum" sz="quarter" idx="10"/>
          </p:nvPr>
        </p:nvSpPr>
        <p:spPr/>
        <p:txBody>
          <a:bodyPr/>
          <a:lstStyle/>
          <a:p>
            <a:fld id="{80E85257-7B81-4B05-B73A-48112BCF41E5}" type="slidenum">
              <a:rPr lang="en-NZ" smtClean="0"/>
              <a:pPr/>
              <a:t>4</a:t>
            </a:fld>
            <a:endParaRPr lang="en-NZ" dirty="0"/>
          </a:p>
        </p:txBody>
      </p:sp>
    </p:spTree>
    <p:extLst>
      <p:ext uri="{BB962C8B-B14F-4D97-AF65-F5344CB8AC3E}">
        <p14:creationId xmlns:p14="http://schemas.microsoft.com/office/powerpoint/2010/main" val="4111537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NZ" dirty="0" smtClean="0"/>
              <a:t>I’ve spent most of my working life keeping my patients (databases) alive and kicking in a range of industries and countries.</a:t>
            </a:r>
          </a:p>
          <a:p>
            <a:endParaRPr lang="en-NZ" dirty="0" smtClean="0"/>
          </a:p>
          <a:p>
            <a:r>
              <a:rPr lang="en-NZ" dirty="0" smtClean="0"/>
              <a:t>I’ve done my fair share of 02:00am database operations and know</a:t>
            </a:r>
            <a:r>
              <a:rPr lang="en-NZ" baseline="0" dirty="0" smtClean="0"/>
              <a:t> what works and what doesn’t on large, busy, mission critical systems.</a:t>
            </a:r>
            <a:endParaRPr lang="en-NZ" dirty="0" smtClean="0"/>
          </a:p>
          <a:p>
            <a:endParaRPr lang="en-NZ" dirty="0" smtClean="0"/>
          </a:p>
          <a:p>
            <a:r>
              <a:rPr lang="en-NZ" dirty="0" smtClean="0"/>
              <a:t>In more recent years I have evolved to Architecting</a:t>
            </a:r>
            <a:r>
              <a:rPr lang="en-NZ" baseline="0" dirty="0" smtClean="0"/>
              <a:t> solutions to increase the robustness and availability of systems to benefit my clients and save some poor DBA a sleepless night.</a:t>
            </a:r>
            <a:endParaRPr lang="en-NZ" dirty="0" smtClean="0"/>
          </a:p>
        </p:txBody>
      </p:sp>
      <p:sp>
        <p:nvSpPr>
          <p:cNvPr id="4" name="Slide Number Placeholder 3"/>
          <p:cNvSpPr>
            <a:spLocks noGrp="1"/>
          </p:cNvSpPr>
          <p:nvPr>
            <p:ph type="sldNum" sz="quarter" idx="10"/>
          </p:nvPr>
        </p:nvSpPr>
        <p:spPr/>
        <p:txBody>
          <a:bodyPr/>
          <a:lstStyle/>
          <a:p>
            <a:fld id="{80E85257-7B81-4B05-B73A-48112BCF41E5}" type="slidenum">
              <a:rPr lang="en-NZ" smtClean="0"/>
              <a:pPr/>
              <a:t>5</a:t>
            </a:fld>
            <a:endParaRPr lang="en-NZ" dirty="0"/>
          </a:p>
        </p:txBody>
      </p:sp>
    </p:spTree>
    <p:extLst>
      <p:ext uri="{BB962C8B-B14F-4D97-AF65-F5344CB8AC3E}">
        <p14:creationId xmlns:p14="http://schemas.microsoft.com/office/powerpoint/2010/main" val="2478496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NZ" dirty="0" smtClean="0"/>
              <a:t>Who is Enterprise IT?</a:t>
            </a:r>
          </a:p>
          <a:p>
            <a:endParaRPr lang="en-NZ" dirty="0" smtClean="0"/>
          </a:p>
          <a:p>
            <a:r>
              <a:rPr lang="en-NZ" dirty="0" smtClean="0"/>
              <a:t>We are an IT service company.</a:t>
            </a:r>
          </a:p>
          <a:p>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I’ve been an Independent Contractor for most of my career but Enterprise IT was the first company in that time that matched my own professional values enough for me to work for them.</a:t>
            </a:r>
          </a:p>
          <a:p>
            <a:endParaRPr lang="en-NZ" dirty="0"/>
          </a:p>
        </p:txBody>
      </p:sp>
      <p:sp>
        <p:nvSpPr>
          <p:cNvPr id="4" name="Slide Number Placeholder 3"/>
          <p:cNvSpPr>
            <a:spLocks noGrp="1"/>
          </p:cNvSpPr>
          <p:nvPr>
            <p:ph type="sldNum" sz="quarter" idx="10"/>
          </p:nvPr>
        </p:nvSpPr>
        <p:spPr/>
        <p:txBody>
          <a:bodyPr/>
          <a:lstStyle/>
          <a:p>
            <a:fld id="{80E85257-7B81-4B05-B73A-48112BCF41E5}" type="slidenum">
              <a:rPr lang="en-NZ" smtClean="0"/>
              <a:pPr/>
              <a:t>6</a:t>
            </a:fld>
            <a:endParaRPr lang="en-NZ" dirty="0"/>
          </a:p>
        </p:txBody>
      </p:sp>
    </p:spTree>
    <p:extLst>
      <p:ext uri="{BB962C8B-B14F-4D97-AF65-F5344CB8AC3E}">
        <p14:creationId xmlns:p14="http://schemas.microsoft.com/office/powerpoint/2010/main" val="1777829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NZ" b="1" baseline="0" dirty="0" smtClean="0"/>
              <a:t>Culture</a:t>
            </a:r>
            <a:r>
              <a:rPr lang="en-NZ" b="0" baseline="0" dirty="0" smtClean="0"/>
              <a:t> – Are we adding value. A difficult proposition some times but   and communicate the way we operate.</a:t>
            </a:r>
          </a:p>
          <a:p>
            <a:endParaRPr lang="en-NZ" b="0" baseline="0" dirty="0" smtClean="0"/>
          </a:p>
          <a:p>
            <a:r>
              <a:rPr lang="en-NZ" b="1" baseline="0" dirty="0" smtClean="0"/>
              <a:t>Service Focus </a:t>
            </a:r>
            <a:r>
              <a:rPr lang="en-NZ" b="0" baseline="0" dirty="0" smtClean="0"/>
              <a:t>– Build trusted advisor partnerships and develop a thought leadership position</a:t>
            </a:r>
          </a:p>
          <a:p>
            <a:endParaRPr lang="en-NZ" b="0" baseline="0" dirty="0" smtClean="0"/>
          </a:p>
          <a:p>
            <a:r>
              <a:rPr lang="en-NZ" b="0" baseline="0" dirty="0" smtClean="0"/>
              <a:t>Underpinning the other two professional standards, both formal and best practice.</a:t>
            </a:r>
            <a:endParaRPr lang="en-NZ" b="1" baseline="0" dirty="0" smtClean="0"/>
          </a:p>
          <a:p>
            <a:endParaRPr lang="en-NZ" b="1" baseline="0" dirty="0" smtClean="0"/>
          </a:p>
          <a:p>
            <a:endParaRPr lang="en-NZ" b="1" baseline="0" dirty="0" smtClean="0"/>
          </a:p>
        </p:txBody>
      </p:sp>
      <p:sp>
        <p:nvSpPr>
          <p:cNvPr id="4" name="Slide Number Placeholder 3"/>
          <p:cNvSpPr>
            <a:spLocks noGrp="1"/>
          </p:cNvSpPr>
          <p:nvPr>
            <p:ph type="sldNum" sz="quarter" idx="10"/>
          </p:nvPr>
        </p:nvSpPr>
        <p:spPr/>
        <p:txBody>
          <a:bodyPr/>
          <a:lstStyle/>
          <a:p>
            <a:fld id="{80E85257-7B81-4B05-B73A-48112BCF41E5}" type="slidenum">
              <a:rPr lang="en-NZ" smtClean="0"/>
              <a:pPr/>
              <a:t>7</a:t>
            </a:fld>
            <a:endParaRPr lang="en-NZ" dirty="0"/>
          </a:p>
        </p:txBody>
      </p:sp>
    </p:spTree>
    <p:extLst>
      <p:ext uri="{BB962C8B-B14F-4D97-AF65-F5344CB8AC3E}">
        <p14:creationId xmlns:p14="http://schemas.microsoft.com/office/powerpoint/2010/main" val="425503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NZ" dirty="0" smtClean="0"/>
              <a:t>And before I stop talking about me and the company.... </a:t>
            </a:r>
          </a:p>
          <a:p>
            <a:endParaRPr lang="en-NZ" dirty="0" smtClean="0"/>
          </a:p>
          <a:p>
            <a:r>
              <a:rPr lang="en-NZ" dirty="0" smtClean="0"/>
              <a:t>I fish</a:t>
            </a:r>
            <a:r>
              <a:rPr lang="en-NZ" baseline="0" dirty="0" smtClean="0"/>
              <a:t> from a kayak</a:t>
            </a:r>
            <a:r>
              <a:rPr lang="en-NZ" dirty="0" smtClean="0"/>
              <a:t> for a hobby. Reflecting on whether there is symmetry between my</a:t>
            </a:r>
            <a:r>
              <a:rPr lang="en-NZ" baseline="0" dirty="0" smtClean="0"/>
              <a:t> work life and other life I can see that even in my hobby there are advantages from strategy planning of every fishing trip when you get these sorts of results. When you’re floating around in a small piece of plastic, you really have to plan what equipment to take and know how to use it.</a:t>
            </a:r>
          </a:p>
          <a:p>
            <a:endParaRPr lang="en-NZ" baseline="0" dirty="0" smtClean="0"/>
          </a:p>
          <a:p>
            <a:endParaRPr lang="en-NZ" baseline="0" dirty="0" smtClean="0"/>
          </a:p>
          <a:p>
            <a:r>
              <a:rPr lang="en-NZ" baseline="0" dirty="0" smtClean="0"/>
              <a:t>This story begins with a look at what GoldenGate is and what it can do solve that “Disappearing Batch Window” problem and improve the uptime of your business applications.</a:t>
            </a:r>
          </a:p>
        </p:txBody>
      </p:sp>
      <p:sp>
        <p:nvSpPr>
          <p:cNvPr id="4" name="Slide Number Placeholder 3"/>
          <p:cNvSpPr>
            <a:spLocks noGrp="1"/>
          </p:cNvSpPr>
          <p:nvPr>
            <p:ph type="sldNum" sz="quarter" idx="10"/>
          </p:nvPr>
        </p:nvSpPr>
        <p:spPr/>
        <p:txBody>
          <a:bodyPr/>
          <a:lstStyle/>
          <a:p>
            <a:fld id="{80E85257-7B81-4B05-B73A-48112BCF41E5}" type="slidenum">
              <a:rPr lang="en-NZ" smtClean="0"/>
              <a:pPr/>
              <a:t>8</a:t>
            </a:fld>
            <a:endParaRPr lang="en-NZ" dirty="0"/>
          </a:p>
        </p:txBody>
      </p:sp>
    </p:spTree>
    <p:extLst>
      <p:ext uri="{BB962C8B-B14F-4D97-AF65-F5344CB8AC3E}">
        <p14:creationId xmlns:p14="http://schemas.microsoft.com/office/powerpoint/2010/main" val="4013534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NZ" dirty="0" smtClean="0"/>
              <a:t>“… </a:t>
            </a:r>
            <a:r>
              <a:rPr lang="en-NZ" dirty="0" smtClean="0"/>
              <a:t>real time data integration.”? </a:t>
            </a:r>
          </a:p>
          <a:p>
            <a:r>
              <a:rPr lang="en-NZ" dirty="0" smtClean="0"/>
              <a:t>GoldenGate is primarily</a:t>
            </a:r>
            <a:r>
              <a:rPr lang="en-NZ" baseline="0" dirty="0" smtClean="0"/>
              <a:t> a Change Data Capture (CDC) tool. It records changes made to a dataset and has the ability to apply those changes to another dataset.</a:t>
            </a:r>
          </a:p>
          <a:p>
            <a:r>
              <a:rPr lang="en-NZ" baseline="0" dirty="0" smtClean="0"/>
              <a:t>And it can do this is near real time.</a:t>
            </a:r>
          </a:p>
          <a:p>
            <a:endParaRPr lang="en-NZ" baseline="0" dirty="0" smtClean="0"/>
          </a:p>
          <a:p>
            <a:r>
              <a:rPr lang="en-NZ" baseline="0" dirty="0" smtClean="0"/>
              <a:t>Another point to note is the word “strategic”. Oracle already has tools that will do similar things but not as well or as comprehensive as GoldenGate does it.</a:t>
            </a:r>
          </a:p>
          <a:p>
            <a:r>
              <a:rPr lang="en-NZ" baseline="0" dirty="0" smtClean="0"/>
              <a:t>Oracle is putting a huge effort into GoldenGate as it’s data integration product and has already made end-of-life announcements for similar products (</a:t>
            </a:r>
            <a:r>
              <a:rPr lang="en-NZ" baseline="0" dirty="0" err="1" smtClean="0"/>
              <a:t>eg</a:t>
            </a:r>
            <a:r>
              <a:rPr lang="en-NZ" baseline="0" dirty="0" smtClean="0"/>
              <a:t> Streams)</a:t>
            </a:r>
            <a:endParaRPr lang="en-NZ" dirty="0" smtClean="0"/>
          </a:p>
          <a:p>
            <a:endParaRPr lang="en-NZ" dirty="0" smtClean="0"/>
          </a:p>
          <a:p>
            <a:r>
              <a:rPr lang="en-NZ" dirty="0" smtClean="0"/>
              <a:t>GoldenGate is more than a data</a:t>
            </a:r>
            <a:r>
              <a:rPr lang="en-NZ" baseline="0" dirty="0" smtClean="0"/>
              <a:t> integration solution. </a:t>
            </a:r>
          </a:p>
          <a:p>
            <a:r>
              <a:rPr lang="en-NZ" baseline="0" dirty="0" smtClean="0"/>
              <a:t>It’s provides a way of solving the “Disappearing Batch Window” by tracking changes to data and applying those changes to remote (possibly heterogeneous) systems.</a:t>
            </a:r>
            <a:endParaRPr lang="en-NZ" dirty="0"/>
          </a:p>
        </p:txBody>
      </p:sp>
      <p:sp>
        <p:nvSpPr>
          <p:cNvPr id="4" name="Slide Number Placeholder 3"/>
          <p:cNvSpPr>
            <a:spLocks noGrp="1"/>
          </p:cNvSpPr>
          <p:nvPr>
            <p:ph type="sldNum" sz="quarter" idx="10"/>
          </p:nvPr>
        </p:nvSpPr>
        <p:spPr/>
        <p:txBody>
          <a:bodyPr/>
          <a:lstStyle/>
          <a:p>
            <a:fld id="{80E85257-7B81-4B05-B73A-48112BCF41E5}" type="slidenum">
              <a:rPr lang="en-NZ" smtClean="0"/>
              <a:pPr/>
              <a:t>9</a:t>
            </a:fld>
            <a:endParaRPr lang="en-NZ" dirty="0"/>
          </a:p>
        </p:txBody>
      </p:sp>
    </p:spTree>
    <p:extLst>
      <p:ext uri="{BB962C8B-B14F-4D97-AF65-F5344CB8AC3E}">
        <p14:creationId xmlns:p14="http://schemas.microsoft.com/office/powerpoint/2010/main" val="4020319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9000" y="295276"/>
            <a:ext cx="7581900" cy="541437"/>
          </a:xfrm>
          <a:solidFill>
            <a:srgbClr val="F2F1E3"/>
          </a:solidFill>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xfrm>
            <a:off x="179388" y="6553200"/>
            <a:ext cx="8839200" cy="152400"/>
          </a:xfrm>
        </p:spPr>
        <p:txBody>
          <a:bodyPr/>
          <a:lstStyle>
            <a:lvl1pPr>
              <a:defRPr/>
            </a:lvl1pPr>
          </a:lstStyle>
          <a:p>
            <a:pPr>
              <a:defRPr/>
            </a:pPr>
            <a:endParaRPr lang="en-US" altLang="zh-CN" dirty="0">
              <a:solidFill>
                <a:srgbClr val="000000"/>
              </a:solidFill>
            </a:endParaRPr>
          </a:p>
        </p:txBody>
      </p:sp>
    </p:spTree>
    <p:extLst>
      <p:ext uri="{BB962C8B-B14F-4D97-AF65-F5344CB8AC3E}">
        <p14:creationId xmlns:p14="http://schemas.microsoft.com/office/powerpoint/2010/main" val="384629522"/>
      </p:ext>
    </p:extLst>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388937"/>
            <a:ext cx="7581900" cy="857251"/>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76300" y="1600200"/>
            <a:ext cx="7537450" cy="4343400"/>
          </a:xfrm>
        </p:spPr>
        <p:txBody>
          <a:bodyPr/>
          <a:lstStyle/>
          <a:p>
            <a:pPr lvl="0"/>
            <a:endParaRPr lang="en-US" noProof="0" dirty="0" smtClean="0"/>
          </a:p>
        </p:txBody>
      </p:sp>
      <p:sp>
        <p:nvSpPr>
          <p:cNvPr id="4" name="Rectangle 23"/>
          <p:cNvSpPr>
            <a:spLocks noGrp="1" noChangeArrowheads="1"/>
          </p:cNvSpPr>
          <p:nvPr>
            <p:ph type="ftr" sz="quarter" idx="10"/>
          </p:nvPr>
        </p:nvSpPr>
        <p:spPr>
          <a:ln/>
        </p:spPr>
        <p:txBody>
          <a:bodyPr/>
          <a:lstStyle>
            <a:lvl1pPr>
              <a:defRPr/>
            </a:lvl1pPr>
          </a:lstStyle>
          <a:p>
            <a:pPr>
              <a:defRPr/>
            </a:pPr>
            <a:endParaRPr lang="en-US" altLang="zh-CN" dirty="0">
              <a:solidFill>
                <a:srgbClr val="000000"/>
              </a:solidFill>
            </a:endParaRPr>
          </a:p>
        </p:txBody>
      </p:sp>
    </p:spTree>
    <p:extLst>
      <p:ext uri="{BB962C8B-B14F-4D97-AF65-F5344CB8AC3E}">
        <p14:creationId xmlns:p14="http://schemas.microsoft.com/office/powerpoint/2010/main" val="224879081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44552" y="1219200"/>
            <a:ext cx="369252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9476" y="1219200"/>
            <a:ext cx="369252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
          <p:cNvSpPr>
            <a:spLocks noGrp="1" noChangeArrowheads="1"/>
          </p:cNvSpPr>
          <p:nvPr>
            <p:ph type="sldNum" sz="quarter" idx="10"/>
          </p:nvPr>
        </p:nvSpPr>
        <p:spPr>
          <a:xfrm>
            <a:off x="7086600" y="6553200"/>
            <a:ext cx="1981200" cy="171451"/>
          </a:xfrm>
          <a:prstGeom prst="rect">
            <a:avLst/>
          </a:prstGeom>
        </p:spPr>
        <p:txBody>
          <a:bodyPr/>
          <a:lstStyle>
            <a:lvl1pPr>
              <a:defRPr>
                <a:cs typeface="Arial" pitchFamily="34" charset="0"/>
              </a:defRPr>
            </a:lvl1pPr>
          </a:lstStyle>
          <a:p>
            <a:pPr fontAlgn="base">
              <a:spcBef>
                <a:spcPct val="0"/>
              </a:spcBef>
              <a:spcAft>
                <a:spcPct val="0"/>
              </a:spcAft>
              <a:defRPr/>
            </a:pPr>
            <a:fld id="{16DAB3EC-B437-41E1-922A-6017D5D8A36A}" type="slidenum">
              <a:rPr lang="en-US" sz="2000" b="1">
                <a:solidFill>
                  <a:srgbClr val="000000"/>
                </a:solidFill>
                <a:ea typeface="SimSun" pitchFamily="2" charset="-122"/>
              </a:rPr>
              <a:pPr fontAlgn="base">
                <a:spcBef>
                  <a:spcPct val="0"/>
                </a:spcBef>
                <a:spcAft>
                  <a:spcPct val="0"/>
                </a:spcAft>
                <a:defRPr/>
              </a:pPr>
              <a:t>‹#›</a:t>
            </a:fld>
            <a:endParaRPr lang="en-US" sz="2000" b="1" dirty="0">
              <a:solidFill>
                <a:srgbClr val="000000"/>
              </a:solidFill>
              <a:ea typeface="SimSun" pitchFamily="2" charset="-122"/>
            </a:endParaRPr>
          </a:p>
        </p:txBody>
      </p:sp>
    </p:spTree>
    <p:extLst>
      <p:ext uri="{BB962C8B-B14F-4D97-AF65-F5344CB8AC3E}">
        <p14:creationId xmlns:p14="http://schemas.microsoft.com/office/powerpoint/2010/main" val="1156832818"/>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a:xfrm>
            <a:off x="304800" y="6289675"/>
            <a:ext cx="8839200" cy="152400"/>
          </a:xfrm>
        </p:spPr>
        <p:txBody>
          <a:bodyPr/>
          <a:lstStyle>
            <a:lvl1pPr>
              <a:defRPr/>
            </a:lvl1pPr>
          </a:lstStyle>
          <a:p>
            <a:pPr>
              <a:defRPr/>
            </a:pPr>
            <a:endParaRPr lang="en-US" altLang="zh-CN" dirty="0">
              <a:solidFill>
                <a:srgbClr val="000000"/>
              </a:solidFill>
            </a:endParaRPr>
          </a:p>
        </p:txBody>
      </p:sp>
    </p:spTree>
    <p:extLst>
      <p:ext uri="{BB962C8B-B14F-4D97-AF65-F5344CB8AC3E}">
        <p14:creationId xmlns:p14="http://schemas.microsoft.com/office/powerpoint/2010/main" val="205758676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6302"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27"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xfrm>
            <a:off x="169863" y="6289675"/>
            <a:ext cx="8839200" cy="152400"/>
          </a:xfrm>
        </p:spPr>
        <p:txBody>
          <a:bodyPr/>
          <a:lstStyle>
            <a:lvl1pPr>
              <a:defRPr/>
            </a:lvl1pPr>
          </a:lstStyle>
          <a:p>
            <a:pPr>
              <a:defRPr/>
            </a:pPr>
            <a:endParaRPr lang="en-US" altLang="zh-CN" dirty="0">
              <a:solidFill>
                <a:srgbClr val="000000"/>
              </a:solidFill>
            </a:endParaRPr>
          </a:p>
        </p:txBody>
      </p:sp>
    </p:spTree>
    <p:extLst>
      <p:ext uri="{BB962C8B-B14F-4D97-AF65-F5344CB8AC3E}">
        <p14:creationId xmlns:p14="http://schemas.microsoft.com/office/powerpoint/2010/main" val="361591230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ftr" sz="quarter" idx="10"/>
          </p:nvPr>
        </p:nvSpPr>
        <p:spPr>
          <a:ln/>
        </p:spPr>
        <p:txBody>
          <a:bodyPr/>
          <a:lstStyle>
            <a:lvl1pPr>
              <a:defRPr/>
            </a:lvl1pPr>
          </a:lstStyle>
          <a:p>
            <a:pPr>
              <a:defRPr/>
            </a:pPr>
            <a:endParaRPr lang="en-US" altLang="zh-CN" dirty="0">
              <a:solidFill>
                <a:srgbClr val="000000"/>
              </a:solidFill>
            </a:endParaRPr>
          </a:p>
        </p:txBody>
      </p:sp>
    </p:spTree>
    <p:extLst>
      <p:ext uri="{BB962C8B-B14F-4D97-AF65-F5344CB8AC3E}">
        <p14:creationId xmlns:p14="http://schemas.microsoft.com/office/powerpoint/2010/main" val="332151156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xfrm>
            <a:off x="169863" y="6245225"/>
            <a:ext cx="8839200" cy="152400"/>
          </a:xfrm>
        </p:spPr>
        <p:txBody>
          <a:bodyPr/>
          <a:lstStyle>
            <a:lvl1pPr>
              <a:defRPr/>
            </a:lvl1pPr>
          </a:lstStyle>
          <a:p>
            <a:pPr>
              <a:defRPr/>
            </a:pPr>
            <a:endParaRPr lang="en-US" altLang="zh-CN" dirty="0">
              <a:solidFill>
                <a:srgbClr val="000000"/>
              </a:solidFill>
            </a:endParaRPr>
          </a:p>
        </p:txBody>
      </p:sp>
    </p:spTree>
    <p:extLst>
      <p:ext uri="{BB962C8B-B14F-4D97-AF65-F5344CB8AC3E}">
        <p14:creationId xmlns:p14="http://schemas.microsoft.com/office/powerpoint/2010/main" val="170942469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txBox="1">
            <a:spLocks noGrp="1"/>
          </p:cNvSpPr>
          <p:nvPr userDrawn="1"/>
        </p:nvSpPr>
        <p:spPr>
          <a:xfrm>
            <a:off x="6856413" y="6481764"/>
            <a:ext cx="2133600" cy="365125"/>
          </a:xfrm>
          <a:prstGeom prst="rect">
            <a:avLst/>
          </a:prstGeom>
          <a:noFill/>
        </p:spPr>
        <p:txBody>
          <a:bodyPr/>
          <a:lstStyle/>
          <a:p>
            <a:pPr algn="r" fontAlgn="base">
              <a:spcBef>
                <a:spcPct val="0"/>
              </a:spcBef>
              <a:spcAft>
                <a:spcPct val="0"/>
              </a:spcAft>
              <a:defRPr/>
            </a:pPr>
            <a:fld id="{CDF7901D-8F21-45A7-98F6-D8DA6BFF7C3F}" type="slidenum">
              <a:rPr lang="en-US" sz="1400">
                <a:solidFill>
                  <a:srgbClr val="000000"/>
                </a:solidFill>
                <a:ea typeface="SimSun" pitchFamily="2" charset="-122"/>
                <a:cs typeface="Arial" pitchFamily="34" charset="0"/>
              </a:rPr>
              <a:pPr algn="r" fontAlgn="base">
                <a:spcBef>
                  <a:spcPct val="0"/>
                </a:spcBef>
                <a:spcAft>
                  <a:spcPct val="0"/>
                </a:spcAft>
                <a:defRPr/>
              </a:pPr>
              <a:t>‹#›</a:t>
            </a:fld>
            <a:endParaRPr lang="en-US" sz="1400" dirty="0">
              <a:solidFill>
                <a:srgbClr val="000000"/>
              </a:solidFill>
              <a:ea typeface="SimSun" pitchFamily="2" charset="-122"/>
              <a:cs typeface="Arial" pitchFamily="34" charset="0"/>
            </a:endParaRPr>
          </a:p>
        </p:txBody>
      </p:sp>
    </p:spTree>
    <p:extLst>
      <p:ext uri="{BB962C8B-B14F-4D97-AF65-F5344CB8AC3E}">
        <p14:creationId xmlns:p14="http://schemas.microsoft.com/office/powerpoint/2010/main" val="2715118134"/>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ltLang="zh-CN" dirty="0">
              <a:solidFill>
                <a:srgbClr val="000000"/>
              </a:solidFill>
            </a:endParaRPr>
          </a:p>
        </p:txBody>
      </p:sp>
    </p:spTree>
    <p:extLst>
      <p:ext uri="{BB962C8B-B14F-4D97-AF65-F5344CB8AC3E}">
        <p14:creationId xmlns:p14="http://schemas.microsoft.com/office/powerpoint/2010/main" val="216982074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ltLang="zh-CN" dirty="0">
              <a:solidFill>
                <a:srgbClr val="000000"/>
              </a:solidFill>
            </a:endParaRPr>
          </a:p>
        </p:txBody>
      </p:sp>
    </p:spTree>
    <p:extLst>
      <p:ext uri="{BB962C8B-B14F-4D97-AF65-F5344CB8AC3E}">
        <p14:creationId xmlns:p14="http://schemas.microsoft.com/office/powerpoint/2010/main" val="345584435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ltLang="zh-CN" dirty="0">
              <a:solidFill>
                <a:srgbClr val="000000"/>
              </a:solidFill>
            </a:endParaRPr>
          </a:p>
        </p:txBody>
      </p:sp>
    </p:spTree>
    <p:extLst>
      <p:ext uri="{BB962C8B-B14F-4D97-AF65-F5344CB8AC3E}">
        <p14:creationId xmlns:p14="http://schemas.microsoft.com/office/powerpoint/2010/main" val="257461250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pic>
        <p:nvPicPr>
          <p:cNvPr id="3074" name="Picture 2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0" y="6175184"/>
            <a:ext cx="9144000" cy="21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4"/>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587" y="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8"/>
          <p:cNvSpPr>
            <a:spLocks noGrp="1" noChangeArrowheads="1"/>
          </p:cNvSpPr>
          <p:nvPr>
            <p:ph type="title"/>
          </p:nvPr>
        </p:nvSpPr>
        <p:spPr bwMode="auto">
          <a:xfrm>
            <a:off x="889000" y="295276"/>
            <a:ext cx="7581900" cy="541437"/>
          </a:xfrm>
          <a:prstGeom prst="rect">
            <a:avLst/>
          </a:prstGeom>
          <a:solidFill>
            <a:srgbClr val="F2F1E3"/>
          </a:solidFill>
          <a:ln>
            <a:noFill/>
          </a:ln>
        </p:spPr>
        <p:txBody>
          <a:bodyPr vert="horz" wrap="square" lIns="0" tIns="0" rIns="0" bIns="0" numCol="1" anchor="t" anchorCtr="0" compatLnSpc="1">
            <a:prstTxWarp prst="textNoShape">
              <a:avLst/>
            </a:prstTxWarp>
          </a:bodyPr>
          <a:lstStyle/>
          <a:p>
            <a:pPr lvl="0"/>
            <a:r>
              <a:rPr lang="en-US" altLang="zh-CN" dirty="0" smtClean="0"/>
              <a:t>Click to edit Master title style</a:t>
            </a:r>
          </a:p>
        </p:txBody>
      </p:sp>
      <p:sp>
        <p:nvSpPr>
          <p:cNvPr id="3076" name="Rectangle 7"/>
          <p:cNvSpPr>
            <a:spLocks noGrp="1" noChangeArrowheads="1"/>
          </p:cNvSpPr>
          <p:nvPr>
            <p:ph type="body" idx="1"/>
          </p:nvPr>
        </p:nvSpPr>
        <p:spPr bwMode="auto">
          <a:xfrm>
            <a:off x="876300" y="1600200"/>
            <a:ext cx="75374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033" name="Rectangle 9"/>
          <p:cNvSpPr>
            <a:spLocks noChangeArrowheads="1"/>
          </p:cNvSpPr>
          <p:nvPr/>
        </p:nvSpPr>
        <p:spPr bwMode="auto">
          <a:xfrm>
            <a:off x="0" y="6172200"/>
            <a:ext cx="9144000" cy="304800"/>
          </a:xfrm>
          <a:prstGeom prst="rect">
            <a:avLst/>
          </a:prstGeom>
          <a:noFill/>
          <a:ln w="9525">
            <a:noFill/>
            <a:miter lim="800000"/>
            <a:headEnd type="none" w="sm" len="sm"/>
            <a:tailEnd type="none" w="sm" len="sm"/>
          </a:ln>
          <a:effectLst/>
        </p:spPr>
        <p:txBody>
          <a:bodyPr wrap="none" anchor="ctr"/>
          <a:lstStyle/>
          <a:p>
            <a:pPr algn="ctr" fontAlgn="base">
              <a:lnSpc>
                <a:spcPct val="90000"/>
              </a:lnSpc>
              <a:spcBef>
                <a:spcPct val="50000"/>
              </a:spcBef>
              <a:spcAft>
                <a:spcPct val="0"/>
              </a:spcAft>
              <a:buClr>
                <a:srgbClr val="667263"/>
              </a:buClr>
              <a:defRPr/>
            </a:pPr>
            <a:endParaRPr lang="en-US" altLang="zh-CN" sz="2000" b="1" dirty="0">
              <a:solidFill>
                <a:srgbClr val="000000"/>
              </a:solidFill>
              <a:ea typeface="SimSun" pitchFamily="2" charset="-122"/>
              <a:cs typeface="Arial" pitchFamily="34" charset="0"/>
            </a:endParaRPr>
          </a:p>
        </p:txBody>
      </p:sp>
      <p:sp>
        <p:nvSpPr>
          <p:cNvPr id="1047" name="Rectangle 23"/>
          <p:cNvSpPr>
            <a:spLocks noGrp="1" noChangeArrowheads="1"/>
          </p:cNvSpPr>
          <p:nvPr>
            <p:ph type="ftr" sz="quarter" idx="3"/>
          </p:nvPr>
        </p:nvSpPr>
        <p:spPr bwMode="auto">
          <a:xfrm>
            <a:off x="152400" y="6553200"/>
            <a:ext cx="8839200" cy="152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0" hangingPunct="0">
              <a:defRPr sz="900" b="0">
                <a:cs typeface="+mn-cs"/>
              </a:defRPr>
            </a:lvl1pPr>
          </a:lstStyle>
          <a:p>
            <a:pPr fontAlgn="base">
              <a:spcBef>
                <a:spcPct val="0"/>
              </a:spcBef>
              <a:spcAft>
                <a:spcPct val="0"/>
              </a:spcAft>
              <a:defRPr/>
            </a:pPr>
            <a:endParaRPr lang="en-US" altLang="zh-CN" dirty="0">
              <a:solidFill>
                <a:srgbClr val="000000"/>
              </a:solidFill>
              <a:ea typeface="SimSun" pitchFamily="2" charset="-122"/>
            </a:endParaRPr>
          </a:p>
        </p:txBody>
      </p:sp>
      <p:sp>
        <p:nvSpPr>
          <p:cNvPr id="9" name="Slide Number Placeholder 4"/>
          <p:cNvSpPr txBox="1">
            <a:spLocks noGrp="1"/>
          </p:cNvSpPr>
          <p:nvPr userDrawn="1"/>
        </p:nvSpPr>
        <p:spPr>
          <a:xfrm>
            <a:off x="6856413" y="6481764"/>
            <a:ext cx="2133600" cy="365125"/>
          </a:xfrm>
          <a:prstGeom prst="rect">
            <a:avLst/>
          </a:prstGeom>
          <a:noFill/>
        </p:spPr>
        <p:txBody>
          <a:bodyPr/>
          <a:lstStyle/>
          <a:p>
            <a:pPr algn="r" fontAlgn="base">
              <a:spcBef>
                <a:spcPct val="0"/>
              </a:spcBef>
              <a:spcAft>
                <a:spcPct val="0"/>
              </a:spcAft>
              <a:defRPr/>
            </a:pPr>
            <a:fld id="{1749C47E-50D3-407D-8461-FE28EDC419DF}" type="slidenum">
              <a:rPr lang="en-US" sz="1400">
                <a:solidFill>
                  <a:srgbClr val="000000"/>
                </a:solidFill>
                <a:ea typeface="SimSun" pitchFamily="2" charset="-122"/>
                <a:cs typeface="Arial" pitchFamily="34" charset="0"/>
              </a:rPr>
              <a:pPr algn="r" fontAlgn="base">
                <a:spcBef>
                  <a:spcPct val="0"/>
                </a:spcBef>
                <a:spcAft>
                  <a:spcPct val="0"/>
                </a:spcAft>
                <a:defRPr/>
              </a:pPr>
              <a:t>‹#›</a:t>
            </a:fld>
            <a:endParaRPr lang="en-US" sz="1400" dirty="0">
              <a:solidFill>
                <a:srgbClr val="000000"/>
              </a:solidFill>
              <a:ea typeface="SimSun" pitchFamily="2" charset="-122"/>
              <a:cs typeface="Arial" pitchFamily="34" charset="0"/>
            </a:endParaRPr>
          </a:p>
        </p:txBody>
      </p:sp>
    </p:spTree>
    <p:extLst>
      <p:ext uri="{BB962C8B-B14F-4D97-AF65-F5344CB8AC3E}">
        <p14:creationId xmlns:p14="http://schemas.microsoft.com/office/powerpoint/2010/main" val="19751926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4" r:id="rId10"/>
    <p:sldLayoutId id="2147483685" r:id="rId11"/>
  </p:sldLayoutIdLst>
  <p:transition>
    <p:wipe dir="r"/>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227013" indent="-227013" algn="l" rtl="0" eaLnBrk="0" fontAlgn="base" hangingPunct="0">
        <a:spcBef>
          <a:spcPct val="20000"/>
        </a:spcBef>
        <a:spcAft>
          <a:spcPct val="0"/>
        </a:spcAft>
        <a:buClr>
          <a:srgbClr val="6FB000"/>
        </a:buClr>
        <a:buFont typeface="Wingdings" pitchFamily="2" charset="2"/>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bg2"/>
        </a:buClr>
        <a:buFont typeface="Times" pitchFamily="18" charset="0"/>
        <a:buChar char="–"/>
        <a:defRPr sz="2000">
          <a:solidFill>
            <a:schemeClr val="tx1"/>
          </a:solidFill>
          <a:latin typeface="+mn-lt"/>
        </a:defRPr>
      </a:lvl2pPr>
      <a:lvl3pPr marL="914400" indent="-230188" algn="l" rtl="0" eaLnBrk="0" fontAlgn="base" hangingPunct="0">
        <a:spcBef>
          <a:spcPct val="20000"/>
        </a:spcBef>
        <a:spcAft>
          <a:spcPct val="0"/>
        </a:spcAft>
        <a:buClr>
          <a:schemeClr val="tx2"/>
        </a:buClr>
        <a:buFont typeface="Times" pitchFamily="18" charset="0"/>
        <a:buChar char="•"/>
        <a:defRPr sz="2000">
          <a:solidFill>
            <a:schemeClr val="tx1"/>
          </a:solidFill>
          <a:latin typeface="+mn-lt"/>
        </a:defRPr>
      </a:lvl3pPr>
      <a:lvl4pPr marL="1258888" indent="-230188" algn="l" rtl="0" eaLnBrk="0" fontAlgn="base" hangingPunct="0">
        <a:spcBef>
          <a:spcPct val="20000"/>
        </a:spcBef>
        <a:spcAft>
          <a:spcPct val="0"/>
        </a:spcAft>
        <a:buClr>
          <a:schemeClr val="bg2"/>
        </a:buClr>
        <a:buFont typeface="Times" pitchFamily="18" charset="0"/>
        <a:buChar char="–"/>
        <a:defRPr sz="2000">
          <a:solidFill>
            <a:schemeClr val="tx1"/>
          </a:solidFill>
          <a:latin typeface="+mn-lt"/>
        </a:defRPr>
      </a:lvl4pPr>
      <a:lvl5pPr marL="1601788" indent="-228600" algn="l" rtl="0" eaLnBrk="0" fontAlgn="base" hangingPunct="0">
        <a:spcBef>
          <a:spcPct val="20000"/>
        </a:spcBef>
        <a:spcAft>
          <a:spcPct val="0"/>
        </a:spcAft>
        <a:buClr>
          <a:schemeClr val="tx2"/>
        </a:buClr>
        <a:buFont typeface="Times" pitchFamily="18" charset="0"/>
        <a:buChar char="•"/>
        <a:defRPr sz="2000">
          <a:solidFill>
            <a:schemeClr val="tx1"/>
          </a:solidFill>
          <a:latin typeface="+mn-lt"/>
        </a:defRPr>
      </a:lvl5pPr>
      <a:lvl6pPr marL="2058988" indent="-228600" algn="l" rtl="0" fontAlgn="base">
        <a:spcBef>
          <a:spcPct val="20000"/>
        </a:spcBef>
        <a:spcAft>
          <a:spcPct val="0"/>
        </a:spcAft>
        <a:buClr>
          <a:schemeClr val="tx2"/>
        </a:buClr>
        <a:buFont typeface="Times"/>
        <a:buChar char="•"/>
        <a:defRPr sz="2000">
          <a:solidFill>
            <a:schemeClr val="tx1"/>
          </a:solidFill>
          <a:latin typeface="+mn-lt"/>
        </a:defRPr>
      </a:lvl6pPr>
      <a:lvl7pPr marL="2516188" indent="-228600" algn="l" rtl="0" fontAlgn="base">
        <a:spcBef>
          <a:spcPct val="20000"/>
        </a:spcBef>
        <a:spcAft>
          <a:spcPct val="0"/>
        </a:spcAft>
        <a:buClr>
          <a:schemeClr val="tx2"/>
        </a:buClr>
        <a:buFont typeface="Times"/>
        <a:buChar char="•"/>
        <a:defRPr sz="2000">
          <a:solidFill>
            <a:schemeClr val="tx1"/>
          </a:solidFill>
          <a:latin typeface="+mn-lt"/>
        </a:defRPr>
      </a:lvl7pPr>
      <a:lvl8pPr marL="2973388" indent="-228600" algn="l" rtl="0" fontAlgn="base">
        <a:spcBef>
          <a:spcPct val="20000"/>
        </a:spcBef>
        <a:spcAft>
          <a:spcPct val="0"/>
        </a:spcAft>
        <a:buClr>
          <a:schemeClr val="tx2"/>
        </a:buClr>
        <a:buFont typeface="Times"/>
        <a:buChar char="•"/>
        <a:defRPr sz="2000">
          <a:solidFill>
            <a:schemeClr val="tx1"/>
          </a:solidFill>
          <a:latin typeface="+mn-lt"/>
        </a:defRPr>
      </a:lvl8pPr>
      <a:lvl9pPr marL="3430588" indent="-228600" algn="l" rtl="0" fontAlgn="base">
        <a:spcBef>
          <a:spcPct val="20000"/>
        </a:spcBef>
        <a:spcAft>
          <a:spcPct val="0"/>
        </a:spcAft>
        <a:buClr>
          <a:schemeClr val="tx2"/>
        </a:buClr>
        <a:buFont typeface="Times"/>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oracle.com/us/products/middleware/data-integration/goldengate/overview/index.htm"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www.linkedin.com/groups?gid=1784310" TargetMode="External"/><Relationship Id="rId5" Type="http://schemas.openxmlformats.org/officeDocument/2006/relationships/hyperlink" Target="http://www.oracle.com/technetwork/middleware/goldengate/documentation/index.html" TargetMode="External"/><Relationship Id="rId4" Type="http://schemas.openxmlformats.org/officeDocument/2006/relationships/hyperlink" Target="https://forums.oracle.com/forums/forum.jspa?forumID=860"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99592" y="980728"/>
            <a:ext cx="7992888" cy="4962872"/>
          </a:xfrm>
        </p:spPr>
        <p:txBody>
          <a:bodyPr/>
          <a:lstStyle/>
          <a:p>
            <a:pPr marL="0" indent="0">
              <a:buNone/>
            </a:pPr>
            <a:endParaRPr lang="en-NZ" dirty="0"/>
          </a:p>
          <a:p>
            <a:pPr marL="0" indent="0">
              <a:buNone/>
            </a:pPr>
            <a:endParaRPr lang="en-NZ" dirty="0"/>
          </a:p>
          <a:p>
            <a:pPr marL="0" indent="0">
              <a:buNone/>
            </a:pPr>
            <a:endParaRPr lang="en-NZ" dirty="0" smtClean="0"/>
          </a:p>
          <a:p>
            <a:pPr marL="0" indent="0">
              <a:buNone/>
            </a:pPr>
            <a:endParaRPr lang="en-NZ"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50903" y="1310332"/>
            <a:ext cx="4566941" cy="4566941"/>
          </a:xfrm>
          <a:prstGeom prst="rect">
            <a:avLst/>
          </a:prstGeom>
          <a:noFill/>
          <a:ln w="19050">
            <a:solidFill>
              <a:schemeClr val="accent4"/>
            </a:solidFill>
          </a:ln>
          <a:effectLst>
            <a:outerShdw blurRad="50800" dist="76200" dir="2700000" algn="tl" rotWithShape="0">
              <a:prstClr val="black">
                <a:alpha val="40000"/>
              </a:prstClr>
            </a:outerShdw>
          </a:effectLst>
        </p:spPr>
      </p:pic>
      <p:sp>
        <p:nvSpPr>
          <p:cNvPr id="4" name="Rectangle 3"/>
          <p:cNvSpPr/>
          <p:nvPr/>
        </p:nvSpPr>
        <p:spPr>
          <a:xfrm>
            <a:off x="827584" y="188642"/>
            <a:ext cx="7560840" cy="954107"/>
          </a:xfrm>
          <a:prstGeom prst="rect">
            <a:avLst/>
          </a:prstGeom>
          <a:noFill/>
        </p:spPr>
        <p:txBody>
          <a:bodyPr wrap="square">
            <a:spAutoFit/>
          </a:bodyPr>
          <a:lstStyle/>
          <a:p>
            <a:pPr algn="ctr"/>
            <a:r>
              <a:rPr lang="en-NZ" sz="2800" dirty="0" smtClean="0">
                <a:latin typeface="Impact" pitchFamily="34" charset="0"/>
                <a:ea typeface="Dotum" pitchFamily="34" charset="-127"/>
              </a:rPr>
              <a:t>Zero Downtime </a:t>
            </a:r>
          </a:p>
          <a:p>
            <a:pPr algn="ctr"/>
            <a:r>
              <a:rPr lang="en-NZ" sz="2800" dirty="0" smtClean="0">
                <a:latin typeface="Impact" pitchFamily="34" charset="0"/>
                <a:ea typeface="Dotum" pitchFamily="34" charset="-127"/>
              </a:rPr>
              <a:t>with Oracle GoldenGate </a:t>
            </a:r>
          </a:p>
        </p:txBody>
      </p:sp>
      <p:sp>
        <p:nvSpPr>
          <p:cNvPr id="2" name="TextBox 1"/>
          <p:cNvSpPr txBox="1"/>
          <p:nvPr/>
        </p:nvSpPr>
        <p:spPr>
          <a:xfrm>
            <a:off x="119457" y="6150510"/>
            <a:ext cx="2304256" cy="338554"/>
          </a:xfrm>
          <a:prstGeom prst="rect">
            <a:avLst/>
          </a:prstGeom>
          <a:noFill/>
        </p:spPr>
        <p:txBody>
          <a:bodyPr wrap="square" rtlCol="0">
            <a:spAutoFit/>
          </a:bodyPr>
          <a:lstStyle/>
          <a:p>
            <a:r>
              <a:rPr lang="en-NZ" sz="1600" b="1" dirty="0" smtClean="0">
                <a:solidFill>
                  <a:schemeClr val="bg1"/>
                </a:solidFill>
              </a:rPr>
              <a:t>Paul Steffensen</a:t>
            </a:r>
            <a:endParaRPr lang="en-NZ" sz="1600" b="1" dirty="0">
              <a:solidFill>
                <a:schemeClr val="bg1"/>
              </a:solidFill>
            </a:endParaRPr>
          </a:p>
        </p:txBody>
      </p:sp>
    </p:spTree>
    <p:extLst>
      <p:ext uri="{BB962C8B-B14F-4D97-AF65-F5344CB8AC3E}">
        <p14:creationId xmlns:p14="http://schemas.microsoft.com/office/powerpoint/2010/main" val="365006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Where did GoldenGate come from?</a:t>
            </a:r>
            <a:endParaRPr lang="en-NZ" dirty="0"/>
          </a:p>
        </p:txBody>
      </p:sp>
      <p:sp>
        <p:nvSpPr>
          <p:cNvPr id="5" name="Content Placeholder 4"/>
          <p:cNvSpPr>
            <a:spLocks noGrp="1"/>
          </p:cNvSpPr>
          <p:nvPr>
            <p:ph idx="1"/>
          </p:nvPr>
        </p:nvSpPr>
        <p:spPr>
          <a:xfrm>
            <a:off x="467544" y="1340768"/>
            <a:ext cx="8208912" cy="4608512"/>
          </a:xfrm>
        </p:spPr>
        <p:txBody>
          <a:bodyPr/>
          <a:lstStyle/>
          <a:p>
            <a:pPr>
              <a:buClr>
                <a:srgbClr val="6FB000"/>
              </a:buClr>
              <a:buFont typeface="Wingdings" pitchFamily="2" charset="2"/>
              <a:buChar char="§"/>
            </a:pPr>
            <a:r>
              <a:rPr lang="en-NZ" b="1" i="1" dirty="0" smtClean="0"/>
              <a:t>GoldenGate Software Inc. founded in 1995</a:t>
            </a:r>
          </a:p>
          <a:p>
            <a:pPr>
              <a:buClr>
                <a:srgbClr val="6FB000"/>
              </a:buClr>
              <a:buFont typeface="Wingdings" pitchFamily="2" charset="2"/>
              <a:buChar char="§"/>
            </a:pPr>
            <a:endParaRPr lang="en-NZ" b="1" i="1" dirty="0" smtClean="0"/>
          </a:p>
          <a:p>
            <a:pPr algn="ctr">
              <a:buNone/>
            </a:pPr>
            <a:r>
              <a:rPr lang="en-NZ" sz="3200" i="1" dirty="0" smtClean="0"/>
              <a:t>“</a:t>
            </a:r>
            <a:r>
              <a:rPr lang="en-NZ" sz="3200" i="1" dirty="0"/>
              <a:t>The need to improve operating performance in a global 24x7 environment has led to the need for data integration to support real-time and high availability </a:t>
            </a:r>
            <a:r>
              <a:rPr lang="en-NZ" sz="3200" i="1" dirty="0" smtClean="0"/>
              <a:t>capabilities..” </a:t>
            </a:r>
          </a:p>
          <a:p>
            <a:pPr algn="ctr">
              <a:buNone/>
            </a:pPr>
            <a:endParaRPr lang="en-NZ" dirty="0" smtClean="0"/>
          </a:p>
          <a:p>
            <a:pPr algn="ctr">
              <a:buNone/>
            </a:pPr>
            <a:r>
              <a:rPr lang="en-NZ" dirty="0" smtClean="0"/>
              <a:t> </a:t>
            </a:r>
            <a:r>
              <a:rPr lang="en-NZ" dirty="0"/>
              <a:t>Hasan Rizvi, senior vice president Oracle Fusion Middleware Product </a:t>
            </a:r>
            <a:r>
              <a:rPr lang="en-NZ" dirty="0" smtClean="0"/>
              <a:t>Development in 2009. </a:t>
            </a:r>
          </a:p>
          <a:p>
            <a:pPr algn="ctr">
              <a:buNone/>
            </a:pPr>
            <a:endParaRPr lang="en-NZ" sz="3200" b="1" i="1" dirty="0"/>
          </a:p>
        </p:txBody>
      </p:sp>
    </p:spTree>
    <p:extLst>
      <p:ext uri="{BB962C8B-B14F-4D97-AF65-F5344CB8AC3E}">
        <p14:creationId xmlns:p14="http://schemas.microsoft.com/office/powerpoint/2010/main" val="491469114"/>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What makes GoldenGate so good?</a:t>
            </a:r>
            <a:endParaRPr lang="en-NZ" dirty="0"/>
          </a:p>
        </p:txBody>
      </p:sp>
      <p:sp>
        <p:nvSpPr>
          <p:cNvPr id="5" name="Content Placeholder 4"/>
          <p:cNvSpPr>
            <a:spLocks noGrp="1"/>
          </p:cNvSpPr>
          <p:nvPr>
            <p:ph idx="1"/>
          </p:nvPr>
        </p:nvSpPr>
        <p:spPr>
          <a:xfrm>
            <a:off x="395536" y="1412776"/>
            <a:ext cx="8352928" cy="4536504"/>
          </a:xfrm>
        </p:spPr>
        <p:txBody>
          <a:bodyPr/>
          <a:lstStyle/>
          <a:p>
            <a:r>
              <a:rPr lang="en-NZ" sz="3200" b="1" i="1" dirty="0" smtClean="0"/>
              <a:t>Performance</a:t>
            </a:r>
          </a:p>
          <a:p>
            <a:pPr marL="0" indent="0">
              <a:buNone/>
            </a:pPr>
            <a:r>
              <a:rPr lang="en-NZ" sz="3200" b="1" i="1" dirty="0" smtClean="0"/>
              <a:t>		</a:t>
            </a:r>
            <a:r>
              <a:rPr lang="en-NZ" sz="1800" b="1" i="1" dirty="0" smtClean="0"/>
              <a:t>Low Latency</a:t>
            </a:r>
          </a:p>
          <a:p>
            <a:pPr marL="0" indent="0">
              <a:buNone/>
            </a:pPr>
            <a:r>
              <a:rPr lang="en-NZ" sz="1800" b="1" i="1" dirty="0"/>
              <a:t>	</a:t>
            </a:r>
            <a:r>
              <a:rPr lang="en-NZ" sz="1800" b="1" i="1" dirty="0" smtClean="0"/>
              <a:t>	Low Impact</a:t>
            </a:r>
            <a:endParaRPr lang="en-NZ" sz="3200" b="1" i="1" dirty="0" smtClean="0"/>
          </a:p>
          <a:p>
            <a:r>
              <a:rPr lang="en-NZ" sz="3200" b="1" i="1" dirty="0" smtClean="0"/>
              <a:t>Flexibility</a:t>
            </a:r>
          </a:p>
          <a:p>
            <a:pPr marL="0" indent="0">
              <a:buNone/>
            </a:pPr>
            <a:r>
              <a:rPr lang="en-NZ" sz="3200" b="1" i="1" dirty="0"/>
              <a:t>	</a:t>
            </a:r>
            <a:r>
              <a:rPr lang="en-NZ" sz="3200" b="1" i="1" dirty="0" smtClean="0"/>
              <a:t>	</a:t>
            </a:r>
            <a:r>
              <a:rPr lang="en-NZ" sz="1800" b="1" i="1" dirty="0" smtClean="0"/>
              <a:t>Open, Modular Architecture</a:t>
            </a:r>
          </a:p>
          <a:p>
            <a:pPr marL="0" indent="0">
              <a:buNone/>
            </a:pPr>
            <a:r>
              <a:rPr lang="en-NZ" sz="1800" b="1" i="1" dirty="0"/>
              <a:t>	</a:t>
            </a:r>
            <a:r>
              <a:rPr lang="en-NZ" sz="1800" b="1" i="1" dirty="0" smtClean="0"/>
              <a:t>	Heterogeneous</a:t>
            </a:r>
            <a:endParaRPr lang="en-NZ" sz="3200" b="1" i="1" dirty="0" smtClean="0"/>
          </a:p>
          <a:p>
            <a:r>
              <a:rPr lang="en-NZ" sz="3200" b="1" i="1" dirty="0" smtClean="0"/>
              <a:t>Reliability</a:t>
            </a:r>
          </a:p>
          <a:p>
            <a:pPr marL="0" indent="0">
              <a:buNone/>
            </a:pPr>
            <a:r>
              <a:rPr lang="en-NZ" sz="3200" b="1" i="1" dirty="0"/>
              <a:t>	</a:t>
            </a:r>
            <a:r>
              <a:rPr lang="en-NZ" sz="3200" b="1" i="1" dirty="0" smtClean="0"/>
              <a:t>	</a:t>
            </a:r>
            <a:r>
              <a:rPr lang="en-NZ" sz="1800" b="1" i="1" dirty="0" smtClean="0"/>
              <a:t>Transactional Integrity</a:t>
            </a:r>
          </a:p>
          <a:p>
            <a:pPr marL="0" indent="0">
              <a:buNone/>
            </a:pPr>
            <a:r>
              <a:rPr lang="en-NZ" sz="1800" b="1" i="1" dirty="0"/>
              <a:t>	</a:t>
            </a:r>
            <a:r>
              <a:rPr lang="en-NZ" sz="1800" b="1" i="1" dirty="0" smtClean="0"/>
              <a:t>	Resilient</a:t>
            </a:r>
          </a:p>
          <a:p>
            <a:pPr marL="0" indent="0">
              <a:buNone/>
            </a:pPr>
            <a:endParaRPr lang="en-NZ" sz="3200" b="1" i="1" dirty="0"/>
          </a:p>
        </p:txBody>
      </p:sp>
      <p:sp>
        <p:nvSpPr>
          <p:cNvPr id="6" name="Rectangle 5"/>
          <p:cNvSpPr/>
          <p:nvPr/>
        </p:nvSpPr>
        <p:spPr>
          <a:xfrm>
            <a:off x="895198" y="980728"/>
            <a:ext cx="3262560" cy="400110"/>
          </a:xfrm>
          <a:prstGeom prst="rect">
            <a:avLst/>
          </a:prstGeom>
        </p:spPr>
        <p:txBody>
          <a:bodyPr wrap="none">
            <a:spAutoFit/>
          </a:bodyPr>
          <a:lstStyle/>
          <a:p>
            <a:r>
              <a:rPr lang="en-NZ" sz="2000" b="1" dirty="0" smtClean="0">
                <a:solidFill>
                  <a:srgbClr val="6FB000"/>
                </a:solidFill>
              </a:rPr>
              <a:t>What’s all the fuss about.</a:t>
            </a:r>
            <a:endParaRPr lang="en-NZ" sz="2000" b="1" dirty="0">
              <a:solidFill>
                <a:srgbClr val="6FB000"/>
              </a:solidFill>
            </a:endParaRPr>
          </a:p>
        </p:txBody>
      </p:sp>
    </p:spTree>
    <p:extLst>
      <p:ext uri="{BB962C8B-B14F-4D97-AF65-F5344CB8AC3E}">
        <p14:creationId xmlns:p14="http://schemas.microsoft.com/office/powerpoint/2010/main" val="21266256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200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5">
                                            <p:txEl>
                                              <p:pRg st="1" end="1"/>
                                            </p:txEl>
                                          </p:spTgt>
                                        </p:tgtEl>
                                      </p:cBhvr>
                                    </p:animEffect>
                                  </p:childTnLst>
                                </p:cTn>
                              </p:par>
                            </p:childTnLst>
                          </p:cTn>
                        </p:par>
                        <p:par>
                          <p:cTn id="16" fill="hold">
                            <p:stCondLst>
                              <p:cond delay="3000"/>
                            </p:stCondLst>
                            <p:childTnLst>
                              <p:par>
                                <p:cTn id="17" presetID="53" presetClass="entr" presetSubtype="16" fill="hold" nodeType="afterEffect">
                                  <p:stCondLst>
                                    <p:cond delay="100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5">
                                            <p:txEl>
                                              <p:pRg st="3" end="3"/>
                                            </p:txEl>
                                          </p:spTgt>
                                        </p:tgtEl>
                                      </p:cBhvr>
                                    </p:animEffect>
                                  </p:childTnLst>
                                </p:cTn>
                              </p:par>
                            </p:childTnLst>
                          </p:cTn>
                        </p:par>
                        <p:par>
                          <p:cTn id="29" fill="hold">
                            <p:stCondLst>
                              <p:cond delay="500"/>
                            </p:stCondLst>
                            <p:childTnLst>
                              <p:par>
                                <p:cTn id="30" presetID="53" presetClass="entr" presetSubtype="16" fill="hold" nodeType="afterEffect">
                                  <p:stCondLst>
                                    <p:cond delay="200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p:cTn id="3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5">
                                            <p:txEl>
                                              <p:pRg st="4" end="4"/>
                                            </p:txEl>
                                          </p:spTgt>
                                        </p:tgtEl>
                                      </p:cBhvr>
                                    </p:animEffect>
                                  </p:childTnLst>
                                </p:cTn>
                              </p:par>
                            </p:childTnLst>
                          </p:cTn>
                        </p:par>
                        <p:par>
                          <p:cTn id="35" fill="hold">
                            <p:stCondLst>
                              <p:cond delay="3000"/>
                            </p:stCondLst>
                            <p:childTnLst>
                              <p:par>
                                <p:cTn id="36" presetID="53" presetClass="entr" presetSubtype="16" fill="hold" nodeType="afterEffect">
                                  <p:stCondLst>
                                    <p:cond delay="100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p:cTn id="3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 calcmode="lin" valueType="num">
                                      <p:cBhvr>
                                        <p:cTn id="45"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7" dur="500"/>
                                        <p:tgtEl>
                                          <p:spTgt spid="5">
                                            <p:txEl>
                                              <p:pRg st="6" end="6"/>
                                            </p:txEl>
                                          </p:spTgt>
                                        </p:tgtEl>
                                      </p:cBhvr>
                                    </p:animEffect>
                                  </p:childTnLst>
                                </p:cTn>
                              </p:par>
                            </p:childTnLst>
                          </p:cTn>
                        </p:par>
                        <p:par>
                          <p:cTn id="48" fill="hold">
                            <p:stCondLst>
                              <p:cond delay="500"/>
                            </p:stCondLst>
                            <p:childTnLst>
                              <p:par>
                                <p:cTn id="49" presetID="53" presetClass="entr" presetSubtype="16" fill="hold" nodeType="afterEffect">
                                  <p:stCondLst>
                                    <p:cond delay="2000"/>
                                  </p:stCondLst>
                                  <p:childTnLst>
                                    <p:set>
                                      <p:cBhvr>
                                        <p:cTn id="50" dur="1" fill="hold">
                                          <p:stCondLst>
                                            <p:cond delay="0"/>
                                          </p:stCondLst>
                                        </p:cTn>
                                        <p:tgtEl>
                                          <p:spTgt spid="5">
                                            <p:txEl>
                                              <p:pRg st="7" end="7"/>
                                            </p:txEl>
                                          </p:spTgt>
                                        </p:tgtEl>
                                        <p:attrNameLst>
                                          <p:attrName>style.visibility</p:attrName>
                                        </p:attrNameLst>
                                      </p:cBhvr>
                                      <p:to>
                                        <p:strVal val="visible"/>
                                      </p:to>
                                    </p:set>
                                    <p:anim calcmode="lin" valueType="num">
                                      <p:cBhvr>
                                        <p:cTn id="51"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2"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3" dur="500"/>
                                        <p:tgtEl>
                                          <p:spTgt spid="5">
                                            <p:txEl>
                                              <p:pRg st="7" end="7"/>
                                            </p:txEl>
                                          </p:spTgt>
                                        </p:tgtEl>
                                      </p:cBhvr>
                                    </p:animEffect>
                                  </p:childTnLst>
                                </p:cTn>
                              </p:par>
                            </p:childTnLst>
                          </p:cTn>
                        </p:par>
                        <p:par>
                          <p:cTn id="54" fill="hold">
                            <p:stCondLst>
                              <p:cond delay="3000"/>
                            </p:stCondLst>
                            <p:childTnLst>
                              <p:par>
                                <p:cTn id="55" presetID="53" presetClass="entr" presetSubtype="16" fill="hold" nodeType="afterEffect">
                                  <p:stCondLst>
                                    <p:cond delay="1000"/>
                                  </p:stCondLst>
                                  <p:childTnLst>
                                    <p:set>
                                      <p:cBhvr>
                                        <p:cTn id="56" dur="1" fill="hold">
                                          <p:stCondLst>
                                            <p:cond delay="0"/>
                                          </p:stCondLst>
                                        </p:cTn>
                                        <p:tgtEl>
                                          <p:spTgt spid="5">
                                            <p:txEl>
                                              <p:pRg st="8" end="8"/>
                                            </p:txEl>
                                          </p:spTgt>
                                        </p:tgtEl>
                                        <p:attrNameLst>
                                          <p:attrName>style.visibility</p:attrName>
                                        </p:attrNameLst>
                                      </p:cBhvr>
                                      <p:to>
                                        <p:strVal val="visible"/>
                                      </p:to>
                                    </p:set>
                                    <p:anim calcmode="lin" valueType="num">
                                      <p:cBhvr>
                                        <p:cTn id="57"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8"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59"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7"/>
          <p:cNvSpPr txBox="1">
            <a:spLocks noChangeArrowheads="1"/>
          </p:cNvSpPr>
          <p:nvPr/>
        </p:nvSpPr>
        <p:spPr bwMode="auto">
          <a:xfrm>
            <a:off x="533400" y="1143001"/>
            <a:ext cx="2362200" cy="76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itchFamily="34" charset="0"/>
                <a:ea typeface="SimSun" pitchFamily="2" charset="-122"/>
              </a:defRPr>
            </a:lvl1pPr>
            <a:lvl2pPr marL="742950" indent="-285750" eaLnBrk="0" hangingPunct="0">
              <a:defRPr sz="2000" b="1">
                <a:solidFill>
                  <a:schemeClr val="tx1"/>
                </a:solidFill>
                <a:latin typeface="Arial" pitchFamily="34" charset="0"/>
                <a:ea typeface="SimSun" pitchFamily="2" charset="-122"/>
              </a:defRPr>
            </a:lvl2pPr>
            <a:lvl3pPr marL="1143000" indent="-228600" eaLnBrk="0" hangingPunct="0">
              <a:defRPr sz="2000" b="1">
                <a:solidFill>
                  <a:schemeClr val="tx1"/>
                </a:solidFill>
                <a:latin typeface="Arial" pitchFamily="34" charset="0"/>
                <a:ea typeface="SimSun" pitchFamily="2" charset="-122"/>
              </a:defRPr>
            </a:lvl3pPr>
            <a:lvl4pPr marL="1600200" indent="-228600" eaLnBrk="0" hangingPunct="0">
              <a:defRPr sz="2000" b="1">
                <a:solidFill>
                  <a:schemeClr val="tx1"/>
                </a:solidFill>
                <a:latin typeface="Arial" pitchFamily="34" charset="0"/>
                <a:ea typeface="SimSun" pitchFamily="2" charset="-122"/>
              </a:defRPr>
            </a:lvl4pPr>
            <a:lvl5pPr marL="2057400" indent="-228600" eaLnBrk="0" hangingPunct="0">
              <a:defRPr sz="2000" b="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000" b="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000" b="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000" b="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000" b="1">
                <a:solidFill>
                  <a:schemeClr val="tx1"/>
                </a:solidFill>
                <a:latin typeface="Arial" pitchFamily="34" charset="0"/>
                <a:ea typeface="SimSun" pitchFamily="2" charset="-122"/>
              </a:defRPr>
            </a:lvl9pPr>
          </a:lstStyle>
          <a:p>
            <a:pPr algn="ctr" eaLnBrk="1" hangingPunct="1">
              <a:lnSpc>
                <a:spcPct val="90000"/>
              </a:lnSpc>
              <a:spcBef>
                <a:spcPct val="50000"/>
              </a:spcBef>
              <a:buClr>
                <a:schemeClr val="accent1"/>
              </a:buClr>
            </a:pPr>
            <a:r>
              <a:rPr kumimoji="1" lang="en-US" altLang="zh-CN" sz="1800" dirty="0">
                <a:solidFill>
                  <a:srgbClr val="6FB000"/>
                </a:solidFill>
              </a:rPr>
              <a:t>Unidirectional</a:t>
            </a:r>
            <a:r>
              <a:rPr kumimoji="1" lang="en-US" altLang="zh-CN" sz="1800" u="sng" dirty="0">
                <a:solidFill>
                  <a:schemeClr val="tx2"/>
                </a:solidFill>
              </a:rPr>
              <a:t> </a:t>
            </a:r>
            <a:r>
              <a:rPr kumimoji="1" lang="en-US" altLang="zh-CN" sz="1800" dirty="0">
                <a:solidFill>
                  <a:schemeClr val="tx2"/>
                </a:solidFill>
              </a:rPr>
              <a:t> </a:t>
            </a:r>
            <a:r>
              <a:rPr kumimoji="1" lang="en-US" altLang="zh-CN" sz="1800" b="0" dirty="0"/>
              <a:t>Query </a:t>
            </a:r>
            <a:r>
              <a:rPr kumimoji="1" lang="en-US" altLang="zh-CN" sz="1800" b="0" dirty="0" smtClean="0"/>
              <a:t>Offloading or Upgrades/Migrations</a:t>
            </a:r>
            <a:endParaRPr kumimoji="1" lang="en-US" altLang="zh-CN" sz="1800" b="0" dirty="0"/>
          </a:p>
        </p:txBody>
      </p:sp>
      <p:sp>
        <p:nvSpPr>
          <p:cNvPr id="23556" name="Text Box 11"/>
          <p:cNvSpPr txBox="1">
            <a:spLocks noChangeArrowheads="1"/>
          </p:cNvSpPr>
          <p:nvPr/>
        </p:nvSpPr>
        <p:spPr bwMode="auto">
          <a:xfrm>
            <a:off x="3048000" y="1066800"/>
            <a:ext cx="2667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itchFamily="34" charset="0"/>
                <a:ea typeface="SimSun" pitchFamily="2" charset="-122"/>
              </a:defRPr>
            </a:lvl1pPr>
            <a:lvl2pPr marL="742950" indent="-285750" eaLnBrk="0" hangingPunct="0">
              <a:defRPr sz="2000" b="1">
                <a:solidFill>
                  <a:schemeClr val="tx1"/>
                </a:solidFill>
                <a:latin typeface="Arial" pitchFamily="34" charset="0"/>
                <a:ea typeface="SimSun" pitchFamily="2" charset="-122"/>
              </a:defRPr>
            </a:lvl2pPr>
            <a:lvl3pPr marL="1143000" indent="-228600" eaLnBrk="0" hangingPunct="0">
              <a:defRPr sz="2000" b="1">
                <a:solidFill>
                  <a:schemeClr val="tx1"/>
                </a:solidFill>
                <a:latin typeface="Arial" pitchFamily="34" charset="0"/>
                <a:ea typeface="SimSun" pitchFamily="2" charset="-122"/>
              </a:defRPr>
            </a:lvl3pPr>
            <a:lvl4pPr marL="1600200" indent="-228600" eaLnBrk="0" hangingPunct="0">
              <a:defRPr sz="2000" b="1">
                <a:solidFill>
                  <a:schemeClr val="tx1"/>
                </a:solidFill>
                <a:latin typeface="Arial" pitchFamily="34" charset="0"/>
                <a:ea typeface="SimSun" pitchFamily="2" charset="-122"/>
              </a:defRPr>
            </a:lvl4pPr>
            <a:lvl5pPr marL="2057400" indent="-228600" eaLnBrk="0" hangingPunct="0">
              <a:defRPr sz="2000" b="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000" b="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000" b="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000" b="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000" b="1">
                <a:solidFill>
                  <a:schemeClr val="tx1"/>
                </a:solidFill>
                <a:latin typeface="Arial" pitchFamily="34" charset="0"/>
                <a:ea typeface="SimSun" pitchFamily="2" charset="-122"/>
              </a:defRPr>
            </a:lvl9pPr>
          </a:lstStyle>
          <a:p>
            <a:pPr algn="ctr" eaLnBrk="1" hangingPunct="1">
              <a:lnSpc>
                <a:spcPct val="90000"/>
              </a:lnSpc>
              <a:buClr>
                <a:schemeClr val="accent1"/>
              </a:buClr>
            </a:pPr>
            <a:r>
              <a:rPr kumimoji="1" lang="en-US" altLang="zh-CN" sz="1800" dirty="0">
                <a:solidFill>
                  <a:srgbClr val="6FB000"/>
                </a:solidFill>
              </a:rPr>
              <a:t>Bi-Directional</a:t>
            </a:r>
          </a:p>
          <a:p>
            <a:pPr algn="ctr" eaLnBrk="1" hangingPunct="1">
              <a:lnSpc>
                <a:spcPct val="90000"/>
              </a:lnSpc>
              <a:buClr>
                <a:schemeClr val="accent1"/>
              </a:buClr>
            </a:pPr>
            <a:r>
              <a:rPr kumimoji="1" lang="en-US" altLang="zh-CN" sz="1800" b="0" dirty="0"/>
              <a:t>Live Standby or</a:t>
            </a:r>
          </a:p>
          <a:p>
            <a:pPr algn="ctr" eaLnBrk="1" hangingPunct="1">
              <a:lnSpc>
                <a:spcPct val="90000"/>
              </a:lnSpc>
              <a:buClr>
                <a:schemeClr val="accent1"/>
              </a:buClr>
            </a:pPr>
            <a:r>
              <a:rPr kumimoji="1" lang="en-US" altLang="zh-CN" sz="1800" b="0" dirty="0" smtClean="0"/>
              <a:t>Active-Active</a:t>
            </a:r>
            <a:endParaRPr kumimoji="1" lang="en-US" altLang="zh-CN" sz="1800" b="0" dirty="0"/>
          </a:p>
        </p:txBody>
      </p:sp>
      <p:sp>
        <p:nvSpPr>
          <p:cNvPr id="23557" name="Text Box 16"/>
          <p:cNvSpPr txBox="1">
            <a:spLocks noChangeArrowheads="1"/>
          </p:cNvSpPr>
          <p:nvPr/>
        </p:nvSpPr>
        <p:spPr bwMode="auto">
          <a:xfrm>
            <a:off x="5867400" y="1066801"/>
            <a:ext cx="2819400" cy="68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itchFamily="34" charset="0"/>
                <a:ea typeface="SimSun" pitchFamily="2" charset="-122"/>
              </a:defRPr>
            </a:lvl1pPr>
            <a:lvl2pPr marL="742950" indent="-285750" eaLnBrk="0" hangingPunct="0">
              <a:defRPr sz="2000" b="1">
                <a:solidFill>
                  <a:schemeClr val="tx1"/>
                </a:solidFill>
                <a:latin typeface="Arial" pitchFamily="34" charset="0"/>
                <a:ea typeface="SimSun" pitchFamily="2" charset="-122"/>
              </a:defRPr>
            </a:lvl2pPr>
            <a:lvl3pPr marL="1143000" indent="-228600" eaLnBrk="0" hangingPunct="0">
              <a:defRPr sz="2000" b="1">
                <a:solidFill>
                  <a:schemeClr val="tx1"/>
                </a:solidFill>
                <a:latin typeface="Arial" pitchFamily="34" charset="0"/>
                <a:ea typeface="SimSun" pitchFamily="2" charset="-122"/>
              </a:defRPr>
            </a:lvl3pPr>
            <a:lvl4pPr marL="1600200" indent="-228600" eaLnBrk="0" hangingPunct="0">
              <a:defRPr sz="2000" b="1">
                <a:solidFill>
                  <a:schemeClr val="tx1"/>
                </a:solidFill>
                <a:latin typeface="Arial" pitchFamily="34" charset="0"/>
                <a:ea typeface="SimSun" pitchFamily="2" charset="-122"/>
              </a:defRPr>
            </a:lvl4pPr>
            <a:lvl5pPr marL="2057400" indent="-228600" eaLnBrk="0" hangingPunct="0">
              <a:defRPr sz="2000" b="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000" b="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000" b="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000" b="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000" b="1">
                <a:solidFill>
                  <a:schemeClr val="tx1"/>
                </a:solidFill>
                <a:latin typeface="Arial" pitchFamily="34" charset="0"/>
                <a:ea typeface="SimSun" pitchFamily="2" charset="-122"/>
              </a:defRPr>
            </a:lvl9pPr>
          </a:lstStyle>
          <a:p>
            <a:pPr algn="ctr" eaLnBrk="1" hangingPunct="1">
              <a:lnSpc>
                <a:spcPct val="90000"/>
              </a:lnSpc>
              <a:buClr>
                <a:schemeClr val="accent1"/>
              </a:buClr>
            </a:pPr>
            <a:r>
              <a:rPr kumimoji="1" lang="en-US" altLang="zh-CN" sz="1800" dirty="0">
                <a:solidFill>
                  <a:srgbClr val="6FB000"/>
                </a:solidFill>
              </a:rPr>
              <a:t>Peer-to-Peer</a:t>
            </a:r>
          </a:p>
          <a:p>
            <a:pPr algn="ctr" eaLnBrk="1" hangingPunct="1">
              <a:lnSpc>
                <a:spcPct val="90000"/>
              </a:lnSpc>
              <a:buClr>
                <a:schemeClr val="accent1"/>
              </a:buClr>
            </a:pPr>
            <a:r>
              <a:rPr kumimoji="1" lang="en-US" altLang="zh-CN" sz="1800" b="0" dirty="0"/>
              <a:t>Load Balancing, </a:t>
            </a:r>
          </a:p>
          <a:p>
            <a:pPr algn="ctr" eaLnBrk="1" hangingPunct="1">
              <a:lnSpc>
                <a:spcPct val="90000"/>
              </a:lnSpc>
              <a:buClr>
                <a:schemeClr val="accent1"/>
              </a:buClr>
            </a:pPr>
            <a:r>
              <a:rPr kumimoji="1" lang="en-US" altLang="zh-CN" sz="1800" b="0" dirty="0"/>
              <a:t>Multi-Master</a:t>
            </a:r>
          </a:p>
        </p:txBody>
      </p:sp>
      <p:sp>
        <p:nvSpPr>
          <p:cNvPr id="23558" name="Text Box 24"/>
          <p:cNvSpPr txBox="1">
            <a:spLocks noChangeArrowheads="1"/>
          </p:cNvSpPr>
          <p:nvPr/>
        </p:nvSpPr>
        <p:spPr bwMode="auto">
          <a:xfrm>
            <a:off x="533400" y="3429000"/>
            <a:ext cx="22098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itchFamily="34" charset="0"/>
                <a:ea typeface="SimSun" pitchFamily="2" charset="-122"/>
              </a:defRPr>
            </a:lvl1pPr>
            <a:lvl2pPr marL="742950" indent="-285750" eaLnBrk="0" hangingPunct="0">
              <a:defRPr sz="2000" b="1">
                <a:solidFill>
                  <a:schemeClr val="tx1"/>
                </a:solidFill>
                <a:latin typeface="Arial" pitchFamily="34" charset="0"/>
                <a:ea typeface="SimSun" pitchFamily="2" charset="-122"/>
              </a:defRPr>
            </a:lvl2pPr>
            <a:lvl3pPr marL="1143000" indent="-228600" eaLnBrk="0" hangingPunct="0">
              <a:defRPr sz="2000" b="1">
                <a:solidFill>
                  <a:schemeClr val="tx1"/>
                </a:solidFill>
                <a:latin typeface="Arial" pitchFamily="34" charset="0"/>
                <a:ea typeface="SimSun" pitchFamily="2" charset="-122"/>
              </a:defRPr>
            </a:lvl3pPr>
            <a:lvl4pPr marL="1600200" indent="-228600" eaLnBrk="0" hangingPunct="0">
              <a:defRPr sz="2000" b="1">
                <a:solidFill>
                  <a:schemeClr val="tx1"/>
                </a:solidFill>
                <a:latin typeface="Arial" pitchFamily="34" charset="0"/>
                <a:ea typeface="SimSun" pitchFamily="2" charset="-122"/>
              </a:defRPr>
            </a:lvl4pPr>
            <a:lvl5pPr marL="2057400" indent="-228600" eaLnBrk="0" hangingPunct="0">
              <a:defRPr sz="2000" b="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000" b="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000" b="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000" b="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000" b="1">
                <a:solidFill>
                  <a:schemeClr val="tx1"/>
                </a:solidFill>
                <a:latin typeface="Arial" pitchFamily="34" charset="0"/>
                <a:ea typeface="SimSun" pitchFamily="2" charset="-122"/>
              </a:defRPr>
            </a:lvl9pPr>
          </a:lstStyle>
          <a:p>
            <a:pPr algn="ctr" eaLnBrk="1" hangingPunct="1">
              <a:lnSpc>
                <a:spcPct val="90000"/>
              </a:lnSpc>
              <a:buClr>
                <a:schemeClr val="accent1"/>
              </a:buClr>
            </a:pPr>
            <a:r>
              <a:rPr kumimoji="1" lang="en-US" altLang="zh-CN" sz="1800" dirty="0">
                <a:solidFill>
                  <a:srgbClr val="6FB000"/>
                </a:solidFill>
              </a:rPr>
              <a:t>Broadcast</a:t>
            </a:r>
            <a:r>
              <a:rPr kumimoji="1" lang="en-US" altLang="zh-CN" sz="1800" dirty="0">
                <a:solidFill>
                  <a:schemeClr val="tx2"/>
                </a:solidFill>
              </a:rPr>
              <a:t>  </a:t>
            </a:r>
          </a:p>
          <a:p>
            <a:pPr algn="ctr" eaLnBrk="1" hangingPunct="1">
              <a:lnSpc>
                <a:spcPct val="90000"/>
              </a:lnSpc>
              <a:buClr>
                <a:schemeClr val="accent1"/>
              </a:buClr>
            </a:pPr>
            <a:r>
              <a:rPr kumimoji="1" lang="en-US" altLang="zh-CN" sz="1800" b="0" dirty="0"/>
              <a:t>Data Distribution</a:t>
            </a:r>
          </a:p>
        </p:txBody>
      </p:sp>
      <p:sp>
        <p:nvSpPr>
          <p:cNvPr id="23559" name="Text Box 32"/>
          <p:cNvSpPr txBox="1">
            <a:spLocks noChangeArrowheads="1"/>
          </p:cNvSpPr>
          <p:nvPr/>
        </p:nvSpPr>
        <p:spPr bwMode="auto">
          <a:xfrm>
            <a:off x="2667000" y="3473450"/>
            <a:ext cx="3429000" cy="56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000" b="1">
                <a:solidFill>
                  <a:schemeClr val="tx1"/>
                </a:solidFill>
                <a:latin typeface="Arial" pitchFamily="34" charset="0"/>
                <a:ea typeface="SimSun" pitchFamily="2" charset="-122"/>
              </a:defRPr>
            </a:lvl1pPr>
            <a:lvl2pPr marL="742950" indent="-285750" eaLnBrk="0" hangingPunct="0">
              <a:defRPr sz="2000" b="1">
                <a:solidFill>
                  <a:schemeClr val="tx1"/>
                </a:solidFill>
                <a:latin typeface="Arial" pitchFamily="34" charset="0"/>
                <a:ea typeface="SimSun" pitchFamily="2" charset="-122"/>
              </a:defRPr>
            </a:lvl2pPr>
            <a:lvl3pPr marL="1143000" indent="-228600" eaLnBrk="0" hangingPunct="0">
              <a:defRPr sz="2000" b="1">
                <a:solidFill>
                  <a:schemeClr val="tx1"/>
                </a:solidFill>
                <a:latin typeface="Arial" pitchFamily="34" charset="0"/>
                <a:ea typeface="SimSun" pitchFamily="2" charset="-122"/>
              </a:defRPr>
            </a:lvl3pPr>
            <a:lvl4pPr marL="1600200" indent="-228600" eaLnBrk="0" hangingPunct="0">
              <a:defRPr sz="2000" b="1">
                <a:solidFill>
                  <a:schemeClr val="tx1"/>
                </a:solidFill>
                <a:latin typeface="Arial" pitchFamily="34" charset="0"/>
                <a:ea typeface="SimSun" pitchFamily="2" charset="-122"/>
              </a:defRPr>
            </a:lvl4pPr>
            <a:lvl5pPr marL="2057400" indent="-228600" eaLnBrk="0" hangingPunct="0">
              <a:defRPr sz="2000" b="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000" b="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000" b="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000" b="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000" b="1">
                <a:solidFill>
                  <a:schemeClr val="tx1"/>
                </a:solidFill>
                <a:latin typeface="Arial" pitchFamily="34" charset="0"/>
                <a:ea typeface="SimSun" pitchFamily="2" charset="-122"/>
              </a:defRPr>
            </a:lvl9pPr>
          </a:lstStyle>
          <a:p>
            <a:pPr algn="ctr" eaLnBrk="1" hangingPunct="1">
              <a:lnSpc>
                <a:spcPct val="90000"/>
              </a:lnSpc>
              <a:buClr>
                <a:schemeClr val="accent1"/>
              </a:buClr>
            </a:pPr>
            <a:r>
              <a:rPr kumimoji="1" lang="en-US" altLang="zh-CN" sz="1800" dirty="0">
                <a:solidFill>
                  <a:srgbClr val="6FB000"/>
                </a:solidFill>
              </a:rPr>
              <a:t>Integration/Consolidation</a:t>
            </a:r>
          </a:p>
          <a:p>
            <a:pPr algn="ctr" eaLnBrk="1" hangingPunct="1">
              <a:lnSpc>
                <a:spcPct val="90000"/>
              </a:lnSpc>
              <a:buClr>
                <a:schemeClr val="accent1"/>
              </a:buClr>
            </a:pPr>
            <a:r>
              <a:rPr kumimoji="1" lang="en-US" altLang="zh-CN" sz="1800" b="0" dirty="0"/>
              <a:t>Data Warehouse</a:t>
            </a:r>
          </a:p>
        </p:txBody>
      </p:sp>
      <p:sp>
        <p:nvSpPr>
          <p:cNvPr id="23560" name="Text Box 51"/>
          <p:cNvSpPr txBox="1">
            <a:spLocks noChangeArrowheads="1"/>
          </p:cNvSpPr>
          <p:nvPr/>
        </p:nvSpPr>
        <p:spPr bwMode="auto">
          <a:xfrm>
            <a:off x="5486400" y="3505201"/>
            <a:ext cx="3429000" cy="56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000" b="1">
                <a:solidFill>
                  <a:schemeClr val="tx1"/>
                </a:solidFill>
                <a:latin typeface="Arial" pitchFamily="34" charset="0"/>
                <a:ea typeface="SimSun" pitchFamily="2" charset="-122"/>
              </a:defRPr>
            </a:lvl1pPr>
            <a:lvl2pPr marL="742950" indent="-285750" eaLnBrk="0" hangingPunct="0">
              <a:defRPr sz="2000" b="1">
                <a:solidFill>
                  <a:schemeClr val="tx1"/>
                </a:solidFill>
                <a:latin typeface="Arial" pitchFamily="34" charset="0"/>
                <a:ea typeface="SimSun" pitchFamily="2" charset="-122"/>
              </a:defRPr>
            </a:lvl2pPr>
            <a:lvl3pPr marL="1143000" indent="-228600" eaLnBrk="0" hangingPunct="0">
              <a:defRPr sz="2000" b="1">
                <a:solidFill>
                  <a:schemeClr val="tx1"/>
                </a:solidFill>
                <a:latin typeface="Arial" pitchFamily="34" charset="0"/>
                <a:ea typeface="SimSun" pitchFamily="2" charset="-122"/>
              </a:defRPr>
            </a:lvl3pPr>
            <a:lvl4pPr marL="1600200" indent="-228600" eaLnBrk="0" hangingPunct="0">
              <a:defRPr sz="2000" b="1">
                <a:solidFill>
                  <a:schemeClr val="tx1"/>
                </a:solidFill>
                <a:latin typeface="Arial" pitchFamily="34" charset="0"/>
                <a:ea typeface="SimSun" pitchFamily="2" charset="-122"/>
              </a:defRPr>
            </a:lvl4pPr>
            <a:lvl5pPr marL="2057400" indent="-228600" eaLnBrk="0" hangingPunct="0">
              <a:defRPr sz="2000" b="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000" b="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000" b="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000" b="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000" b="1">
                <a:solidFill>
                  <a:schemeClr val="tx1"/>
                </a:solidFill>
                <a:latin typeface="Arial" pitchFamily="34" charset="0"/>
                <a:ea typeface="SimSun" pitchFamily="2" charset="-122"/>
              </a:defRPr>
            </a:lvl9pPr>
          </a:lstStyle>
          <a:p>
            <a:pPr algn="ctr" eaLnBrk="1" hangingPunct="1">
              <a:lnSpc>
                <a:spcPct val="90000"/>
              </a:lnSpc>
              <a:buClr>
                <a:schemeClr val="accent1"/>
              </a:buClr>
            </a:pPr>
            <a:r>
              <a:rPr kumimoji="1" lang="en-US" altLang="zh-CN" sz="1800" dirty="0">
                <a:solidFill>
                  <a:srgbClr val="6FB000"/>
                </a:solidFill>
              </a:rPr>
              <a:t>Cascading</a:t>
            </a:r>
          </a:p>
          <a:p>
            <a:pPr algn="ctr" eaLnBrk="1" hangingPunct="1">
              <a:lnSpc>
                <a:spcPct val="90000"/>
              </a:lnSpc>
              <a:buClr>
                <a:schemeClr val="accent1"/>
              </a:buClr>
            </a:pPr>
            <a:r>
              <a:rPr kumimoji="1" lang="en-US" altLang="zh-CN" sz="1800" b="0" dirty="0"/>
              <a:t>Data Marts</a:t>
            </a:r>
          </a:p>
        </p:txBody>
      </p:sp>
      <p:sp>
        <p:nvSpPr>
          <p:cNvPr id="23561" name="Line 79"/>
          <p:cNvSpPr>
            <a:spLocks noChangeShapeType="1"/>
          </p:cNvSpPr>
          <p:nvPr/>
        </p:nvSpPr>
        <p:spPr bwMode="auto">
          <a:xfrm>
            <a:off x="228600" y="3352800"/>
            <a:ext cx="8686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NZ" dirty="0"/>
          </a:p>
        </p:txBody>
      </p:sp>
      <p:sp>
        <p:nvSpPr>
          <p:cNvPr id="23562" name="Rectangle 5"/>
          <p:cNvSpPr>
            <a:spLocks noChangeArrowheads="1"/>
          </p:cNvSpPr>
          <p:nvPr/>
        </p:nvSpPr>
        <p:spPr bwMode="auto">
          <a:xfrm>
            <a:off x="3568702" y="2130426"/>
            <a:ext cx="1611313" cy="881063"/>
          </a:xfrm>
          <a:prstGeom prst="rect">
            <a:avLst/>
          </a:prstGeom>
          <a:solidFill>
            <a:srgbClr val="F2F1E3"/>
          </a:solidFill>
          <a:ln w="9525">
            <a:solidFill>
              <a:schemeClr val="tx1"/>
            </a:solidFill>
            <a:miter lim="800000"/>
            <a:headEnd/>
            <a:tailEnd/>
          </a:ln>
        </p:spPr>
        <p:txBody>
          <a:bodyPr wrap="none" anchor="ctr"/>
          <a:lstStyle/>
          <a:p>
            <a:pPr algn="ctr">
              <a:lnSpc>
                <a:spcPct val="90000"/>
              </a:lnSpc>
              <a:spcBef>
                <a:spcPct val="50000"/>
              </a:spcBef>
              <a:buClr>
                <a:schemeClr val="accent1"/>
              </a:buClr>
            </a:pPr>
            <a:endParaRPr lang="en-US" altLang="zh-CN" dirty="0"/>
          </a:p>
        </p:txBody>
      </p:sp>
      <p:sp>
        <p:nvSpPr>
          <p:cNvPr id="23563" name="Rectangle 6"/>
          <p:cNvSpPr>
            <a:spLocks noChangeArrowheads="1"/>
          </p:cNvSpPr>
          <p:nvPr/>
        </p:nvSpPr>
        <p:spPr bwMode="auto">
          <a:xfrm>
            <a:off x="947738" y="2165351"/>
            <a:ext cx="1625600" cy="866775"/>
          </a:xfrm>
          <a:prstGeom prst="rect">
            <a:avLst/>
          </a:prstGeom>
          <a:solidFill>
            <a:srgbClr val="F2F1E3"/>
          </a:solidFill>
          <a:ln w="9525">
            <a:solidFill>
              <a:schemeClr val="tx1"/>
            </a:solidFill>
            <a:miter lim="800000"/>
            <a:headEnd/>
            <a:tailEnd/>
          </a:ln>
        </p:spPr>
        <p:txBody>
          <a:bodyPr wrap="none" anchor="ctr"/>
          <a:lstStyle/>
          <a:p>
            <a:pPr algn="ctr">
              <a:lnSpc>
                <a:spcPct val="90000"/>
              </a:lnSpc>
              <a:spcBef>
                <a:spcPct val="50000"/>
              </a:spcBef>
              <a:buClr>
                <a:schemeClr val="accent1"/>
              </a:buClr>
            </a:pPr>
            <a:endParaRPr lang="en-US" altLang="zh-CN" dirty="0"/>
          </a:p>
        </p:txBody>
      </p:sp>
      <p:sp>
        <p:nvSpPr>
          <p:cNvPr id="23564" name="AutoShape 8"/>
          <p:cNvSpPr>
            <a:spLocks noChangeArrowheads="1"/>
          </p:cNvSpPr>
          <p:nvPr/>
        </p:nvSpPr>
        <p:spPr bwMode="auto">
          <a:xfrm>
            <a:off x="1574800" y="2566989"/>
            <a:ext cx="344488" cy="227012"/>
          </a:xfrm>
          <a:prstGeom prst="rightArrow">
            <a:avLst>
              <a:gd name="adj1" fmla="val 50000"/>
              <a:gd name="adj2" fmla="val 37937"/>
            </a:avLst>
          </a:prstGeom>
          <a:solidFill>
            <a:srgbClr val="9D9C81"/>
          </a:solidFill>
          <a:ln w="9525">
            <a:solidFill>
              <a:srgbClr val="FFFFFF"/>
            </a:solidFill>
            <a:miter lim="800000"/>
            <a:headEnd/>
            <a:tailEnd/>
          </a:ln>
        </p:spPr>
        <p:txBody>
          <a:bodyPr wrap="none" anchor="ctr"/>
          <a:lstStyle/>
          <a:p>
            <a:pPr algn="ctr">
              <a:lnSpc>
                <a:spcPct val="90000"/>
              </a:lnSpc>
              <a:spcBef>
                <a:spcPct val="50000"/>
              </a:spcBef>
              <a:buClr>
                <a:schemeClr val="accent1"/>
              </a:buClr>
            </a:pPr>
            <a:endParaRPr lang="en-US" altLang="zh-CN" dirty="0"/>
          </a:p>
        </p:txBody>
      </p:sp>
      <p:sp>
        <p:nvSpPr>
          <p:cNvPr id="23565" name="AutoShape 9"/>
          <p:cNvSpPr>
            <a:spLocks noChangeArrowheads="1"/>
          </p:cNvSpPr>
          <p:nvPr/>
        </p:nvSpPr>
        <p:spPr bwMode="auto">
          <a:xfrm>
            <a:off x="1036640" y="2249488"/>
            <a:ext cx="511175" cy="736600"/>
          </a:xfrm>
          <a:prstGeom prst="can">
            <a:avLst>
              <a:gd name="adj" fmla="val 36025"/>
            </a:avLst>
          </a:prstGeom>
          <a:gradFill rotWithShape="0">
            <a:gsLst>
              <a:gs pos="0">
                <a:srgbClr val="585031"/>
              </a:gs>
              <a:gs pos="50000">
                <a:srgbClr val="BFAC6A"/>
              </a:gs>
              <a:gs pos="100000">
                <a:srgbClr val="585031"/>
              </a:gs>
            </a:gsLst>
            <a:lin ang="0" scaled="1"/>
          </a:gradFill>
          <a:ln w="9525">
            <a:solidFill>
              <a:srgbClr val="FFFFFF"/>
            </a:solidFill>
            <a:round/>
            <a:headEnd/>
            <a:tailEnd/>
          </a:ln>
        </p:spPr>
        <p:txBody>
          <a:bodyPr wrap="none" anchor="ctr"/>
          <a:lstStyle/>
          <a:p>
            <a:pPr algn="ctr">
              <a:lnSpc>
                <a:spcPct val="90000"/>
              </a:lnSpc>
              <a:spcBef>
                <a:spcPct val="50000"/>
              </a:spcBef>
              <a:buClr>
                <a:schemeClr val="accent1"/>
              </a:buClr>
            </a:pPr>
            <a:endParaRPr lang="en-US" altLang="zh-CN" dirty="0"/>
          </a:p>
        </p:txBody>
      </p:sp>
      <p:sp>
        <p:nvSpPr>
          <p:cNvPr id="59" name="AutoShape 10"/>
          <p:cNvSpPr>
            <a:spLocks noChangeArrowheads="1"/>
          </p:cNvSpPr>
          <p:nvPr/>
        </p:nvSpPr>
        <p:spPr bwMode="auto">
          <a:xfrm>
            <a:off x="1916115" y="2238375"/>
            <a:ext cx="511175" cy="736600"/>
          </a:xfrm>
          <a:prstGeom prst="can">
            <a:avLst>
              <a:gd name="adj" fmla="val 36025"/>
            </a:avLst>
          </a:pr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solidFill>
              <a:srgbClr val="FFFFFF"/>
            </a:solidFill>
            <a:round/>
            <a:headEnd/>
            <a:tailEnd/>
          </a:ln>
          <a:effectLst/>
        </p:spPr>
        <p:txBody>
          <a:bodyPr wrap="none" anchor="ctr"/>
          <a:lstStyle/>
          <a:p>
            <a:pPr algn="ctr">
              <a:lnSpc>
                <a:spcPct val="90000"/>
              </a:lnSpc>
              <a:spcBef>
                <a:spcPct val="50000"/>
              </a:spcBef>
              <a:buClr>
                <a:schemeClr val="accent1"/>
              </a:buClr>
              <a:defRPr/>
            </a:pPr>
            <a:endParaRPr lang="en-US" altLang="zh-CN" dirty="0">
              <a:cs typeface="+mn-cs"/>
            </a:endParaRPr>
          </a:p>
        </p:txBody>
      </p:sp>
      <p:sp>
        <p:nvSpPr>
          <p:cNvPr id="23567" name="AutoShape 12"/>
          <p:cNvSpPr>
            <a:spLocks noChangeArrowheads="1"/>
          </p:cNvSpPr>
          <p:nvPr/>
        </p:nvSpPr>
        <p:spPr bwMode="auto">
          <a:xfrm>
            <a:off x="4191000" y="2438400"/>
            <a:ext cx="381000" cy="152400"/>
          </a:xfrm>
          <a:prstGeom prst="rightArrow">
            <a:avLst>
              <a:gd name="adj1" fmla="val 50000"/>
              <a:gd name="adj2" fmla="val 62500"/>
            </a:avLst>
          </a:prstGeom>
          <a:solidFill>
            <a:srgbClr val="9D9C81"/>
          </a:solidFill>
          <a:ln w="9525">
            <a:solidFill>
              <a:srgbClr val="FFFFFF"/>
            </a:solidFill>
            <a:miter lim="800000"/>
            <a:headEnd/>
            <a:tailEnd/>
          </a:ln>
        </p:spPr>
        <p:txBody>
          <a:bodyPr wrap="none" anchor="ctr"/>
          <a:lstStyle/>
          <a:p>
            <a:pPr algn="ctr">
              <a:lnSpc>
                <a:spcPct val="90000"/>
              </a:lnSpc>
              <a:spcBef>
                <a:spcPct val="50000"/>
              </a:spcBef>
              <a:buClr>
                <a:schemeClr val="accent1"/>
              </a:buClr>
            </a:pPr>
            <a:endParaRPr lang="en-US" altLang="zh-CN" dirty="0"/>
          </a:p>
        </p:txBody>
      </p:sp>
      <p:sp>
        <p:nvSpPr>
          <p:cNvPr id="23568" name="AutoShape 13"/>
          <p:cNvSpPr>
            <a:spLocks noChangeArrowheads="1"/>
          </p:cNvSpPr>
          <p:nvPr/>
        </p:nvSpPr>
        <p:spPr bwMode="auto">
          <a:xfrm flipH="1" flipV="1">
            <a:off x="4165602" y="2673349"/>
            <a:ext cx="365125" cy="146051"/>
          </a:xfrm>
          <a:prstGeom prst="rightArrow">
            <a:avLst>
              <a:gd name="adj1" fmla="val 50000"/>
              <a:gd name="adj2" fmla="val 62500"/>
            </a:avLst>
          </a:prstGeom>
          <a:solidFill>
            <a:srgbClr val="9D9C81"/>
          </a:solidFill>
          <a:ln w="9525">
            <a:solidFill>
              <a:srgbClr val="FFFFFF"/>
            </a:solidFill>
            <a:miter lim="800000"/>
            <a:headEnd/>
            <a:tailEnd/>
          </a:ln>
        </p:spPr>
        <p:txBody>
          <a:bodyPr wrap="none" anchor="ctr"/>
          <a:lstStyle/>
          <a:p>
            <a:pPr algn="ctr">
              <a:lnSpc>
                <a:spcPct val="90000"/>
              </a:lnSpc>
              <a:spcBef>
                <a:spcPct val="50000"/>
              </a:spcBef>
              <a:buClr>
                <a:schemeClr val="accent1"/>
              </a:buClr>
            </a:pPr>
            <a:endParaRPr lang="en-US" altLang="zh-CN" dirty="0"/>
          </a:p>
        </p:txBody>
      </p:sp>
      <p:sp>
        <p:nvSpPr>
          <p:cNvPr id="23569" name="AutoShape 14"/>
          <p:cNvSpPr>
            <a:spLocks noChangeArrowheads="1"/>
          </p:cNvSpPr>
          <p:nvPr/>
        </p:nvSpPr>
        <p:spPr bwMode="auto">
          <a:xfrm>
            <a:off x="3665538" y="2200276"/>
            <a:ext cx="500062" cy="746125"/>
          </a:xfrm>
          <a:prstGeom prst="can">
            <a:avLst>
              <a:gd name="adj" fmla="val 37302"/>
            </a:avLst>
          </a:prstGeom>
          <a:gradFill rotWithShape="0">
            <a:gsLst>
              <a:gs pos="0">
                <a:srgbClr val="585031"/>
              </a:gs>
              <a:gs pos="50000">
                <a:srgbClr val="BFAC6A"/>
              </a:gs>
              <a:gs pos="100000">
                <a:srgbClr val="585031"/>
              </a:gs>
            </a:gsLst>
            <a:lin ang="0" scaled="1"/>
          </a:gradFill>
          <a:ln w="9525">
            <a:solidFill>
              <a:srgbClr val="FFFFFF"/>
            </a:solidFill>
            <a:round/>
            <a:headEnd/>
            <a:tailEnd/>
          </a:ln>
        </p:spPr>
        <p:txBody>
          <a:bodyPr wrap="none" anchor="ctr"/>
          <a:lstStyle/>
          <a:p>
            <a:pPr algn="ctr">
              <a:lnSpc>
                <a:spcPct val="90000"/>
              </a:lnSpc>
              <a:spcBef>
                <a:spcPct val="50000"/>
              </a:spcBef>
              <a:buClr>
                <a:schemeClr val="accent1"/>
              </a:buClr>
            </a:pPr>
            <a:endParaRPr lang="en-US" altLang="zh-CN" dirty="0"/>
          </a:p>
        </p:txBody>
      </p:sp>
      <p:sp>
        <p:nvSpPr>
          <p:cNvPr id="63" name="AutoShape 15"/>
          <p:cNvSpPr>
            <a:spLocks noChangeArrowheads="1"/>
          </p:cNvSpPr>
          <p:nvPr/>
        </p:nvSpPr>
        <p:spPr bwMode="auto">
          <a:xfrm>
            <a:off x="4605338" y="2200276"/>
            <a:ext cx="500062" cy="746125"/>
          </a:xfrm>
          <a:prstGeom prst="can">
            <a:avLst>
              <a:gd name="adj" fmla="val 37302"/>
            </a:avLst>
          </a:pr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solidFill>
              <a:srgbClr val="FFFFFF"/>
            </a:solidFill>
            <a:round/>
            <a:headEnd/>
            <a:tailEnd/>
          </a:ln>
          <a:effectLst/>
        </p:spPr>
        <p:txBody>
          <a:bodyPr wrap="none" anchor="ctr"/>
          <a:lstStyle/>
          <a:p>
            <a:pPr algn="ctr">
              <a:lnSpc>
                <a:spcPct val="90000"/>
              </a:lnSpc>
              <a:spcBef>
                <a:spcPct val="50000"/>
              </a:spcBef>
              <a:buClr>
                <a:schemeClr val="accent1"/>
              </a:buClr>
              <a:defRPr/>
            </a:pPr>
            <a:endParaRPr lang="en-US" altLang="zh-CN" dirty="0">
              <a:cs typeface="+mn-cs"/>
            </a:endParaRPr>
          </a:p>
        </p:txBody>
      </p:sp>
      <p:sp>
        <p:nvSpPr>
          <p:cNvPr id="23571" name="Rectangle 17"/>
          <p:cNvSpPr>
            <a:spLocks noChangeArrowheads="1"/>
          </p:cNvSpPr>
          <p:nvPr/>
        </p:nvSpPr>
        <p:spPr bwMode="auto">
          <a:xfrm>
            <a:off x="6342065" y="1981202"/>
            <a:ext cx="1658937" cy="1236663"/>
          </a:xfrm>
          <a:prstGeom prst="rect">
            <a:avLst/>
          </a:prstGeom>
          <a:solidFill>
            <a:srgbClr val="F2F1E3"/>
          </a:solidFill>
          <a:ln w="9525">
            <a:solidFill>
              <a:schemeClr val="tx1"/>
            </a:solidFill>
            <a:miter lim="800000"/>
            <a:headEnd/>
            <a:tailEnd/>
          </a:ln>
        </p:spPr>
        <p:txBody>
          <a:bodyPr wrap="none" anchor="ctr"/>
          <a:lstStyle/>
          <a:p>
            <a:pPr algn="ctr">
              <a:lnSpc>
                <a:spcPct val="90000"/>
              </a:lnSpc>
              <a:spcBef>
                <a:spcPct val="50000"/>
              </a:spcBef>
              <a:buClr>
                <a:schemeClr val="accent1"/>
              </a:buClr>
            </a:pPr>
            <a:endParaRPr lang="en-US" altLang="zh-CN" dirty="0"/>
          </a:p>
        </p:txBody>
      </p:sp>
      <p:sp>
        <p:nvSpPr>
          <p:cNvPr id="23572" name="AutoShape 18"/>
          <p:cNvSpPr>
            <a:spLocks noChangeArrowheads="1"/>
          </p:cNvSpPr>
          <p:nvPr/>
        </p:nvSpPr>
        <p:spPr bwMode="auto">
          <a:xfrm>
            <a:off x="6915152" y="2846388"/>
            <a:ext cx="493713" cy="152400"/>
          </a:xfrm>
          <a:prstGeom prst="leftRightArrow">
            <a:avLst>
              <a:gd name="adj1" fmla="val 50000"/>
              <a:gd name="adj2" fmla="val 64792"/>
            </a:avLst>
          </a:prstGeom>
          <a:solidFill>
            <a:srgbClr val="969696"/>
          </a:solidFill>
          <a:ln w="9525">
            <a:solidFill>
              <a:srgbClr val="FFFFFF"/>
            </a:solidFill>
            <a:miter lim="800000"/>
            <a:headEnd/>
            <a:tailEnd/>
          </a:ln>
        </p:spPr>
        <p:txBody>
          <a:bodyPr wrap="none" anchor="ctr"/>
          <a:lstStyle/>
          <a:p>
            <a:pPr algn="ctr">
              <a:lnSpc>
                <a:spcPct val="90000"/>
              </a:lnSpc>
              <a:spcBef>
                <a:spcPct val="50000"/>
              </a:spcBef>
              <a:buClr>
                <a:schemeClr val="accent1"/>
              </a:buClr>
            </a:pPr>
            <a:endParaRPr lang="en-US" altLang="zh-CN" dirty="0"/>
          </a:p>
        </p:txBody>
      </p:sp>
      <p:sp>
        <p:nvSpPr>
          <p:cNvPr id="23573" name="AutoShape 19"/>
          <p:cNvSpPr>
            <a:spLocks noChangeArrowheads="1"/>
          </p:cNvSpPr>
          <p:nvPr/>
        </p:nvSpPr>
        <p:spPr bwMode="auto">
          <a:xfrm rot="-2100199">
            <a:off x="6608763" y="2379663"/>
            <a:ext cx="328612" cy="144463"/>
          </a:xfrm>
          <a:prstGeom prst="leftRightArrow">
            <a:avLst>
              <a:gd name="adj1" fmla="val 50000"/>
              <a:gd name="adj2" fmla="val 45495"/>
            </a:avLst>
          </a:prstGeom>
          <a:solidFill>
            <a:srgbClr val="969696"/>
          </a:solidFill>
          <a:ln w="9525">
            <a:solidFill>
              <a:srgbClr val="FFFFFF"/>
            </a:solidFill>
            <a:miter lim="800000"/>
            <a:headEnd/>
            <a:tailEnd/>
          </a:ln>
        </p:spPr>
        <p:txBody>
          <a:bodyPr wrap="none" anchor="ctr"/>
          <a:lstStyle/>
          <a:p>
            <a:pPr algn="ctr">
              <a:lnSpc>
                <a:spcPct val="90000"/>
              </a:lnSpc>
              <a:spcBef>
                <a:spcPct val="50000"/>
              </a:spcBef>
              <a:buClr>
                <a:schemeClr val="accent1"/>
              </a:buClr>
            </a:pPr>
            <a:endParaRPr lang="en-US" altLang="zh-CN" dirty="0"/>
          </a:p>
        </p:txBody>
      </p:sp>
      <p:sp>
        <p:nvSpPr>
          <p:cNvPr id="23574" name="AutoShape 20"/>
          <p:cNvSpPr>
            <a:spLocks noChangeArrowheads="1"/>
          </p:cNvSpPr>
          <p:nvPr/>
        </p:nvSpPr>
        <p:spPr bwMode="auto">
          <a:xfrm rot="2100199" flipH="1">
            <a:off x="7370763" y="2405063"/>
            <a:ext cx="328612" cy="144463"/>
          </a:xfrm>
          <a:prstGeom prst="leftRightArrow">
            <a:avLst>
              <a:gd name="adj1" fmla="val 50000"/>
              <a:gd name="adj2" fmla="val 45495"/>
            </a:avLst>
          </a:prstGeom>
          <a:solidFill>
            <a:srgbClr val="969696"/>
          </a:solidFill>
          <a:ln w="9525">
            <a:solidFill>
              <a:srgbClr val="FFFFFF"/>
            </a:solidFill>
            <a:miter lim="800000"/>
            <a:headEnd/>
            <a:tailEnd/>
          </a:ln>
        </p:spPr>
        <p:txBody>
          <a:bodyPr wrap="none" anchor="ctr"/>
          <a:lstStyle/>
          <a:p>
            <a:pPr algn="ctr">
              <a:lnSpc>
                <a:spcPct val="90000"/>
              </a:lnSpc>
              <a:spcBef>
                <a:spcPct val="50000"/>
              </a:spcBef>
              <a:buClr>
                <a:schemeClr val="accent1"/>
              </a:buClr>
            </a:pPr>
            <a:endParaRPr lang="en-US" altLang="zh-CN" dirty="0"/>
          </a:p>
        </p:txBody>
      </p:sp>
      <p:sp>
        <p:nvSpPr>
          <p:cNvPr id="23575" name="AutoShape 21"/>
          <p:cNvSpPr>
            <a:spLocks noChangeArrowheads="1"/>
          </p:cNvSpPr>
          <p:nvPr/>
        </p:nvSpPr>
        <p:spPr bwMode="auto">
          <a:xfrm>
            <a:off x="6427790" y="2673351"/>
            <a:ext cx="369887" cy="520700"/>
          </a:xfrm>
          <a:prstGeom prst="can">
            <a:avLst>
              <a:gd name="adj" fmla="val 35193"/>
            </a:avLst>
          </a:prstGeom>
          <a:gradFill rotWithShape="0">
            <a:gsLst>
              <a:gs pos="0">
                <a:srgbClr val="585031"/>
              </a:gs>
              <a:gs pos="50000">
                <a:srgbClr val="BFAC6A"/>
              </a:gs>
              <a:gs pos="100000">
                <a:srgbClr val="585031"/>
              </a:gs>
            </a:gsLst>
            <a:lin ang="0" scaled="1"/>
          </a:gradFill>
          <a:ln w="9525">
            <a:solidFill>
              <a:srgbClr val="FFFFFF"/>
            </a:solidFill>
            <a:round/>
            <a:headEnd/>
            <a:tailEnd/>
          </a:ln>
        </p:spPr>
        <p:txBody>
          <a:bodyPr wrap="none" anchor="ctr"/>
          <a:lstStyle/>
          <a:p>
            <a:pPr algn="ctr">
              <a:lnSpc>
                <a:spcPct val="90000"/>
              </a:lnSpc>
              <a:spcBef>
                <a:spcPct val="50000"/>
              </a:spcBef>
              <a:buClr>
                <a:schemeClr val="accent1"/>
              </a:buClr>
            </a:pPr>
            <a:endParaRPr lang="en-US" altLang="zh-CN" dirty="0"/>
          </a:p>
        </p:txBody>
      </p:sp>
      <p:sp>
        <p:nvSpPr>
          <p:cNvPr id="23576" name="AutoShape 22"/>
          <p:cNvSpPr>
            <a:spLocks noChangeArrowheads="1"/>
          </p:cNvSpPr>
          <p:nvPr/>
        </p:nvSpPr>
        <p:spPr bwMode="auto">
          <a:xfrm>
            <a:off x="6975475" y="2024063"/>
            <a:ext cx="369888" cy="519112"/>
          </a:xfrm>
          <a:prstGeom prst="can">
            <a:avLst>
              <a:gd name="adj" fmla="val 35086"/>
            </a:avLst>
          </a:prstGeom>
          <a:gradFill rotWithShape="0">
            <a:gsLst>
              <a:gs pos="0">
                <a:srgbClr val="585031"/>
              </a:gs>
              <a:gs pos="50000">
                <a:srgbClr val="BFAC6A"/>
              </a:gs>
              <a:gs pos="100000">
                <a:srgbClr val="585031"/>
              </a:gs>
            </a:gsLst>
            <a:lin ang="0" scaled="1"/>
          </a:gradFill>
          <a:ln w="9525">
            <a:solidFill>
              <a:srgbClr val="FFFFFF"/>
            </a:solidFill>
            <a:round/>
            <a:headEnd/>
            <a:tailEnd/>
          </a:ln>
        </p:spPr>
        <p:txBody>
          <a:bodyPr wrap="none" anchor="ctr"/>
          <a:lstStyle/>
          <a:p>
            <a:pPr algn="ctr">
              <a:lnSpc>
                <a:spcPct val="90000"/>
              </a:lnSpc>
              <a:spcBef>
                <a:spcPct val="50000"/>
              </a:spcBef>
              <a:buClr>
                <a:schemeClr val="accent1"/>
              </a:buClr>
            </a:pPr>
            <a:endParaRPr lang="en-US" altLang="zh-CN" dirty="0"/>
          </a:p>
        </p:txBody>
      </p:sp>
      <p:sp>
        <p:nvSpPr>
          <p:cNvPr id="23577" name="AutoShape 23"/>
          <p:cNvSpPr>
            <a:spLocks noChangeArrowheads="1"/>
          </p:cNvSpPr>
          <p:nvPr/>
        </p:nvSpPr>
        <p:spPr bwMode="auto">
          <a:xfrm>
            <a:off x="7548563" y="2665414"/>
            <a:ext cx="368300" cy="520700"/>
          </a:xfrm>
          <a:prstGeom prst="can">
            <a:avLst>
              <a:gd name="adj" fmla="val 35345"/>
            </a:avLst>
          </a:prstGeom>
          <a:gradFill rotWithShape="0">
            <a:gsLst>
              <a:gs pos="0">
                <a:srgbClr val="585031"/>
              </a:gs>
              <a:gs pos="50000">
                <a:srgbClr val="BFAC6A"/>
              </a:gs>
              <a:gs pos="100000">
                <a:srgbClr val="585031"/>
              </a:gs>
            </a:gsLst>
            <a:lin ang="0" scaled="1"/>
          </a:gradFill>
          <a:ln w="9525">
            <a:solidFill>
              <a:srgbClr val="FFFFFF"/>
            </a:solidFill>
            <a:round/>
            <a:headEnd/>
            <a:tailEnd/>
          </a:ln>
        </p:spPr>
        <p:txBody>
          <a:bodyPr wrap="none" anchor="ctr"/>
          <a:lstStyle/>
          <a:p>
            <a:pPr algn="ctr">
              <a:lnSpc>
                <a:spcPct val="90000"/>
              </a:lnSpc>
              <a:spcBef>
                <a:spcPct val="50000"/>
              </a:spcBef>
              <a:buClr>
                <a:schemeClr val="accent1"/>
              </a:buClr>
            </a:pPr>
            <a:endParaRPr lang="en-US" altLang="zh-CN" dirty="0"/>
          </a:p>
        </p:txBody>
      </p:sp>
      <p:sp>
        <p:nvSpPr>
          <p:cNvPr id="23578" name="Rectangle 2"/>
          <p:cNvSpPr>
            <a:spLocks noChangeArrowheads="1"/>
          </p:cNvSpPr>
          <p:nvPr/>
        </p:nvSpPr>
        <p:spPr bwMode="auto">
          <a:xfrm>
            <a:off x="6292850" y="4241800"/>
            <a:ext cx="1936750" cy="1473200"/>
          </a:xfrm>
          <a:prstGeom prst="rect">
            <a:avLst/>
          </a:prstGeom>
          <a:solidFill>
            <a:srgbClr val="F2F1E3"/>
          </a:solidFill>
          <a:ln w="9525">
            <a:solidFill>
              <a:schemeClr val="tx1"/>
            </a:solidFill>
            <a:miter lim="800000"/>
            <a:headEnd/>
            <a:tailEnd/>
          </a:ln>
        </p:spPr>
        <p:txBody>
          <a:bodyPr wrap="none" anchor="ctr"/>
          <a:lstStyle/>
          <a:p>
            <a:pPr algn="ctr">
              <a:lnSpc>
                <a:spcPct val="90000"/>
              </a:lnSpc>
              <a:spcBef>
                <a:spcPct val="50000"/>
              </a:spcBef>
              <a:buClr>
                <a:schemeClr val="accent1"/>
              </a:buClr>
            </a:pPr>
            <a:endParaRPr lang="en-US" altLang="zh-CN" dirty="0"/>
          </a:p>
        </p:txBody>
      </p:sp>
      <p:sp>
        <p:nvSpPr>
          <p:cNvPr id="23579" name="Rectangle 3"/>
          <p:cNvSpPr>
            <a:spLocks noChangeArrowheads="1"/>
          </p:cNvSpPr>
          <p:nvPr/>
        </p:nvSpPr>
        <p:spPr bwMode="auto">
          <a:xfrm>
            <a:off x="3587750" y="4114802"/>
            <a:ext cx="1384300" cy="1897063"/>
          </a:xfrm>
          <a:prstGeom prst="rect">
            <a:avLst/>
          </a:prstGeom>
          <a:solidFill>
            <a:srgbClr val="F2F1E3"/>
          </a:solidFill>
          <a:ln w="9525">
            <a:solidFill>
              <a:schemeClr val="tx1"/>
            </a:solidFill>
            <a:miter lim="800000"/>
            <a:headEnd/>
            <a:tailEnd/>
          </a:ln>
        </p:spPr>
        <p:txBody>
          <a:bodyPr wrap="none" anchor="ctr"/>
          <a:lstStyle/>
          <a:p>
            <a:pPr algn="ctr">
              <a:lnSpc>
                <a:spcPct val="90000"/>
              </a:lnSpc>
              <a:spcBef>
                <a:spcPct val="50000"/>
              </a:spcBef>
              <a:buClr>
                <a:schemeClr val="accent1"/>
              </a:buClr>
            </a:pPr>
            <a:endParaRPr lang="en-US" altLang="zh-CN" dirty="0"/>
          </a:p>
        </p:txBody>
      </p:sp>
      <p:sp>
        <p:nvSpPr>
          <p:cNvPr id="23580" name="Rectangle 4"/>
          <p:cNvSpPr>
            <a:spLocks noChangeArrowheads="1"/>
          </p:cNvSpPr>
          <p:nvPr/>
        </p:nvSpPr>
        <p:spPr bwMode="auto">
          <a:xfrm>
            <a:off x="957265" y="4114800"/>
            <a:ext cx="1387475" cy="1905000"/>
          </a:xfrm>
          <a:prstGeom prst="rect">
            <a:avLst/>
          </a:prstGeom>
          <a:solidFill>
            <a:srgbClr val="F2F1E3"/>
          </a:solidFill>
          <a:ln w="9525">
            <a:solidFill>
              <a:schemeClr val="tx1"/>
            </a:solidFill>
            <a:miter lim="800000"/>
            <a:headEnd/>
            <a:tailEnd/>
          </a:ln>
        </p:spPr>
        <p:txBody>
          <a:bodyPr wrap="none" anchor="ctr"/>
          <a:lstStyle/>
          <a:p>
            <a:pPr algn="ctr">
              <a:lnSpc>
                <a:spcPct val="90000"/>
              </a:lnSpc>
              <a:spcBef>
                <a:spcPct val="50000"/>
              </a:spcBef>
              <a:buClr>
                <a:schemeClr val="accent1"/>
              </a:buClr>
            </a:pPr>
            <a:endParaRPr lang="en-US" altLang="zh-CN" dirty="0"/>
          </a:p>
        </p:txBody>
      </p:sp>
      <p:sp>
        <p:nvSpPr>
          <p:cNvPr id="23581" name="AutoShape 25"/>
          <p:cNvSpPr>
            <a:spLocks noChangeArrowheads="1"/>
          </p:cNvSpPr>
          <p:nvPr/>
        </p:nvSpPr>
        <p:spPr bwMode="auto">
          <a:xfrm rot="-2212194">
            <a:off x="1377950" y="4624390"/>
            <a:ext cx="306388" cy="155575"/>
          </a:xfrm>
          <a:prstGeom prst="rightArrow">
            <a:avLst>
              <a:gd name="adj1" fmla="val 50000"/>
              <a:gd name="adj2" fmla="val 49235"/>
            </a:avLst>
          </a:prstGeom>
          <a:solidFill>
            <a:srgbClr val="9D9C81"/>
          </a:solidFill>
          <a:ln w="9525">
            <a:solidFill>
              <a:srgbClr val="FFFFFF"/>
            </a:solidFill>
            <a:miter lim="800000"/>
            <a:headEnd/>
            <a:tailEnd/>
          </a:ln>
        </p:spPr>
        <p:txBody>
          <a:bodyPr wrap="none" anchor="ctr"/>
          <a:lstStyle/>
          <a:p>
            <a:pPr algn="ctr">
              <a:lnSpc>
                <a:spcPct val="90000"/>
              </a:lnSpc>
              <a:spcBef>
                <a:spcPct val="50000"/>
              </a:spcBef>
              <a:buClr>
                <a:schemeClr val="accent1"/>
              </a:buClr>
            </a:pPr>
            <a:endParaRPr lang="en-US" altLang="zh-CN" dirty="0"/>
          </a:p>
        </p:txBody>
      </p:sp>
      <p:sp>
        <p:nvSpPr>
          <p:cNvPr id="23582" name="AutoShape 26"/>
          <p:cNvSpPr>
            <a:spLocks noChangeArrowheads="1"/>
          </p:cNvSpPr>
          <p:nvPr/>
        </p:nvSpPr>
        <p:spPr bwMode="auto">
          <a:xfrm rot="2565289">
            <a:off x="1276352" y="5299076"/>
            <a:ext cx="322263" cy="168275"/>
          </a:xfrm>
          <a:prstGeom prst="rightArrow">
            <a:avLst>
              <a:gd name="adj1" fmla="val 50000"/>
              <a:gd name="adj2" fmla="val 47877"/>
            </a:avLst>
          </a:prstGeom>
          <a:solidFill>
            <a:srgbClr val="9D9C81"/>
          </a:solidFill>
          <a:ln w="9525">
            <a:solidFill>
              <a:srgbClr val="FFFFFF"/>
            </a:solidFill>
            <a:miter lim="800000"/>
            <a:headEnd/>
            <a:tailEnd/>
          </a:ln>
        </p:spPr>
        <p:txBody>
          <a:bodyPr wrap="none" anchor="ctr"/>
          <a:lstStyle/>
          <a:p>
            <a:pPr algn="ctr">
              <a:lnSpc>
                <a:spcPct val="90000"/>
              </a:lnSpc>
              <a:spcBef>
                <a:spcPct val="50000"/>
              </a:spcBef>
              <a:buClr>
                <a:schemeClr val="accent1"/>
              </a:buClr>
            </a:pPr>
            <a:endParaRPr lang="en-US" altLang="zh-CN" dirty="0"/>
          </a:p>
        </p:txBody>
      </p:sp>
      <p:sp>
        <p:nvSpPr>
          <p:cNvPr id="23583" name="AutoShape 27"/>
          <p:cNvSpPr>
            <a:spLocks noChangeArrowheads="1"/>
          </p:cNvSpPr>
          <p:nvPr/>
        </p:nvSpPr>
        <p:spPr bwMode="auto">
          <a:xfrm>
            <a:off x="1008065" y="4748214"/>
            <a:ext cx="422275" cy="555625"/>
          </a:xfrm>
          <a:prstGeom prst="can">
            <a:avLst>
              <a:gd name="adj" fmla="val 32895"/>
            </a:avLst>
          </a:prstGeom>
          <a:gradFill rotWithShape="0">
            <a:gsLst>
              <a:gs pos="0">
                <a:srgbClr val="585031"/>
              </a:gs>
              <a:gs pos="50000">
                <a:srgbClr val="BFAC6A"/>
              </a:gs>
              <a:gs pos="100000">
                <a:srgbClr val="585031"/>
              </a:gs>
            </a:gsLst>
            <a:lin ang="0" scaled="1"/>
          </a:gradFill>
          <a:ln w="9525">
            <a:solidFill>
              <a:srgbClr val="FFFFFF"/>
            </a:solidFill>
            <a:round/>
            <a:headEnd/>
            <a:tailEnd/>
          </a:ln>
        </p:spPr>
        <p:txBody>
          <a:bodyPr wrap="none" anchor="ctr"/>
          <a:lstStyle/>
          <a:p>
            <a:pPr algn="ctr">
              <a:lnSpc>
                <a:spcPct val="90000"/>
              </a:lnSpc>
              <a:spcBef>
                <a:spcPct val="50000"/>
              </a:spcBef>
              <a:buClr>
                <a:schemeClr val="accent1"/>
              </a:buClr>
            </a:pPr>
            <a:endParaRPr lang="en-US" altLang="zh-CN" dirty="0"/>
          </a:p>
        </p:txBody>
      </p:sp>
      <p:sp>
        <p:nvSpPr>
          <p:cNvPr id="23584" name="AutoShape 28"/>
          <p:cNvSpPr>
            <a:spLocks noChangeArrowheads="1"/>
          </p:cNvSpPr>
          <p:nvPr/>
        </p:nvSpPr>
        <p:spPr bwMode="auto">
          <a:xfrm>
            <a:off x="1438275" y="4983163"/>
            <a:ext cx="260350" cy="158751"/>
          </a:xfrm>
          <a:prstGeom prst="rightArrow">
            <a:avLst>
              <a:gd name="adj1" fmla="val 50000"/>
              <a:gd name="adj2" fmla="val 41000"/>
            </a:avLst>
          </a:prstGeom>
          <a:solidFill>
            <a:srgbClr val="9D9C81"/>
          </a:solidFill>
          <a:ln w="9525">
            <a:solidFill>
              <a:srgbClr val="FFFFFF"/>
            </a:solidFill>
            <a:miter lim="800000"/>
            <a:headEnd/>
            <a:tailEnd/>
          </a:ln>
        </p:spPr>
        <p:txBody>
          <a:bodyPr wrap="none" anchor="ctr"/>
          <a:lstStyle/>
          <a:p>
            <a:pPr algn="ctr">
              <a:lnSpc>
                <a:spcPct val="90000"/>
              </a:lnSpc>
              <a:spcBef>
                <a:spcPct val="50000"/>
              </a:spcBef>
              <a:buClr>
                <a:schemeClr val="accent1"/>
              </a:buClr>
            </a:pPr>
            <a:endParaRPr lang="en-US" altLang="zh-CN" dirty="0"/>
          </a:p>
        </p:txBody>
      </p:sp>
      <p:sp>
        <p:nvSpPr>
          <p:cNvPr id="78" name="AutoShape 29"/>
          <p:cNvSpPr>
            <a:spLocks noChangeArrowheads="1"/>
          </p:cNvSpPr>
          <p:nvPr/>
        </p:nvSpPr>
        <p:spPr bwMode="auto">
          <a:xfrm>
            <a:off x="1749427" y="5397500"/>
            <a:ext cx="422275" cy="557213"/>
          </a:xfrm>
          <a:prstGeom prst="can">
            <a:avLst>
              <a:gd name="adj" fmla="val 32989"/>
            </a:avLst>
          </a:pr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solidFill>
              <a:srgbClr val="FFFFFF"/>
            </a:solidFill>
            <a:round/>
            <a:headEnd/>
            <a:tailEnd/>
          </a:ln>
          <a:effectLst/>
        </p:spPr>
        <p:txBody>
          <a:bodyPr wrap="none" anchor="ctr"/>
          <a:lstStyle/>
          <a:p>
            <a:pPr algn="ctr">
              <a:lnSpc>
                <a:spcPct val="90000"/>
              </a:lnSpc>
              <a:spcBef>
                <a:spcPct val="50000"/>
              </a:spcBef>
              <a:buClr>
                <a:schemeClr val="accent1"/>
              </a:buClr>
              <a:defRPr/>
            </a:pPr>
            <a:endParaRPr lang="en-US" altLang="zh-CN" dirty="0">
              <a:cs typeface="+mn-cs"/>
            </a:endParaRPr>
          </a:p>
        </p:txBody>
      </p:sp>
      <p:sp>
        <p:nvSpPr>
          <p:cNvPr id="79" name="AutoShape 30"/>
          <p:cNvSpPr>
            <a:spLocks noChangeArrowheads="1"/>
          </p:cNvSpPr>
          <p:nvPr/>
        </p:nvSpPr>
        <p:spPr bwMode="auto">
          <a:xfrm>
            <a:off x="1751015" y="4765676"/>
            <a:ext cx="422275" cy="557213"/>
          </a:xfrm>
          <a:prstGeom prst="can">
            <a:avLst>
              <a:gd name="adj" fmla="val 32989"/>
            </a:avLst>
          </a:pr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solidFill>
              <a:srgbClr val="FFFFFF"/>
            </a:solidFill>
            <a:round/>
            <a:headEnd/>
            <a:tailEnd/>
          </a:ln>
          <a:effectLst/>
        </p:spPr>
        <p:txBody>
          <a:bodyPr wrap="none" anchor="ctr"/>
          <a:lstStyle/>
          <a:p>
            <a:pPr algn="ctr">
              <a:lnSpc>
                <a:spcPct val="90000"/>
              </a:lnSpc>
              <a:spcBef>
                <a:spcPct val="50000"/>
              </a:spcBef>
              <a:buClr>
                <a:schemeClr val="accent1"/>
              </a:buClr>
              <a:defRPr/>
            </a:pPr>
            <a:endParaRPr lang="en-US" altLang="zh-CN" dirty="0">
              <a:cs typeface="+mn-cs"/>
            </a:endParaRPr>
          </a:p>
        </p:txBody>
      </p:sp>
      <p:sp>
        <p:nvSpPr>
          <p:cNvPr id="80" name="AutoShape 31"/>
          <p:cNvSpPr>
            <a:spLocks noChangeArrowheads="1"/>
          </p:cNvSpPr>
          <p:nvPr/>
        </p:nvSpPr>
        <p:spPr bwMode="auto">
          <a:xfrm>
            <a:off x="1749427" y="4154489"/>
            <a:ext cx="422275" cy="555625"/>
          </a:xfrm>
          <a:prstGeom prst="can">
            <a:avLst>
              <a:gd name="adj" fmla="val 32895"/>
            </a:avLst>
          </a:pr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solidFill>
              <a:srgbClr val="FFFFFF"/>
            </a:solidFill>
            <a:round/>
            <a:headEnd/>
            <a:tailEnd/>
          </a:ln>
          <a:effectLst/>
        </p:spPr>
        <p:txBody>
          <a:bodyPr wrap="none" anchor="ctr"/>
          <a:lstStyle/>
          <a:p>
            <a:pPr algn="ctr">
              <a:lnSpc>
                <a:spcPct val="90000"/>
              </a:lnSpc>
              <a:spcBef>
                <a:spcPct val="50000"/>
              </a:spcBef>
              <a:buClr>
                <a:schemeClr val="accent1"/>
              </a:buClr>
              <a:defRPr/>
            </a:pPr>
            <a:endParaRPr lang="en-US" altLang="zh-CN" dirty="0">
              <a:cs typeface="+mn-cs"/>
            </a:endParaRPr>
          </a:p>
        </p:txBody>
      </p:sp>
      <p:sp>
        <p:nvSpPr>
          <p:cNvPr id="23588" name="AutoShape 33"/>
          <p:cNvSpPr>
            <a:spLocks noChangeArrowheads="1"/>
          </p:cNvSpPr>
          <p:nvPr/>
        </p:nvSpPr>
        <p:spPr bwMode="auto">
          <a:xfrm>
            <a:off x="4092575" y="4991101"/>
            <a:ext cx="293688" cy="158751"/>
          </a:xfrm>
          <a:prstGeom prst="rightArrow">
            <a:avLst>
              <a:gd name="adj1" fmla="val 50000"/>
              <a:gd name="adj2" fmla="val 46250"/>
            </a:avLst>
          </a:prstGeom>
          <a:solidFill>
            <a:srgbClr val="9D9C81"/>
          </a:solidFill>
          <a:ln w="9525">
            <a:solidFill>
              <a:srgbClr val="FFFFFF"/>
            </a:solidFill>
            <a:miter lim="800000"/>
            <a:headEnd/>
            <a:tailEnd/>
          </a:ln>
        </p:spPr>
        <p:txBody>
          <a:bodyPr wrap="none" anchor="ctr"/>
          <a:lstStyle/>
          <a:p>
            <a:pPr algn="ctr">
              <a:lnSpc>
                <a:spcPct val="90000"/>
              </a:lnSpc>
              <a:spcBef>
                <a:spcPct val="50000"/>
              </a:spcBef>
              <a:buClr>
                <a:schemeClr val="accent1"/>
              </a:buClr>
            </a:pPr>
            <a:endParaRPr lang="en-US" altLang="zh-CN" dirty="0"/>
          </a:p>
        </p:txBody>
      </p:sp>
      <p:sp>
        <p:nvSpPr>
          <p:cNvPr id="23589" name="AutoShape 34"/>
          <p:cNvSpPr>
            <a:spLocks noChangeArrowheads="1"/>
          </p:cNvSpPr>
          <p:nvPr/>
        </p:nvSpPr>
        <p:spPr bwMode="auto">
          <a:xfrm rot="2565289">
            <a:off x="4133850" y="4473575"/>
            <a:ext cx="323850" cy="166688"/>
          </a:xfrm>
          <a:prstGeom prst="rightArrow">
            <a:avLst>
              <a:gd name="adj1" fmla="val 50000"/>
              <a:gd name="adj2" fmla="val 48571"/>
            </a:avLst>
          </a:prstGeom>
          <a:solidFill>
            <a:srgbClr val="9D9C81"/>
          </a:solidFill>
          <a:ln w="9525">
            <a:solidFill>
              <a:srgbClr val="FFFFFF"/>
            </a:solidFill>
            <a:miter lim="800000"/>
            <a:headEnd/>
            <a:tailEnd/>
          </a:ln>
        </p:spPr>
        <p:txBody>
          <a:bodyPr wrap="none" anchor="ctr"/>
          <a:lstStyle/>
          <a:p>
            <a:pPr algn="ctr">
              <a:lnSpc>
                <a:spcPct val="90000"/>
              </a:lnSpc>
              <a:spcBef>
                <a:spcPct val="50000"/>
              </a:spcBef>
              <a:buClr>
                <a:schemeClr val="accent1"/>
              </a:buClr>
            </a:pPr>
            <a:endParaRPr lang="en-US" altLang="zh-CN" dirty="0"/>
          </a:p>
        </p:txBody>
      </p:sp>
      <p:sp>
        <p:nvSpPr>
          <p:cNvPr id="23590" name="AutoShape 35"/>
          <p:cNvSpPr>
            <a:spLocks noChangeArrowheads="1"/>
          </p:cNvSpPr>
          <p:nvPr/>
        </p:nvSpPr>
        <p:spPr bwMode="auto">
          <a:xfrm rot="-2212194">
            <a:off x="4149725" y="5481639"/>
            <a:ext cx="336550" cy="138112"/>
          </a:xfrm>
          <a:prstGeom prst="rightArrow">
            <a:avLst>
              <a:gd name="adj1" fmla="val 50000"/>
              <a:gd name="adj2" fmla="val 60920"/>
            </a:avLst>
          </a:prstGeom>
          <a:solidFill>
            <a:srgbClr val="9D9C81"/>
          </a:solidFill>
          <a:ln w="9525">
            <a:solidFill>
              <a:srgbClr val="FFFFFF"/>
            </a:solidFill>
            <a:miter lim="800000"/>
            <a:headEnd/>
            <a:tailEnd/>
          </a:ln>
        </p:spPr>
        <p:txBody>
          <a:bodyPr wrap="none" anchor="ctr"/>
          <a:lstStyle/>
          <a:p>
            <a:pPr algn="ctr">
              <a:lnSpc>
                <a:spcPct val="90000"/>
              </a:lnSpc>
              <a:spcBef>
                <a:spcPct val="50000"/>
              </a:spcBef>
              <a:buClr>
                <a:schemeClr val="accent1"/>
              </a:buClr>
            </a:pPr>
            <a:endParaRPr lang="en-US" altLang="zh-CN" dirty="0"/>
          </a:p>
        </p:txBody>
      </p:sp>
      <p:sp>
        <p:nvSpPr>
          <p:cNvPr id="23591" name="AutoShape 36"/>
          <p:cNvSpPr>
            <a:spLocks noChangeArrowheads="1"/>
          </p:cNvSpPr>
          <p:nvPr/>
        </p:nvSpPr>
        <p:spPr bwMode="auto">
          <a:xfrm>
            <a:off x="3656013" y="5384800"/>
            <a:ext cx="436562" cy="558800"/>
          </a:xfrm>
          <a:prstGeom prst="can">
            <a:avLst>
              <a:gd name="adj" fmla="val 32000"/>
            </a:avLst>
          </a:prstGeom>
          <a:gradFill rotWithShape="0">
            <a:gsLst>
              <a:gs pos="0">
                <a:srgbClr val="585031"/>
              </a:gs>
              <a:gs pos="50000">
                <a:srgbClr val="BFAC6A"/>
              </a:gs>
              <a:gs pos="100000">
                <a:srgbClr val="585031"/>
              </a:gs>
            </a:gsLst>
            <a:lin ang="0" scaled="1"/>
          </a:gradFill>
          <a:ln w="9525">
            <a:solidFill>
              <a:srgbClr val="FFFFFF"/>
            </a:solidFill>
            <a:round/>
            <a:headEnd/>
            <a:tailEnd/>
          </a:ln>
        </p:spPr>
        <p:txBody>
          <a:bodyPr wrap="none" anchor="ctr"/>
          <a:lstStyle/>
          <a:p>
            <a:pPr algn="ctr">
              <a:lnSpc>
                <a:spcPct val="90000"/>
              </a:lnSpc>
              <a:spcBef>
                <a:spcPct val="50000"/>
              </a:spcBef>
              <a:buClr>
                <a:schemeClr val="accent1"/>
              </a:buClr>
            </a:pPr>
            <a:endParaRPr lang="en-US" altLang="zh-CN" dirty="0"/>
          </a:p>
        </p:txBody>
      </p:sp>
      <p:sp>
        <p:nvSpPr>
          <p:cNvPr id="23592" name="AutoShape 37"/>
          <p:cNvSpPr>
            <a:spLocks noChangeArrowheads="1"/>
          </p:cNvSpPr>
          <p:nvPr/>
        </p:nvSpPr>
        <p:spPr bwMode="auto">
          <a:xfrm>
            <a:off x="3656013" y="4751388"/>
            <a:ext cx="436562" cy="558800"/>
          </a:xfrm>
          <a:prstGeom prst="can">
            <a:avLst>
              <a:gd name="adj" fmla="val 32000"/>
            </a:avLst>
          </a:prstGeom>
          <a:gradFill rotWithShape="0">
            <a:gsLst>
              <a:gs pos="0">
                <a:srgbClr val="585031"/>
              </a:gs>
              <a:gs pos="50000">
                <a:srgbClr val="BFAC6A"/>
              </a:gs>
              <a:gs pos="100000">
                <a:srgbClr val="585031"/>
              </a:gs>
            </a:gsLst>
            <a:lin ang="0" scaled="1"/>
          </a:gradFill>
          <a:ln w="9525">
            <a:solidFill>
              <a:srgbClr val="FFFFFF"/>
            </a:solidFill>
            <a:round/>
            <a:headEnd/>
            <a:tailEnd/>
          </a:ln>
        </p:spPr>
        <p:txBody>
          <a:bodyPr wrap="none" anchor="ctr"/>
          <a:lstStyle/>
          <a:p>
            <a:pPr algn="ctr">
              <a:lnSpc>
                <a:spcPct val="90000"/>
              </a:lnSpc>
              <a:spcBef>
                <a:spcPct val="50000"/>
              </a:spcBef>
              <a:buClr>
                <a:schemeClr val="accent1"/>
              </a:buClr>
            </a:pPr>
            <a:endParaRPr lang="en-US" altLang="zh-CN" dirty="0"/>
          </a:p>
        </p:txBody>
      </p:sp>
      <p:sp>
        <p:nvSpPr>
          <p:cNvPr id="23593" name="AutoShape 38"/>
          <p:cNvSpPr>
            <a:spLocks noChangeArrowheads="1"/>
          </p:cNvSpPr>
          <p:nvPr/>
        </p:nvSpPr>
        <p:spPr bwMode="auto">
          <a:xfrm>
            <a:off x="3656013" y="4137025"/>
            <a:ext cx="436562" cy="558800"/>
          </a:xfrm>
          <a:prstGeom prst="can">
            <a:avLst>
              <a:gd name="adj" fmla="val 32000"/>
            </a:avLst>
          </a:prstGeom>
          <a:gradFill rotWithShape="0">
            <a:gsLst>
              <a:gs pos="0">
                <a:srgbClr val="585031"/>
              </a:gs>
              <a:gs pos="50000">
                <a:srgbClr val="BFAC6A"/>
              </a:gs>
              <a:gs pos="100000">
                <a:srgbClr val="585031"/>
              </a:gs>
            </a:gsLst>
            <a:lin ang="0" scaled="1"/>
          </a:gradFill>
          <a:ln w="9525">
            <a:solidFill>
              <a:srgbClr val="FFFFFF"/>
            </a:solidFill>
            <a:round/>
            <a:headEnd/>
            <a:tailEnd/>
          </a:ln>
        </p:spPr>
        <p:txBody>
          <a:bodyPr wrap="none" anchor="ctr"/>
          <a:lstStyle/>
          <a:p>
            <a:pPr algn="ctr">
              <a:lnSpc>
                <a:spcPct val="90000"/>
              </a:lnSpc>
              <a:spcBef>
                <a:spcPct val="50000"/>
              </a:spcBef>
              <a:buClr>
                <a:schemeClr val="accent1"/>
              </a:buClr>
            </a:pPr>
            <a:endParaRPr lang="en-US" altLang="zh-CN" dirty="0"/>
          </a:p>
        </p:txBody>
      </p:sp>
      <p:sp>
        <p:nvSpPr>
          <p:cNvPr id="87" name="AutoShape 39"/>
          <p:cNvSpPr>
            <a:spLocks noChangeArrowheads="1"/>
          </p:cNvSpPr>
          <p:nvPr/>
        </p:nvSpPr>
        <p:spPr bwMode="auto">
          <a:xfrm>
            <a:off x="4462463" y="4686300"/>
            <a:ext cx="436562" cy="608013"/>
          </a:xfrm>
          <a:prstGeom prst="can">
            <a:avLst>
              <a:gd name="adj" fmla="val 34818"/>
            </a:avLst>
          </a:pr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solidFill>
              <a:srgbClr val="FFFFFF"/>
            </a:solidFill>
            <a:round/>
            <a:headEnd/>
            <a:tailEnd/>
          </a:ln>
          <a:effectLst/>
        </p:spPr>
        <p:txBody>
          <a:bodyPr wrap="none" anchor="ctr"/>
          <a:lstStyle/>
          <a:p>
            <a:pPr algn="ctr">
              <a:lnSpc>
                <a:spcPct val="90000"/>
              </a:lnSpc>
              <a:spcBef>
                <a:spcPct val="50000"/>
              </a:spcBef>
              <a:buClr>
                <a:schemeClr val="accent1"/>
              </a:buClr>
              <a:defRPr/>
            </a:pPr>
            <a:endParaRPr lang="en-US" altLang="zh-CN" dirty="0">
              <a:cs typeface="+mn-cs"/>
            </a:endParaRPr>
          </a:p>
        </p:txBody>
      </p:sp>
      <p:sp>
        <p:nvSpPr>
          <p:cNvPr id="23595" name="AutoShape 40"/>
          <p:cNvSpPr>
            <a:spLocks noChangeArrowheads="1"/>
          </p:cNvSpPr>
          <p:nvPr/>
        </p:nvSpPr>
        <p:spPr bwMode="auto">
          <a:xfrm>
            <a:off x="6710365" y="4932363"/>
            <a:ext cx="242887" cy="119063"/>
          </a:xfrm>
          <a:prstGeom prst="rightArrow">
            <a:avLst>
              <a:gd name="adj1" fmla="val 50000"/>
              <a:gd name="adj2" fmla="val 51000"/>
            </a:avLst>
          </a:prstGeom>
          <a:solidFill>
            <a:srgbClr val="9D9C81"/>
          </a:solidFill>
          <a:ln w="9525">
            <a:solidFill>
              <a:srgbClr val="FFFFFF"/>
            </a:solidFill>
            <a:miter lim="800000"/>
            <a:headEnd/>
            <a:tailEnd/>
          </a:ln>
        </p:spPr>
        <p:txBody>
          <a:bodyPr wrap="none" anchor="ctr"/>
          <a:lstStyle/>
          <a:p>
            <a:pPr algn="ctr">
              <a:lnSpc>
                <a:spcPct val="90000"/>
              </a:lnSpc>
              <a:spcBef>
                <a:spcPct val="50000"/>
              </a:spcBef>
              <a:buClr>
                <a:schemeClr val="accent1"/>
              </a:buClr>
            </a:pPr>
            <a:endParaRPr lang="en-US" altLang="zh-CN" dirty="0"/>
          </a:p>
        </p:txBody>
      </p:sp>
      <p:sp>
        <p:nvSpPr>
          <p:cNvPr id="23596" name="AutoShape 41"/>
          <p:cNvSpPr>
            <a:spLocks noChangeArrowheads="1"/>
          </p:cNvSpPr>
          <p:nvPr/>
        </p:nvSpPr>
        <p:spPr bwMode="auto">
          <a:xfrm rot="2565289">
            <a:off x="7451725" y="5230814"/>
            <a:ext cx="268288" cy="123825"/>
          </a:xfrm>
          <a:prstGeom prst="rightArrow">
            <a:avLst>
              <a:gd name="adj1" fmla="val 50000"/>
              <a:gd name="adj2" fmla="val 54167"/>
            </a:avLst>
          </a:prstGeom>
          <a:solidFill>
            <a:srgbClr val="9D9C81"/>
          </a:solidFill>
          <a:ln w="9525">
            <a:solidFill>
              <a:srgbClr val="FFFFFF"/>
            </a:solidFill>
            <a:miter lim="800000"/>
            <a:headEnd/>
            <a:tailEnd/>
          </a:ln>
        </p:spPr>
        <p:txBody>
          <a:bodyPr wrap="none" anchor="ctr"/>
          <a:lstStyle/>
          <a:p>
            <a:pPr algn="ctr">
              <a:lnSpc>
                <a:spcPct val="90000"/>
              </a:lnSpc>
              <a:spcBef>
                <a:spcPct val="50000"/>
              </a:spcBef>
              <a:buClr>
                <a:schemeClr val="accent1"/>
              </a:buClr>
            </a:pPr>
            <a:endParaRPr lang="en-US" altLang="zh-CN" dirty="0"/>
          </a:p>
        </p:txBody>
      </p:sp>
      <p:sp>
        <p:nvSpPr>
          <p:cNvPr id="23597" name="AutoShape 42"/>
          <p:cNvSpPr>
            <a:spLocks noChangeArrowheads="1"/>
          </p:cNvSpPr>
          <p:nvPr/>
        </p:nvSpPr>
        <p:spPr bwMode="auto">
          <a:xfrm rot="-2212194">
            <a:off x="7440613" y="4649789"/>
            <a:ext cx="279400" cy="103187"/>
          </a:xfrm>
          <a:prstGeom prst="rightArrow">
            <a:avLst>
              <a:gd name="adj1" fmla="val 50000"/>
              <a:gd name="adj2" fmla="val 67693"/>
            </a:avLst>
          </a:prstGeom>
          <a:solidFill>
            <a:srgbClr val="9D9C81"/>
          </a:solidFill>
          <a:ln w="9525">
            <a:solidFill>
              <a:srgbClr val="FFFFFF"/>
            </a:solidFill>
            <a:miter lim="800000"/>
            <a:headEnd/>
            <a:tailEnd/>
          </a:ln>
        </p:spPr>
        <p:txBody>
          <a:bodyPr wrap="none" anchor="ctr"/>
          <a:lstStyle/>
          <a:p>
            <a:pPr algn="ctr">
              <a:lnSpc>
                <a:spcPct val="90000"/>
              </a:lnSpc>
              <a:spcBef>
                <a:spcPct val="50000"/>
              </a:spcBef>
              <a:buClr>
                <a:schemeClr val="accent1"/>
              </a:buClr>
            </a:pPr>
            <a:endParaRPr lang="en-US" altLang="zh-CN" dirty="0"/>
          </a:p>
        </p:txBody>
      </p:sp>
      <p:sp>
        <p:nvSpPr>
          <p:cNvPr id="91" name="AutoShape 43"/>
          <p:cNvSpPr>
            <a:spLocks noChangeArrowheads="1"/>
          </p:cNvSpPr>
          <p:nvPr/>
        </p:nvSpPr>
        <p:spPr bwMode="auto">
          <a:xfrm>
            <a:off x="7815263" y="4752977"/>
            <a:ext cx="361950" cy="417513"/>
          </a:xfrm>
          <a:prstGeom prst="can">
            <a:avLst>
              <a:gd name="adj" fmla="val 28838"/>
            </a:avLst>
          </a:pr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solidFill>
              <a:srgbClr val="FFFFFF"/>
            </a:solidFill>
            <a:round/>
            <a:headEnd/>
            <a:tailEnd/>
          </a:ln>
          <a:effectLst/>
        </p:spPr>
        <p:txBody>
          <a:bodyPr wrap="none" anchor="ctr"/>
          <a:lstStyle/>
          <a:p>
            <a:pPr algn="ctr">
              <a:lnSpc>
                <a:spcPct val="90000"/>
              </a:lnSpc>
              <a:spcBef>
                <a:spcPct val="50000"/>
              </a:spcBef>
              <a:buClr>
                <a:schemeClr val="accent1"/>
              </a:buClr>
              <a:defRPr/>
            </a:pPr>
            <a:endParaRPr lang="en-US" altLang="zh-CN" dirty="0">
              <a:cs typeface="+mn-cs"/>
            </a:endParaRPr>
          </a:p>
        </p:txBody>
      </p:sp>
      <p:sp>
        <p:nvSpPr>
          <p:cNvPr id="23599" name="AutoShape 44"/>
          <p:cNvSpPr>
            <a:spLocks noChangeArrowheads="1"/>
          </p:cNvSpPr>
          <p:nvPr/>
        </p:nvSpPr>
        <p:spPr bwMode="auto">
          <a:xfrm>
            <a:off x="7018338" y="4779965"/>
            <a:ext cx="360362" cy="479425"/>
          </a:xfrm>
          <a:prstGeom prst="can">
            <a:avLst>
              <a:gd name="adj" fmla="val 33260"/>
            </a:avLst>
          </a:prstGeom>
          <a:gradFill rotWithShape="0">
            <a:gsLst>
              <a:gs pos="0">
                <a:srgbClr val="765E00"/>
              </a:gs>
              <a:gs pos="50000">
                <a:srgbClr val="FFCC00"/>
              </a:gs>
              <a:gs pos="100000">
                <a:srgbClr val="765E00"/>
              </a:gs>
            </a:gsLst>
            <a:lin ang="0" scaled="1"/>
          </a:gradFill>
          <a:ln w="9525">
            <a:solidFill>
              <a:srgbClr val="FFFFFF"/>
            </a:solidFill>
            <a:round/>
            <a:headEnd/>
            <a:tailEnd/>
          </a:ln>
        </p:spPr>
        <p:txBody>
          <a:bodyPr wrap="none" anchor="ctr"/>
          <a:lstStyle/>
          <a:p>
            <a:pPr algn="ctr">
              <a:lnSpc>
                <a:spcPct val="90000"/>
              </a:lnSpc>
              <a:spcBef>
                <a:spcPct val="50000"/>
              </a:spcBef>
              <a:buClr>
                <a:schemeClr val="accent1"/>
              </a:buClr>
            </a:pPr>
            <a:endParaRPr lang="en-US" altLang="zh-CN" dirty="0"/>
          </a:p>
        </p:txBody>
      </p:sp>
      <p:sp>
        <p:nvSpPr>
          <p:cNvPr id="93" name="AutoShape 45"/>
          <p:cNvSpPr>
            <a:spLocks noChangeArrowheads="1"/>
          </p:cNvSpPr>
          <p:nvPr/>
        </p:nvSpPr>
        <p:spPr bwMode="auto">
          <a:xfrm>
            <a:off x="7823200" y="4278313"/>
            <a:ext cx="361950" cy="417512"/>
          </a:xfrm>
          <a:prstGeom prst="can">
            <a:avLst>
              <a:gd name="adj" fmla="val 28838"/>
            </a:avLst>
          </a:pr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solidFill>
              <a:srgbClr val="FFFFFF"/>
            </a:solidFill>
            <a:round/>
            <a:headEnd/>
            <a:tailEnd/>
          </a:ln>
          <a:effectLst/>
        </p:spPr>
        <p:txBody>
          <a:bodyPr wrap="none" anchor="ctr"/>
          <a:lstStyle/>
          <a:p>
            <a:pPr algn="ctr">
              <a:lnSpc>
                <a:spcPct val="90000"/>
              </a:lnSpc>
              <a:spcBef>
                <a:spcPct val="50000"/>
              </a:spcBef>
              <a:buClr>
                <a:schemeClr val="accent1"/>
              </a:buClr>
              <a:defRPr/>
            </a:pPr>
            <a:endParaRPr lang="en-US" altLang="zh-CN" dirty="0">
              <a:cs typeface="+mn-cs"/>
            </a:endParaRPr>
          </a:p>
        </p:txBody>
      </p:sp>
      <p:sp>
        <p:nvSpPr>
          <p:cNvPr id="94" name="AutoShape 46"/>
          <p:cNvSpPr>
            <a:spLocks noChangeArrowheads="1"/>
          </p:cNvSpPr>
          <p:nvPr/>
        </p:nvSpPr>
        <p:spPr bwMode="auto">
          <a:xfrm>
            <a:off x="7821613" y="5229226"/>
            <a:ext cx="360362" cy="454025"/>
          </a:xfrm>
          <a:prstGeom prst="can">
            <a:avLst>
              <a:gd name="adj" fmla="val 31498"/>
            </a:avLst>
          </a:pr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solidFill>
              <a:srgbClr val="FFFFFF"/>
            </a:solidFill>
            <a:round/>
            <a:headEnd/>
            <a:tailEnd/>
          </a:ln>
          <a:effectLst/>
        </p:spPr>
        <p:txBody>
          <a:bodyPr wrap="none" anchor="ctr"/>
          <a:lstStyle/>
          <a:p>
            <a:pPr algn="ctr">
              <a:lnSpc>
                <a:spcPct val="90000"/>
              </a:lnSpc>
              <a:spcBef>
                <a:spcPct val="50000"/>
              </a:spcBef>
              <a:buClr>
                <a:schemeClr val="accent1"/>
              </a:buClr>
              <a:defRPr/>
            </a:pPr>
            <a:endParaRPr lang="en-US" altLang="zh-CN" dirty="0">
              <a:cs typeface="+mn-cs"/>
            </a:endParaRPr>
          </a:p>
        </p:txBody>
      </p:sp>
      <p:sp>
        <p:nvSpPr>
          <p:cNvPr id="23602" name="AutoShape 47"/>
          <p:cNvSpPr>
            <a:spLocks noChangeArrowheads="1"/>
          </p:cNvSpPr>
          <p:nvPr/>
        </p:nvSpPr>
        <p:spPr bwMode="auto">
          <a:xfrm>
            <a:off x="6342063" y="4779965"/>
            <a:ext cx="360362" cy="454025"/>
          </a:xfrm>
          <a:prstGeom prst="can">
            <a:avLst>
              <a:gd name="adj" fmla="val 31498"/>
            </a:avLst>
          </a:prstGeom>
          <a:gradFill rotWithShape="0">
            <a:gsLst>
              <a:gs pos="0">
                <a:srgbClr val="585031"/>
              </a:gs>
              <a:gs pos="50000">
                <a:srgbClr val="BFAC6A"/>
              </a:gs>
              <a:gs pos="100000">
                <a:srgbClr val="585031"/>
              </a:gs>
            </a:gsLst>
            <a:lin ang="0" scaled="1"/>
          </a:gradFill>
          <a:ln w="9525">
            <a:solidFill>
              <a:srgbClr val="FFFFFF"/>
            </a:solidFill>
            <a:round/>
            <a:headEnd/>
            <a:tailEnd/>
          </a:ln>
        </p:spPr>
        <p:txBody>
          <a:bodyPr wrap="none" anchor="ctr"/>
          <a:lstStyle/>
          <a:p>
            <a:pPr algn="ctr">
              <a:lnSpc>
                <a:spcPct val="90000"/>
              </a:lnSpc>
              <a:spcBef>
                <a:spcPct val="50000"/>
              </a:spcBef>
              <a:buClr>
                <a:schemeClr val="accent1"/>
              </a:buClr>
            </a:pPr>
            <a:endParaRPr lang="en-US" altLang="zh-CN" dirty="0"/>
          </a:p>
        </p:txBody>
      </p:sp>
      <p:sp>
        <p:nvSpPr>
          <p:cNvPr id="23603" name="AutoShape 48"/>
          <p:cNvSpPr>
            <a:spLocks noChangeArrowheads="1"/>
          </p:cNvSpPr>
          <p:nvPr/>
        </p:nvSpPr>
        <p:spPr bwMode="auto">
          <a:xfrm>
            <a:off x="7472363" y="4913314"/>
            <a:ext cx="241300" cy="119063"/>
          </a:xfrm>
          <a:prstGeom prst="rightArrow">
            <a:avLst>
              <a:gd name="adj1" fmla="val 50000"/>
              <a:gd name="adj2" fmla="val 50667"/>
            </a:avLst>
          </a:prstGeom>
          <a:solidFill>
            <a:srgbClr val="9D9C81"/>
          </a:solidFill>
          <a:ln w="9525">
            <a:solidFill>
              <a:srgbClr val="FFFFFF"/>
            </a:solidFill>
            <a:miter lim="800000"/>
            <a:headEnd/>
            <a:tailEnd/>
          </a:ln>
        </p:spPr>
        <p:txBody>
          <a:bodyPr wrap="none" anchor="ctr"/>
          <a:lstStyle/>
          <a:p>
            <a:pPr algn="ctr">
              <a:lnSpc>
                <a:spcPct val="90000"/>
              </a:lnSpc>
              <a:spcBef>
                <a:spcPct val="50000"/>
              </a:spcBef>
              <a:buClr>
                <a:schemeClr val="accent1"/>
              </a:buClr>
            </a:pPr>
            <a:endParaRPr lang="en-US" altLang="zh-CN" dirty="0"/>
          </a:p>
        </p:txBody>
      </p:sp>
      <p:sp>
        <p:nvSpPr>
          <p:cNvPr id="2" name="Title 1"/>
          <p:cNvSpPr>
            <a:spLocks noGrp="1"/>
          </p:cNvSpPr>
          <p:nvPr>
            <p:ph type="title"/>
          </p:nvPr>
        </p:nvSpPr>
        <p:spPr/>
        <p:txBody>
          <a:bodyPr/>
          <a:lstStyle/>
          <a:p>
            <a:r>
              <a:rPr lang="en-NZ" dirty="0" smtClean="0"/>
              <a:t>What can GoldenGate do?</a:t>
            </a:r>
            <a:endParaRPr lang="en-NZ" dirty="0"/>
          </a:p>
        </p:txBody>
      </p:sp>
    </p:spTree>
    <p:extLst>
      <p:ext uri="{BB962C8B-B14F-4D97-AF65-F5344CB8AC3E}">
        <p14:creationId xmlns:p14="http://schemas.microsoft.com/office/powerpoint/2010/main" val="1984505408"/>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489423" y="2814638"/>
            <a:ext cx="1121570" cy="677863"/>
          </a:xfrm>
          <a:prstGeom prst="roundRect">
            <a:avLst>
              <a:gd name="adj" fmla="val 10719"/>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ltLang="zh-CN" sz="1800" b="0">
              <a:solidFill>
                <a:srgbClr val="FFFFFF"/>
              </a:solidFill>
              <a:latin typeface="Calibri" pitchFamily="34" charset="0"/>
              <a:ea typeface="ＭＳ Ｐゴシック" pitchFamily="34" charset="-128"/>
            </a:endParaRPr>
          </a:p>
        </p:txBody>
      </p:sp>
      <p:sp>
        <p:nvSpPr>
          <p:cNvPr id="2" name="Title 1"/>
          <p:cNvSpPr>
            <a:spLocks noGrp="1"/>
          </p:cNvSpPr>
          <p:nvPr>
            <p:ph type="title"/>
          </p:nvPr>
        </p:nvSpPr>
        <p:spPr/>
        <p:txBody>
          <a:bodyPr/>
          <a:lstStyle/>
          <a:p>
            <a:r>
              <a:rPr lang="en-NZ" dirty="0" smtClean="0"/>
              <a:t>What can GoldenGate be used for?</a:t>
            </a:r>
            <a:endParaRPr lang="en-NZ" dirty="0"/>
          </a:p>
        </p:txBody>
      </p:sp>
      <p:sp>
        <p:nvSpPr>
          <p:cNvPr id="53" name="Rectangle 2053"/>
          <p:cNvSpPr>
            <a:spLocks noChangeArrowheads="1"/>
          </p:cNvSpPr>
          <p:nvPr/>
        </p:nvSpPr>
        <p:spPr bwMode="auto">
          <a:xfrm>
            <a:off x="179513" y="1084774"/>
            <a:ext cx="8568951" cy="50176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zh-CN" sz="1800" b="0"/>
          </a:p>
        </p:txBody>
      </p:sp>
      <p:sp>
        <p:nvSpPr>
          <p:cNvPr id="55" name="Rounded Rectangle 54"/>
          <p:cNvSpPr/>
          <p:nvPr/>
        </p:nvSpPr>
        <p:spPr>
          <a:xfrm>
            <a:off x="3185549" y="4503739"/>
            <a:ext cx="1547608" cy="249237"/>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ltLang="zh-CN" sz="1800" b="0">
              <a:solidFill>
                <a:srgbClr val="FFFFFF"/>
              </a:solidFill>
              <a:latin typeface="Calibri" pitchFamily="34" charset="0"/>
              <a:ea typeface="ＭＳ Ｐゴシック" pitchFamily="34" charset="-128"/>
            </a:endParaRPr>
          </a:p>
        </p:txBody>
      </p:sp>
      <p:cxnSp>
        <p:nvCxnSpPr>
          <p:cNvPr id="56" name="Elbow Connector 55"/>
          <p:cNvCxnSpPr/>
          <p:nvPr/>
        </p:nvCxnSpPr>
        <p:spPr>
          <a:xfrm rot="16200000" flipH="1">
            <a:off x="1177059" y="2996221"/>
            <a:ext cx="517525" cy="297236"/>
          </a:xfrm>
          <a:prstGeom prst="bentConnector2">
            <a:avLst/>
          </a:prstGeom>
          <a:ln w="15875" cap="flat" cmpd="sng" algn="ctr">
            <a:solidFill>
              <a:schemeClr val="tx1">
                <a:lumMod val="65000"/>
                <a:lumOff val="35000"/>
              </a:scheme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7" name="Elbow Connector 100"/>
          <p:cNvCxnSpPr/>
          <p:nvPr/>
        </p:nvCxnSpPr>
        <p:spPr>
          <a:xfrm rot="5400000" flipH="1" flipV="1">
            <a:off x="1207618" y="3662970"/>
            <a:ext cx="460375" cy="297236"/>
          </a:xfrm>
          <a:prstGeom prst="bentConnector3">
            <a:avLst>
              <a:gd name="adj1" fmla="val 99315"/>
            </a:avLst>
          </a:prstGeom>
          <a:ln w="15875" cap="flat" cmpd="sng" algn="ctr">
            <a:solidFill>
              <a:schemeClr val="tx1">
                <a:lumMod val="65000"/>
                <a:lumOff val="35000"/>
              </a:scheme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271350" y="2898777"/>
            <a:ext cx="1509958"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lgn="ctr" defTabSz="457200">
              <a:defRPr/>
            </a:pPr>
            <a:r>
              <a:rPr lang="en-US" sz="1200" b="0" i="1" dirty="0">
                <a:solidFill>
                  <a:schemeClr val="tx1"/>
                </a:solidFill>
                <a:ea typeface="Geneva" pitchFamily="34" charset="0"/>
                <a:cs typeface="Arial" charset="0"/>
              </a:rPr>
              <a:t>Log Based, Real-Time Change Data Capture</a:t>
            </a:r>
          </a:p>
        </p:txBody>
      </p:sp>
      <p:sp>
        <p:nvSpPr>
          <p:cNvPr id="61" name="TextBox 60"/>
          <p:cNvSpPr txBox="1"/>
          <p:nvPr/>
        </p:nvSpPr>
        <p:spPr>
          <a:xfrm>
            <a:off x="179513" y="4402922"/>
            <a:ext cx="2456150"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defTabSz="457200">
              <a:buFont typeface="Arial" pitchFamily="34" charset="0"/>
              <a:buChar char="•"/>
              <a:defRPr/>
            </a:pPr>
            <a:r>
              <a:rPr lang="en-US" dirty="0">
                <a:solidFill>
                  <a:schemeClr val="tx1"/>
                </a:solidFill>
                <a:ea typeface="Geneva" pitchFamily="34" charset="0"/>
                <a:cs typeface="Arial" charset="0"/>
              </a:rPr>
              <a:t>Heterogeneous Source </a:t>
            </a:r>
            <a:r>
              <a:rPr lang="en-US" dirty="0" smtClean="0">
                <a:solidFill>
                  <a:schemeClr val="tx1"/>
                </a:solidFill>
                <a:ea typeface="Geneva" pitchFamily="34" charset="0"/>
                <a:cs typeface="Arial" charset="0"/>
              </a:rPr>
              <a:t>Systems</a:t>
            </a:r>
          </a:p>
          <a:p>
            <a:pPr marL="285750" indent="-285750" defTabSz="457200">
              <a:buFont typeface="Arial" pitchFamily="34" charset="0"/>
              <a:buChar char="•"/>
              <a:defRPr/>
            </a:pPr>
            <a:r>
              <a:rPr lang="en-US" dirty="0" smtClean="0">
                <a:solidFill>
                  <a:schemeClr val="tx1"/>
                </a:solidFill>
                <a:ea typeface="Geneva" pitchFamily="34" charset="0"/>
                <a:cs typeface="Arial" charset="0"/>
              </a:rPr>
              <a:t>Legacy Systems</a:t>
            </a:r>
          </a:p>
          <a:p>
            <a:pPr marL="285750" indent="-285750" defTabSz="457200">
              <a:buFont typeface="Arial" pitchFamily="34" charset="0"/>
              <a:buChar char="•"/>
              <a:defRPr/>
            </a:pPr>
            <a:r>
              <a:rPr lang="en-US" dirty="0" smtClean="0">
                <a:solidFill>
                  <a:schemeClr val="tx1"/>
                </a:solidFill>
                <a:ea typeface="Geneva" pitchFamily="34" charset="0"/>
                <a:cs typeface="Arial" charset="0"/>
              </a:rPr>
              <a:t>Java Message Bus</a:t>
            </a:r>
            <a:endParaRPr lang="en-US" dirty="0">
              <a:solidFill>
                <a:schemeClr val="tx1"/>
              </a:solidFill>
              <a:ea typeface="Geneva" pitchFamily="34" charset="0"/>
              <a:cs typeface="Arial" charset="0"/>
            </a:endParaRPr>
          </a:p>
        </p:txBody>
      </p:sp>
      <p:sp>
        <p:nvSpPr>
          <p:cNvPr id="62" name="TextBox 61"/>
          <p:cNvSpPr txBox="1"/>
          <p:nvPr/>
        </p:nvSpPr>
        <p:spPr>
          <a:xfrm>
            <a:off x="4891684" y="3910014"/>
            <a:ext cx="709403"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lgn="ctr" defTabSz="457200">
              <a:defRPr/>
            </a:pPr>
            <a:r>
              <a:rPr lang="en-US" sz="1000">
                <a:solidFill>
                  <a:schemeClr val="tx1"/>
                </a:solidFill>
                <a:ea typeface="Geneva" pitchFamily="34" charset="0"/>
                <a:cs typeface="Arial" charset="0"/>
              </a:rPr>
              <a:t>EDW</a:t>
            </a:r>
          </a:p>
        </p:txBody>
      </p:sp>
      <p:sp>
        <p:nvSpPr>
          <p:cNvPr id="64" name="TextBox 63"/>
          <p:cNvSpPr txBox="1"/>
          <p:nvPr/>
        </p:nvSpPr>
        <p:spPr>
          <a:xfrm>
            <a:off x="3443153" y="3922714"/>
            <a:ext cx="659864"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lgn="ctr" defTabSz="457200">
              <a:defRPr/>
            </a:pPr>
            <a:r>
              <a:rPr lang="en-US" sz="1000">
                <a:solidFill>
                  <a:schemeClr val="tx1"/>
                </a:solidFill>
                <a:ea typeface="Geneva" pitchFamily="34" charset="0"/>
                <a:cs typeface="Arial" charset="0"/>
              </a:rPr>
              <a:t>ODS</a:t>
            </a:r>
          </a:p>
        </p:txBody>
      </p:sp>
      <p:sp>
        <p:nvSpPr>
          <p:cNvPr id="66" name="TextBox 65"/>
          <p:cNvSpPr txBox="1"/>
          <p:nvPr/>
        </p:nvSpPr>
        <p:spPr>
          <a:xfrm>
            <a:off x="5897521" y="1084774"/>
            <a:ext cx="2706929"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defTabSz="457200">
              <a:defRPr/>
            </a:pPr>
            <a:r>
              <a:rPr lang="en-US" sz="1600" dirty="0">
                <a:solidFill>
                  <a:srgbClr val="6FB000"/>
                </a:solidFill>
                <a:ea typeface="Geneva" pitchFamily="34" charset="0"/>
                <a:cs typeface="Arial" charset="0"/>
              </a:rPr>
              <a:t>Disaster Recovery, Data Protection</a:t>
            </a:r>
          </a:p>
        </p:txBody>
      </p:sp>
      <p:sp>
        <p:nvSpPr>
          <p:cNvPr id="67" name="TextBox 66"/>
          <p:cNvSpPr txBox="1"/>
          <p:nvPr/>
        </p:nvSpPr>
        <p:spPr>
          <a:xfrm>
            <a:off x="5932008" y="1997033"/>
            <a:ext cx="2600432"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defTabSz="457200">
              <a:defRPr/>
            </a:pPr>
            <a:r>
              <a:rPr lang="en-US" sz="1600" dirty="0">
                <a:solidFill>
                  <a:srgbClr val="6FB000"/>
                </a:solidFill>
                <a:ea typeface="Geneva" pitchFamily="34" charset="0"/>
                <a:cs typeface="Arial" charset="0"/>
              </a:rPr>
              <a:t>Zero Downtime Migration and Upgrades</a:t>
            </a:r>
          </a:p>
        </p:txBody>
      </p:sp>
      <p:sp>
        <p:nvSpPr>
          <p:cNvPr id="68" name="TextBox 67"/>
          <p:cNvSpPr txBox="1"/>
          <p:nvPr/>
        </p:nvSpPr>
        <p:spPr>
          <a:xfrm>
            <a:off x="6012160" y="2746377"/>
            <a:ext cx="2376264"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defTabSz="457200">
              <a:defRPr/>
            </a:pPr>
            <a:r>
              <a:rPr lang="en-US" sz="1600" dirty="0">
                <a:solidFill>
                  <a:srgbClr val="6FB000"/>
                </a:solidFill>
                <a:ea typeface="Geneva" pitchFamily="34" charset="0"/>
                <a:cs typeface="Arial" charset="0"/>
              </a:rPr>
              <a:t>Operational </a:t>
            </a:r>
            <a:r>
              <a:rPr lang="en-US" sz="1600" dirty="0" smtClean="0">
                <a:solidFill>
                  <a:srgbClr val="6FB000"/>
                </a:solidFill>
                <a:ea typeface="Geneva" pitchFamily="34" charset="0"/>
                <a:cs typeface="Arial" charset="0"/>
              </a:rPr>
              <a:t>Reporting &amp; Query Offloading</a:t>
            </a:r>
            <a:endParaRPr lang="en-US" sz="1600" dirty="0">
              <a:solidFill>
                <a:srgbClr val="6FB000"/>
              </a:solidFill>
              <a:ea typeface="Geneva" pitchFamily="34" charset="0"/>
              <a:cs typeface="Arial" charset="0"/>
            </a:endParaRPr>
          </a:p>
        </p:txBody>
      </p:sp>
      <p:sp>
        <p:nvSpPr>
          <p:cNvPr id="69" name="TextBox 68"/>
          <p:cNvSpPr txBox="1"/>
          <p:nvPr/>
        </p:nvSpPr>
        <p:spPr>
          <a:xfrm>
            <a:off x="6048886" y="3930271"/>
            <a:ext cx="1882493"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defTabSz="457200">
              <a:defRPr/>
            </a:pPr>
            <a:r>
              <a:rPr lang="en-US" sz="1600" dirty="0">
                <a:solidFill>
                  <a:srgbClr val="6FB000"/>
                </a:solidFill>
                <a:ea typeface="Geneva" pitchFamily="34" charset="0"/>
                <a:cs typeface="Arial" charset="0"/>
              </a:rPr>
              <a:t>Real-time BI</a:t>
            </a:r>
          </a:p>
        </p:txBody>
      </p:sp>
      <p:cxnSp>
        <p:nvCxnSpPr>
          <p:cNvPr id="70" name="Elbow Connector 112"/>
          <p:cNvCxnSpPr>
            <a:cxnSpLocks noChangeShapeType="1"/>
          </p:cNvCxnSpPr>
          <p:nvPr/>
        </p:nvCxnSpPr>
        <p:spPr bwMode="auto">
          <a:xfrm flipV="1">
            <a:off x="2279973" y="1260949"/>
            <a:ext cx="2510651" cy="2085503"/>
          </a:xfrm>
          <a:prstGeom prst="bentConnector3">
            <a:avLst>
              <a:gd name="adj1" fmla="val 24616"/>
            </a:avLst>
          </a:prstGeom>
          <a:noFill/>
          <a:ln w="15875">
            <a:solidFill>
              <a:srgbClr val="595959"/>
            </a:solidFill>
            <a:round/>
            <a:headEnd/>
            <a:tailEnd type="triangle" w="med" len="med"/>
          </a:ln>
          <a:extLst>
            <a:ext uri="{909E8E84-426E-40DD-AFC4-6F175D3DCCD1}">
              <a14:hiddenFill xmlns:a14="http://schemas.microsoft.com/office/drawing/2010/main">
                <a:noFill/>
              </a14:hiddenFill>
            </a:ext>
          </a:extLst>
        </p:spPr>
      </p:cxnSp>
      <p:cxnSp>
        <p:nvCxnSpPr>
          <p:cNvPr id="71" name="Elbow Connector 70"/>
          <p:cNvCxnSpPr/>
          <p:nvPr/>
        </p:nvCxnSpPr>
        <p:spPr>
          <a:xfrm flipV="1">
            <a:off x="2507851" y="2156619"/>
            <a:ext cx="2294618" cy="1246983"/>
          </a:xfrm>
          <a:prstGeom prst="bentConnector3">
            <a:avLst>
              <a:gd name="adj1" fmla="val 21018"/>
            </a:avLst>
          </a:prstGeom>
          <a:ln w="15875" cap="flat" cmpd="sng" algn="ctr">
            <a:solidFill>
              <a:schemeClr val="tx1">
                <a:lumMod val="65000"/>
                <a:lumOff val="35000"/>
              </a:scheme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2" name="Elbow Connector 71"/>
          <p:cNvCxnSpPr/>
          <p:nvPr/>
        </p:nvCxnSpPr>
        <p:spPr>
          <a:xfrm flipV="1">
            <a:off x="2533612" y="3035301"/>
            <a:ext cx="2282770" cy="419100"/>
          </a:xfrm>
          <a:prstGeom prst="bentConnector3">
            <a:avLst>
              <a:gd name="adj1" fmla="val 23579"/>
            </a:avLst>
          </a:prstGeom>
          <a:ln w="15875" cap="flat" cmpd="sng" algn="ctr">
            <a:solidFill>
              <a:schemeClr val="tx1">
                <a:lumMod val="65000"/>
                <a:lumOff val="35000"/>
              </a:scheme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3" name="Elbow Connector 72"/>
          <p:cNvCxnSpPr/>
          <p:nvPr/>
        </p:nvCxnSpPr>
        <p:spPr>
          <a:xfrm>
            <a:off x="2533614" y="3508375"/>
            <a:ext cx="1008619" cy="260351"/>
          </a:xfrm>
          <a:prstGeom prst="bentConnector3">
            <a:avLst>
              <a:gd name="adj1" fmla="val 68924"/>
            </a:avLst>
          </a:prstGeom>
          <a:ln w="15875" cap="flat" cmpd="sng" algn="ctr">
            <a:solidFill>
              <a:schemeClr val="tx1">
                <a:lumMod val="65000"/>
                <a:lumOff val="35000"/>
              </a:scheme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4" name="Elbow Connector 73"/>
          <p:cNvCxnSpPr/>
          <p:nvPr/>
        </p:nvCxnSpPr>
        <p:spPr>
          <a:xfrm>
            <a:off x="2450386" y="3559177"/>
            <a:ext cx="1393044" cy="688975"/>
          </a:xfrm>
          <a:prstGeom prst="bentConnector3">
            <a:avLst>
              <a:gd name="adj1" fmla="val 50000"/>
            </a:avLst>
          </a:prstGeom>
          <a:ln w="15875" cap="flat" cmpd="sng" algn="ctr">
            <a:solidFill>
              <a:schemeClr val="tx1">
                <a:lumMod val="65000"/>
                <a:lumOff val="35000"/>
              </a:scheme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5" name="Elbow Connector 74"/>
          <p:cNvCxnSpPr/>
          <p:nvPr/>
        </p:nvCxnSpPr>
        <p:spPr>
          <a:xfrm>
            <a:off x="2388957" y="3621088"/>
            <a:ext cx="2581988" cy="808037"/>
          </a:xfrm>
          <a:prstGeom prst="bentConnector3">
            <a:avLst>
              <a:gd name="adj1" fmla="val 26662"/>
            </a:avLst>
          </a:prstGeom>
          <a:ln w="15875" cap="flat" cmpd="sng" algn="ctr">
            <a:solidFill>
              <a:schemeClr val="tx1">
                <a:lumMod val="65000"/>
                <a:lumOff val="35000"/>
              </a:scheme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V="1">
            <a:off x="980060" y="3490914"/>
            <a:ext cx="525116" cy="3175"/>
          </a:xfrm>
          <a:prstGeom prst="straightConnector1">
            <a:avLst/>
          </a:prstGeom>
          <a:ln w="15875" cap="flat" cmpd="sng" algn="ctr">
            <a:solidFill>
              <a:schemeClr val="tx1">
                <a:lumMod val="65000"/>
                <a:lumOff val="35000"/>
              </a:scheme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4506171" y="3910014"/>
            <a:ext cx="0" cy="338137"/>
          </a:xfrm>
          <a:prstGeom prst="straightConnector1">
            <a:avLst/>
          </a:prstGeom>
          <a:ln w="15875" cap="flat" cmpd="sng" algn="ctr">
            <a:solidFill>
              <a:schemeClr val="tx1">
                <a:lumMod val="65000"/>
                <a:lumOff val="35000"/>
              </a:scheme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4319008" y="4238625"/>
            <a:ext cx="630140" cy="6351"/>
          </a:xfrm>
          <a:prstGeom prst="straightConnector1">
            <a:avLst/>
          </a:prstGeom>
          <a:ln w="15875" cap="flat" cmpd="sng" algn="ctr">
            <a:solidFill>
              <a:schemeClr val="tx1">
                <a:lumMod val="65000"/>
                <a:lumOff val="35000"/>
              </a:scheme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3976196" y="3767139"/>
            <a:ext cx="277420" cy="3175"/>
          </a:xfrm>
          <a:prstGeom prst="straightConnector1">
            <a:avLst/>
          </a:prstGeom>
          <a:ln w="15875" cap="flat" cmpd="sng" algn="ctr">
            <a:solidFill>
              <a:schemeClr val="tx1">
                <a:lumMod val="65000"/>
                <a:lumOff val="35000"/>
              </a:scheme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127"/>
          <p:cNvCxnSpPr>
            <a:cxnSpLocks noChangeShapeType="1"/>
          </p:cNvCxnSpPr>
          <p:nvPr/>
        </p:nvCxnSpPr>
        <p:spPr bwMode="auto">
          <a:xfrm flipV="1">
            <a:off x="2951725" y="5249912"/>
            <a:ext cx="1424751" cy="3176"/>
          </a:xfrm>
          <a:prstGeom prst="straightConnector1">
            <a:avLst/>
          </a:prstGeom>
          <a:noFill/>
          <a:ln w="15875">
            <a:solidFill>
              <a:srgbClr val="595959"/>
            </a:solidFill>
            <a:round/>
            <a:headEnd/>
            <a:tailEnd type="triangle" w="med" len="med"/>
          </a:ln>
          <a:extLst>
            <a:ext uri="{909E8E84-426E-40DD-AFC4-6F175D3DCCD1}">
              <a14:hiddenFill xmlns:a14="http://schemas.microsoft.com/office/drawing/2010/main">
                <a:noFill/>
              </a14:hiddenFill>
            </a:ext>
          </a:extLst>
        </p:spPr>
      </p:cxnSp>
      <p:cxnSp>
        <p:nvCxnSpPr>
          <p:cNvPr id="84" name="Straight Arrow Connector 83"/>
          <p:cNvCxnSpPr/>
          <p:nvPr/>
        </p:nvCxnSpPr>
        <p:spPr>
          <a:xfrm>
            <a:off x="2305731" y="3660775"/>
            <a:ext cx="659864" cy="1588"/>
          </a:xfrm>
          <a:prstGeom prst="straightConnector1">
            <a:avLst/>
          </a:prstGeom>
          <a:ln w="15875"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V="1">
            <a:off x="2965597" y="3697288"/>
            <a:ext cx="0" cy="1554212"/>
          </a:xfrm>
          <a:prstGeom prst="straightConnector1">
            <a:avLst/>
          </a:prstGeom>
          <a:ln w="15875"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9" name="Picture 67" descr="C:\Documents and Settings\dhansen2\Desktop\GGplaybook\DataBa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122" y="2443163"/>
            <a:ext cx="44981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67" descr="C:\Documents and Settings\dhansen2\Desktop\GGplaybook\DataBa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03" y="3205163"/>
            <a:ext cx="449816"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67" descr="C:\Documents and Settings\dhansen2\Desktop\GGplaybook\DataBa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65" y="3814763"/>
            <a:ext cx="449816"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4219930" y="1084773"/>
            <a:ext cx="2193139" cy="759704"/>
            <a:chOff x="4219928" y="1084773"/>
            <a:chExt cx="2193139" cy="759704"/>
          </a:xfrm>
        </p:grpSpPr>
        <p:sp>
          <p:nvSpPr>
            <p:cNvPr id="86" name="TextBox 85"/>
            <p:cNvSpPr txBox="1"/>
            <p:nvPr/>
          </p:nvSpPr>
          <p:spPr>
            <a:xfrm>
              <a:off x="4219928" y="1536700"/>
              <a:ext cx="2193139"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defTabSz="457200">
                <a:defRPr/>
              </a:pPr>
              <a:r>
                <a:rPr lang="en-US" sz="1400" dirty="0" smtClean="0">
                  <a:solidFill>
                    <a:schemeClr val="tx1"/>
                  </a:solidFill>
                  <a:ea typeface="Geneva" pitchFamily="34" charset="0"/>
                  <a:cs typeface="Arial" charset="0"/>
                </a:rPr>
                <a:t>Standby (Open </a:t>
              </a:r>
              <a:r>
                <a:rPr lang="en-US" sz="1400" dirty="0">
                  <a:solidFill>
                    <a:schemeClr val="tx1"/>
                  </a:solidFill>
                  <a:ea typeface="Geneva" pitchFamily="34" charset="0"/>
                  <a:cs typeface="Arial" charset="0"/>
                </a:rPr>
                <a:t>&amp; Active)</a:t>
              </a:r>
            </a:p>
          </p:txBody>
        </p:sp>
        <p:pic>
          <p:nvPicPr>
            <p:cNvPr id="95" name="Picture 67" descr="C:\Documents and Settings\dhansen2\Desktop\GGplaybook\DataBa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958" y="1084773"/>
              <a:ext cx="32299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p:cNvGrpSpPr/>
          <p:nvPr/>
        </p:nvGrpSpPr>
        <p:grpSpPr>
          <a:xfrm>
            <a:off x="4376474" y="2746378"/>
            <a:ext cx="1851710" cy="739579"/>
            <a:chOff x="4376474" y="2746375"/>
            <a:chExt cx="1851710" cy="739579"/>
          </a:xfrm>
        </p:grpSpPr>
        <p:sp>
          <p:nvSpPr>
            <p:cNvPr id="88" name="TextBox 87"/>
            <p:cNvSpPr txBox="1"/>
            <p:nvPr/>
          </p:nvSpPr>
          <p:spPr>
            <a:xfrm>
              <a:off x="4376474" y="3178177"/>
              <a:ext cx="1851710"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defTabSz="457200">
                <a:defRPr/>
              </a:pPr>
              <a:r>
                <a:rPr lang="en-US" sz="1400" dirty="0" smtClean="0">
                  <a:solidFill>
                    <a:schemeClr val="tx1"/>
                  </a:solidFill>
                  <a:ea typeface="Geneva" pitchFamily="34" charset="0"/>
                  <a:cs typeface="Arial" charset="0"/>
                </a:rPr>
                <a:t>Reporting Database</a:t>
              </a:r>
              <a:endParaRPr lang="en-US" sz="1400" dirty="0">
                <a:solidFill>
                  <a:schemeClr val="tx1"/>
                </a:solidFill>
                <a:ea typeface="Geneva" pitchFamily="34" charset="0"/>
                <a:cs typeface="Arial" charset="0"/>
              </a:endParaRPr>
            </a:p>
          </p:txBody>
        </p:sp>
        <p:pic>
          <p:nvPicPr>
            <p:cNvPr id="96" name="Picture 67" descr="C:\Documents and Settings\dhansen2\Desktop\GGplaybook\DataBa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968" y="2746375"/>
              <a:ext cx="32299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7" name="Picture 67" descr="C:\Documents and Settings\dhansen2\Desktop\GGplaybook\DataBa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272" y="1997031"/>
            <a:ext cx="32299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4342057" y="4117977"/>
            <a:ext cx="1679910" cy="688777"/>
            <a:chOff x="4342057" y="4117975"/>
            <a:chExt cx="1679910" cy="688777"/>
          </a:xfrm>
        </p:grpSpPr>
        <p:sp>
          <p:nvSpPr>
            <p:cNvPr id="65" name="TextBox 64"/>
            <p:cNvSpPr txBox="1"/>
            <p:nvPr/>
          </p:nvSpPr>
          <p:spPr>
            <a:xfrm>
              <a:off x="4342057" y="4498975"/>
              <a:ext cx="1679910"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defTabSz="457200">
                <a:defRPr/>
              </a:pPr>
              <a:r>
                <a:rPr lang="en-US" sz="1400" dirty="0" smtClean="0">
                  <a:solidFill>
                    <a:schemeClr val="tx1"/>
                  </a:solidFill>
                  <a:ea typeface="Geneva" pitchFamily="34" charset="0"/>
                  <a:cs typeface="Arial" charset="0"/>
                </a:rPr>
                <a:t>Data Warehouse</a:t>
              </a:r>
              <a:endParaRPr lang="en-US" sz="1400" dirty="0">
                <a:solidFill>
                  <a:schemeClr val="tx1"/>
                </a:solidFill>
                <a:ea typeface="Geneva" pitchFamily="34" charset="0"/>
                <a:cs typeface="Arial" charset="0"/>
              </a:endParaRPr>
            </a:p>
          </p:txBody>
        </p:sp>
        <p:pic>
          <p:nvPicPr>
            <p:cNvPr id="99" name="Picture 67" descr="C:\Documents and Settings\dhansen2\Desktop\GGplaybook\DataBa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319" y="4117975"/>
              <a:ext cx="32299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0" name="Picture 67" descr="C:\Documents and Settings\dhansen2\Desktop\GGplaybook\DataBa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1587" y="3508375"/>
            <a:ext cx="32299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AutoShape 39"/>
          <p:cNvSpPr>
            <a:spLocks noChangeArrowheads="1"/>
          </p:cNvSpPr>
          <p:nvPr/>
        </p:nvSpPr>
        <p:spPr bwMode="auto">
          <a:xfrm>
            <a:off x="1556697" y="3355975"/>
            <a:ext cx="951154" cy="304800"/>
          </a:xfrm>
          <a:prstGeom prst="hexagon">
            <a:avLst>
              <a:gd name="adj" fmla="val 41285"/>
              <a:gd name="vf" fmla="val 115470"/>
            </a:avLst>
          </a:prstGeom>
          <a:solidFill>
            <a:srgbClr val="6FB000"/>
          </a:solidFill>
          <a:ln w="25400">
            <a:solidFill>
              <a:srgbClr val="6FB000"/>
            </a:solidFill>
            <a:miter lim="800000"/>
            <a:headEnd/>
            <a:tailEnd/>
          </a:ln>
        </p:spPr>
        <p:txBody>
          <a:bodyPr lIns="0" tIns="0" rIns="0" bIns="0" anchor="ctr"/>
          <a:lstStyle/>
          <a:p>
            <a:pPr algn="ctr"/>
            <a:r>
              <a:rPr lang="en-US" altLang="zh-CN" sz="1000" dirty="0" smtClean="0"/>
              <a:t>GoldenGate</a:t>
            </a:r>
            <a:endParaRPr lang="en-US" altLang="zh-CN" sz="1000" dirty="0"/>
          </a:p>
        </p:txBody>
      </p:sp>
      <p:sp>
        <p:nvSpPr>
          <p:cNvPr id="102" name="Oval 41"/>
          <p:cNvSpPr>
            <a:spLocks noChangeArrowheads="1"/>
          </p:cNvSpPr>
          <p:nvPr/>
        </p:nvSpPr>
        <p:spPr bwMode="auto">
          <a:xfrm>
            <a:off x="4219931" y="3660775"/>
            <a:ext cx="570693" cy="22860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a:defRPr/>
            </a:pPr>
            <a:r>
              <a:rPr lang="en-US" sz="1000" dirty="0">
                <a:solidFill>
                  <a:schemeClr val="tx1"/>
                </a:solidFill>
              </a:rPr>
              <a:t>ETL</a:t>
            </a:r>
          </a:p>
        </p:txBody>
      </p:sp>
      <p:sp>
        <p:nvSpPr>
          <p:cNvPr id="103" name="Oval 41"/>
          <p:cNvSpPr>
            <a:spLocks noChangeArrowheads="1"/>
          </p:cNvSpPr>
          <p:nvPr/>
        </p:nvSpPr>
        <p:spPr bwMode="auto">
          <a:xfrm>
            <a:off x="3744353" y="4117975"/>
            <a:ext cx="570693" cy="22860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a:defRPr/>
            </a:pPr>
            <a:r>
              <a:rPr lang="en-US" sz="1000" dirty="0">
                <a:solidFill>
                  <a:schemeClr val="tx1"/>
                </a:solidFill>
              </a:rPr>
              <a:t>ETL</a:t>
            </a:r>
          </a:p>
        </p:txBody>
      </p:sp>
      <p:sp>
        <p:nvSpPr>
          <p:cNvPr id="104" name="TextBox 103"/>
          <p:cNvSpPr txBox="1"/>
          <p:nvPr/>
        </p:nvSpPr>
        <p:spPr>
          <a:xfrm>
            <a:off x="6052778" y="4806754"/>
            <a:ext cx="2458557"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defTabSz="457200">
              <a:defRPr/>
            </a:pPr>
            <a:r>
              <a:rPr lang="en-US" sz="1600" dirty="0" smtClean="0">
                <a:solidFill>
                  <a:srgbClr val="6FB000"/>
                </a:solidFill>
                <a:ea typeface="Geneva" pitchFamily="34" charset="0"/>
                <a:cs typeface="Arial" charset="0"/>
              </a:rPr>
              <a:t>Event Driven Architecture, SOA</a:t>
            </a:r>
            <a:endParaRPr lang="en-US" sz="1600" dirty="0">
              <a:solidFill>
                <a:srgbClr val="6FB000"/>
              </a:solidFill>
              <a:ea typeface="Geneva" pitchFamily="34" charset="0"/>
              <a:cs typeface="Arial" charset="0"/>
            </a:endParaRPr>
          </a:p>
        </p:txBody>
      </p:sp>
      <p:cxnSp>
        <p:nvCxnSpPr>
          <p:cNvPr id="106" name="Straight Arrow Connector 127"/>
          <p:cNvCxnSpPr>
            <a:cxnSpLocks noChangeShapeType="1"/>
          </p:cNvCxnSpPr>
          <p:nvPr/>
        </p:nvCxnSpPr>
        <p:spPr bwMode="auto">
          <a:xfrm>
            <a:off x="2876426" y="5974622"/>
            <a:ext cx="1856733" cy="1"/>
          </a:xfrm>
          <a:prstGeom prst="straightConnector1">
            <a:avLst/>
          </a:prstGeom>
          <a:noFill/>
          <a:ln w="15875">
            <a:solidFill>
              <a:srgbClr val="595959"/>
            </a:solidFill>
            <a:round/>
            <a:headEnd/>
            <a:tailEnd type="triangle" w="med" len="med"/>
          </a:ln>
          <a:extLst>
            <a:ext uri="{909E8E84-426E-40DD-AFC4-6F175D3DCCD1}">
              <a14:hiddenFill xmlns:a14="http://schemas.microsoft.com/office/drawing/2010/main">
                <a:noFill/>
              </a14:hiddenFill>
            </a:ext>
          </a:extLst>
        </p:spPr>
      </p:cxnSp>
      <p:sp>
        <p:nvSpPr>
          <p:cNvPr id="107" name="TextBox 106"/>
          <p:cNvSpPr txBox="1"/>
          <p:nvPr/>
        </p:nvSpPr>
        <p:spPr>
          <a:xfrm>
            <a:off x="5972118" y="5517639"/>
            <a:ext cx="2776346"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defTabSz="457200">
              <a:defRPr/>
            </a:pPr>
            <a:r>
              <a:rPr lang="en-US" sz="1600" dirty="0" smtClean="0">
                <a:solidFill>
                  <a:srgbClr val="6FB000"/>
                </a:solidFill>
                <a:ea typeface="Geneva" pitchFamily="34" charset="0"/>
                <a:cs typeface="Arial" charset="0"/>
              </a:rPr>
              <a:t>Enterprise Data Synchronization Distribution</a:t>
            </a:r>
            <a:endParaRPr lang="en-US" sz="1600" dirty="0">
              <a:solidFill>
                <a:srgbClr val="6FB000"/>
              </a:solidFill>
              <a:ea typeface="Geneva" pitchFamily="34" charset="0"/>
              <a:cs typeface="Arial" charset="0"/>
            </a:endParaRPr>
          </a:p>
        </p:txBody>
      </p:sp>
      <p:cxnSp>
        <p:nvCxnSpPr>
          <p:cNvPr id="108" name="Straight Arrow Connector 107"/>
          <p:cNvCxnSpPr/>
          <p:nvPr/>
        </p:nvCxnSpPr>
        <p:spPr>
          <a:xfrm flipH="1" flipV="1">
            <a:off x="2890297" y="3738564"/>
            <a:ext cx="3" cy="2236059"/>
          </a:xfrm>
          <a:prstGeom prst="straightConnector1">
            <a:avLst/>
          </a:prstGeom>
          <a:ln w="15875"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9" name="Picture 28" descr="C:\Documents and Settings\dhansen2\Local Settings\Temp\wzb3a7\DataIntegration\DataIntegration.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5095" y="5723000"/>
            <a:ext cx="57069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311483" y="2366364"/>
            <a:ext cx="1555534" cy="307777"/>
          </a:xfrm>
          <a:prstGeom prst="rect">
            <a:avLst/>
          </a:prstGeom>
          <a:noFill/>
        </p:spPr>
        <p:txBody>
          <a:bodyPr wrap="square" rtlCol="0">
            <a:spAutoFit/>
          </a:bodyPr>
          <a:lstStyle/>
          <a:p>
            <a:r>
              <a:rPr lang="en-NZ" sz="1400" dirty="0" smtClean="0"/>
              <a:t>New Database</a:t>
            </a:r>
            <a:endParaRPr lang="en-NZ" sz="1400" dirty="0"/>
          </a:p>
        </p:txBody>
      </p:sp>
      <p:sp>
        <p:nvSpPr>
          <p:cNvPr id="119" name="Oval 41"/>
          <p:cNvSpPr>
            <a:spLocks noChangeArrowheads="1"/>
          </p:cNvSpPr>
          <p:nvPr/>
        </p:nvSpPr>
        <p:spPr bwMode="auto">
          <a:xfrm>
            <a:off x="4489423" y="5027645"/>
            <a:ext cx="1377594" cy="416824"/>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a:defRPr/>
            </a:pPr>
            <a:r>
              <a:rPr lang="en-US" sz="1400" dirty="0" smtClean="0">
                <a:solidFill>
                  <a:schemeClr val="tx1"/>
                </a:solidFill>
              </a:rPr>
              <a:t>JMS Queue</a:t>
            </a:r>
            <a:endParaRPr lang="en-US" sz="1400" dirty="0">
              <a:solidFill>
                <a:schemeClr val="tx1"/>
              </a:solidFill>
            </a:endParaRPr>
          </a:p>
        </p:txBody>
      </p:sp>
    </p:spTree>
    <p:extLst>
      <p:ext uri="{BB962C8B-B14F-4D97-AF65-F5344CB8AC3E}">
        <p14:creationId xmlns:p14="http://schemas.microsoft.com/office/powerpoint/2010/main" val="3688675772"/>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Where can I run GoldenGate?</a:t>
            </a:r>
            <a:endParaRPr lang="en-NZ"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227735183"/>
              </p:ext>
            </p:extLst>
          </p:nvPr>
        </p:nvGraphicFramePr>
        <p:xfrm>
          <a:off x="4716016" y="1196752"/>
          <a:ext cx="3692525" cy="3429000"/>
        </p:xfrm>
        <a:graphic>
          <a:graphicData uri="http://schemas.openxmlformats.org/drawingml/2006/table">
            <a:tbl>
              <a:tblPr firstRow="1" bandRow="1">
                <a:tableStyleId>{5C22544A-7EE6-4342-B048-85BDC9FD1C3A}</a:tableStyleId>
              </a:tblPr>
              <a:tblGrid>
                <a:gridCol w="3692525"/>
              </a:tblGrid>
              <a:tr h="375920">
                <a:tc>
                  <a:txBody>
                    <a:bodyPr/>
                    <a:lstStyle/>
                    <a:p>
                      <a:pPr algn="ctr"/>
                      <a:r>
                        <a:rPr lang="en-NZ" sz="1900" dirty="0" smtClean="0"/>
                        <a:t>Operating Systems</a:t>
                      </a:r>
                      <a:endParaRPr lang="en-NZ" sz="1900" dirty="0"/>
                    </a:p>
                  </a:txBody>
                  <a:tcPr>
                    <a:solidFill>
                      <a:srgbClr val="6FB000"/>
                    </a:solidFill>
                  </a:tcPr>
                </a:tc>
              </a:tr>
              <a:tr h="375920">
                <a:tc>
                  <a:txBody>
                    <a:bodyPr/>
                    <a:lstStyle/>
                    <a:p>
                      <a:r>
                        <a:rPr lang="en-NZ" sz="1900" dirty="0" smtClean="0"/>
                        <a:t>Linux</a:t>
                      </a:r>
                      <a:endParaRPr lang="en-NZ" sz="1900" dirty="0"/>
                    </a:p>
                  </a:txBody>
                  <a:tcPr/>
                </a:tc>
              </a:tr>
              <a:tr h="375920">
                <a:tc>
                  <a:txBody>
                    <a:bodyPr/>
                    <a:lstStyle/>
                    <a:p>
                      <a:r>
                        <a:rPr lang="en-NZ" sz="1900" dirty="0" smtClean="0"/>
                        <a:t>Solaris v11</a:t>
                      </a:r>
                      <a:endParaRPr lang="en-NZ" sz="1900" dirty="0"/>
                    </a:p>
                  </a:txBody>
                  <a:tcPr/>
                </a:tc>
              </a:tr>
              <a:tr h="375920">
                <a:tc>
                  <a:txBody>
                    <a:bodyPr/>
                    <a:lstStyle/>
                    <a:p>
                      <a:r>
                        <a:rPr lang="en-NZ" sz="1900" dirty="0" smtClean="0"/>
                        <a:t>Windows 2000, 2003, XP</a:t>
                      </a:r>
                      <a:endParaRPr lang="en-NZ" sz="1900" dirty="0"/>
                    </a:p>
                  </a:txBody>
                  <a:tcPr/>
                </a:tc>
              </a:tr>
              <a:tr h="375920">
                <a:tc>
                  <a:txBody>
                    <a:bodyPr/>
                    <a:lstStyle/>
                    <a:p>
                      <a:pPr marL="0" marR="0" lvl="0" indent="0" algn="l" defTabSz="914400" rtl="0" eaLnBrk="1" fontAlgn="base" latinLnBrk="0" hangingPunct="1">
                        <a:lnSpc>
                          <a:spcPct val="100000"/>
                        </a:lnSpc>
                        <a:spcBef>
                          <a:spcPct val="0"/>
                        </a:spcBef>
                        <a:spcAft>
                          <a:spcPct val="30000"/>
                        </a:spcAft>
                        <a:buClr>
                          <a:srgbClr val="9C0000"/>
                        </a:buClr>
                        <a:buSzTx/>
                        <a:buFont typeface="Wingdings" pitchFamily="2" charset="2"/>
                        <a:buNone/>
                        <a:tabLst/>
                      </a:pPr>
                      <a:r>
                        <a:rPr kumimoji="0" lang="en-US" sz="1900" b="0" i="0" u="none" strike="noStrike" cap="none" normalizeH="0" baseline="0" dirty="0" smtClean="0">
                          <a:ln>
                            <a:noFill/>
                          </a:ln>
                          <a:solidFill>
                            <a:schemeClr val="tx1"/>
                          </a:solidFill>
                          <a:effectLst/>
                          <a:latin typeface="+mn-lt"/>
                          <a:ea typeface="Osaka"/>
                          <a:cs typeface="Osaka"/>
                        </a:rPr>
                        <a:t>HP-NonStop</a:t>
                      </a:r>
                    </a:p>
                  </a:txBody>
                  <a:tcPr/>
                </a:tc>
              </a:tr>
              <a:tr h="375920">
                <a:tc>
                  <a:txBody>
                    <a:bodyPr/>
                    <a:lstStyle/>
                    <a:p>
                      <a:r>
                        <a:rPr lang="en-NZ" sz="1900" dirty="0" smtClean="0"/>
                        <a:t>HP-UX</a:t>
                      </a:r>
                      <a:endParaRPr lang="en-NZ" sz="1900" dirty="0"/>
                    </a:p>
                  </a:txBody>
                  <a:tcPr/>
                </a:tc>
              </a:tr>
              <a:tr h="375920">
                <a:tc>
                  <a:txBody>
                    <a:bodyPr/>
                    <a:lstStyle/>
                    <a:p>
                      <a:r>
                        <a:rPr lang="en-NZ" sz="1900" dirty="0" smtClean="0"/>
                        <a:t>IBM</a:t>
                      </a:r>
                      <a:r>
                        <a:rPr lang="en-NZ" sz="1900" baseline="0" dirty="0" smtClean="0"/>
                        <a:t> z Series</a:t>
                      </a:r>
                      <a:endParaRPr lang="en-NZ" sz="1900" dirty="0"/>
                    </a:p>
                  </a:txBody>
                  <a:tcPr/>
                </a:tc>
              </a:tr>
              <a:tr h="375920">
                <a:tc>
                  <a:txBody>
                    <a:bodyPr/>
                    <a:lstStyle/>
                    <a:p>
                      <a:r>
                        <a:rPr lang="en-NZ" sz="1900" dirty="0" smtClean="0"/>
                        <a:t>IBM</a:t>
                      </a:r>
                      <a:r>
                        <a:rPr lang="en-NZ" sz="1900" baseline="0" dirty="0" smtClean="0"/>
                        <a:t> AIX v7.1</a:t>
                      </a:r>
                      <a:endParaRPr lang="en-NZ" sz="1900" dirty="0"/>
                    </a:p>
                  </a:txBody>
                  <a:tcPr/>
                </a:tc>
              </a:tr>
              <a:tr h="375920">
                <a:tc>
                  <a:txBody>
                    <a:bodyPr/>
                    <a:lstStyle/>
                    <a:p>
                      <a:r>
                        <a:rPr lang="en-NZ" sz="1900" dirty="0" smtClean="0"/>
                        <a:t>IBM </a:t>
                      </a:r>
                      <a:r>
                        <a:rPr lang="en-NZ" sz="1900" dirty="0" err="1" smtClean="0"/>
                        <a:t>i</a:t>
                      </a:r>
                      <a:r>
                        <a:rPr lang="en-NZ" sz="1900" baseline="0" dirty="0" smtClean="0"/>
                        <a:t> Series</a:t>
                      </a:r>
                      <a:endParaRPr lang="en-NZ" sz="1900" dirty="0"/>
                    </a:p>
                  </a:txBody>
                  <a:tcPr/>
                </a:tc>
              </a:tr>
            </a:tbl>
          </a:graphicData>
        </a:graphic>
      </p:graphicFrame>
      <p:graphicFrame>
        <p:nvGraphicFramePr>
          <p:cNvPr id="11" name="Content Placeholder 10"/>
          <p:cNvGraphicFramePr>
            <a:graphicFrameLocks noGrp="1"/>
          </p:cNvGraphicFramePr>
          <p:nvPr>
            <p:ph sz="half" idx="1"/>
            <p:extLst>
              <p:ext uri="{D42A27DB-BD31-4B8C-83A1-F6EECF244321}">
                <p14:modId xmlns:p14="http://schemas.microsoft.com/office/powerpoint/2010/main" val="3758240462"/>
              </p:ext>
            </p:extLst>
          </p:nvPr>
        </p:nvGraphicFramePr>
        <p:xfrm>
          <a:off x="899594" y="1196752"/>
          <a:ext cx="3692525" cy="4191000"/>
        </p:xfrm>
        <a:graphic>
          <a:graphicData uri="http://schemas.openxmlformats.org/drawingml/2006/table">
            <a:tbl>
              <a:tblPr firstRow="1" bandRow="1">
                <a:tableStyleId>{5C22544A-7EE6-4342-B048-85BDC9FD1C3A}</a:tableStyleId>
              </a:tblPr>
              <a:tblGrid>
                <a:gridCol w="3692525"/>
              </a:tblGrid>
              <a:tr h="375920">
                <a:tc>
                  <a:txBody>
                    <a:bodyPr/>
                    <a:lstStyle/>
                    <a:p>
                      <a:pPr algn="ctr"/>
                      <a:r>
                        <a:rPr lang="en-NZ" sz="1900" dirty="0" smtClean="0"/>
                        <a:t>Databases</a:t>
                      </a:r>
                      <a:endParaRPr lang="en-NZ" sz="1900" dirty="0"/>
                    </a:p>
                  </a:txBody>
                  <a:tcPr>
                    <a:solidFill>
                      <a:srgbClr val="6FB000"/>
                    </a:solidFill>
                  </a:tcPr>
                </a:tc>
              </a:tr>
              <a:tr h="375920">
                <a:tc>
                  <a:txBody>
                    <a:bodyPr/>
                    <a:lstStyle/>
                    <a:p>
                      <a:r>
                        <a:rPr lang="en-NZ" sz="1900" dirty="0" smtClean="0"/>
                        <a:t>Oracle (from</a:t>
                      </a:r>
                      <a:r>
                        <a:rPr lang="en-NZ" sz="1900" baseline="0" dirty="0" smtClean="0"/>
                        <a:t> 8i)</a:t>
                      </a:r>
                      <a:endParaRPr lang="en-NZ" sz="1900" dirty="0"/>
                    </a:p>
                  </a:txBody>
                  <a:tcPr/>
                </a:tc>
              </a:tr>
              <a:tr h="375920">
                <a:tc>
                  <a:txBody>
                    <a:bodyPr/>
                    <a:lstStyle/>
                    <a:p>
                      <a:r>
                        <a:rPr lang="en-NZ" sz="1900" dirty="0" smtClean="0"/>
                        <a:t>DB2</a:t>
                      </a:r>
                      <a:endParaRPr lang="en-NZ" sz="1900" dirty="0"/>
                    </a:p>
                  </a:txBody>
                  <a:tcPr/>
                </a:tc>
              </a:tr>
              <a:tr h="375920">
                <a:tc>
                  <a:txBody>
                    <a:bodyPr/>
                    <a:lstStyle/>
                    <a:p>
                      <a:r>
                        <a:rPr lang="en-NZ" sz="1900" dirty="0" smtClean="0"/>
                        <a:t>Microsoft SQL Server </a:t>
                      </a:r>
                      <a:endParaRPr lang="en-NZ" sz="1900" dirty="0"/>
                    </a:p>
                  </a:txBody>
                  <a:tcPr/>
                </a:tc>
              </a:tr>
              <a:tr h="375920">
                <a:tc>
                  <a:txBody>
                    <a:bodyPr/>
                    <a:lstStyle/>
                    <a:p>
                      <a:r>
                        <a:rPr lang="en-NZ" sz="1900" dirty="0" smtClean="0"/>
                        <a:t>Sybase ASE</a:t>
                      </a:r>
                      <a:endParaRPr lang="en-NZ" sz="1900" dirty="0"/>
                    </a:p>
                  </a:txBody>
                  <a:tcPr/>
                </a:tc>
              </a:tr>
              <a:tr h="375920">
                <a:tc>
                  <a:txBody>
                    <a:bodyPr/>
                    <a:lstStyle/>
                    <a:p>
                      <a:r>
                        <a:rPr lang="en-NZ" sz="1900" dirty="0" smtClean="0"/>
                        <a:t>Teradata</a:t>
                      </a:r>
                      <a:endParaRPr lang="en-NZ" sz="1900" dirty="0"/>
                    </a:p>
                  </a:txBody>
                  <a:tcPr/>
                </a:tc>
              </a:tr>
              <a:tr h="375920">
                <a:tc>
                  <a:txBody>
                    <a:bodyPr/>
                    <a:lstStyle/>
                    <a:p>
                      <a:r>
                        <a:rPr lang="en-NZ" sz="1900" dirty="0" smtClean="0"/>
                        <a:t>MySQL v</a:t>
                      </a:r>
                      <a:r>
                        <a:rPr lang="en-NZ" sz="1900" baseline="0" dirty="0" smtClean="0"/>
                        <a:t> 5.5</a:t>
                      </a:r>
                      <a:endParaRPr lang="en-NZ" sz="1900" dirty="0"/>
                    </a:p>
                  </a:txBody>
                  <a:tcPr/>
                </a:tc>
              </a:tr>
              <a:tr h="375920">
                <a:tc>
                  <a:txBody>
                    <a:bodyPr/>
                    <a:lstStyle/>
                    <a:p>
                      <a:r>
                        <a:rPr lang="en-NZ" sz="1900" dirty="0" smtClean="0"/>
                        <a:t>JMS message queues</a:t>
                      </a:r>
                      <a:endParaRPr lang="en-NZ" sz="1900" dirty="0"/>
                    </a:p>
                  </a:txBody>
                  <a:tcPr/>
                </a:tc>
              </a:tr>
              <a:tr h="375920">
                <a:tc>
                  <a:txBody>
                    <a:bodyPr/>
                    <a:lstStyle/>
                    <a:p>
                      <a:r>
                        <a:rPr lang="en-NZ" sz="1900" dirty="0" smtClean="0"/>
                        <a:t>Enscribe</a:t>
                      </a:r>
                      <a:endParaRPr lang="en-NZ" sz="1900" dirty="0"/>
                    </a:p>
                  </a:txBody>
                  <a:tcPr/>
                </a:tc>
              </a:tr>
              <a:tr h="375920">
                <a:tc>
                  <a:txBody>
                    <a:bodyPr/>
                    <a:lstStyle/>
                    <a:p>
                      <a:r>
                        <a:rPr lang="en-NZ" sz="1900" dirty="0" err="1" smtClean="0"/>
                        <a:t>Postgres</a:t>
                      </a:r>
                      <a:r>
                        <a:rPr lang="en-NZ" sz="1900" baseline="0" dirty="0" smtClean="0"/>
                        <a:t> (delivery)</a:t>
                      </a:r>
                      <a:endParaRPr lang="en-NZ" sz="1900" dirty="0"/>
                    </a:p>
                  </a:txBody>
                  <a:tcPr/>
                </a:tc>
              </a:tr>
              <a:tr h="375920">
                <a:tc>
                  <a:txBody>
                    <a:bodyPr/>
                    <a:lstStyle/>
                    <a:p>
                      <a:r>
                        <a:rPr lang="en-NZ" sz="1900" dirty="0" smtClean="0"/>
                        <a:t>SQL/MX</a:t>
                      </a:r>
                      <a:endParaRPr lang="en-NZ" sz="1900" dirty="0"/>
                    </a:p>
                  </a:txBody>
                  <a:tcPr/>
                </a:tc>
              </a:tr>
            </a:tbl>
          </a:graphicData>
        </a:graphic>
      </p:graphicFrame>
    </p:spTree>
    <p:extLst>
      <p:ext uri="{BB962C8B-B14F-4D97-AF65-F5344CB8AC3E}">
        <p14:creationId xmlns:p14="http://schemas.microsoft.com/office/powerpoint/2010/main" val="4104284164"/>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9"/>
          <p:cNvSpPr txBox="1">
            <a:spLocks noChangeArrowheads="1"/>
          </p:cNvSpPr>
          <p:nvPr/>
        </p:nvSpPr>
        <p:spPr bwMode="auto">
          <a:xfrm>
            <a:off x="-37646" y="3303590"/>
            <a:ext cx="12252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pitchFamily="34" charset="0"/>
                <a:ea typeface="SimSun" pitchFamily="2" charset="-122"/>
              </a:defRPr>
            </a:lvl1pPr>
            <a:lvl2pPr marL="742950" indent="-285750" eaLnBrk="0" hangingPunct="0">
              <a:defRPr sz="2000" b="1">
                <a:solidFill>
                  <a:schemeClr val="tx1"/>
                </a:solidFill>
                <a:latin typeface="Arial" pitchFamily="34" charset="0"/>
                <a:ea typeface="SimSun" pitchFamily="2" charset="-122"/>
              </a:defRPr>
            </a:lvl2pPr>
            <a:lvl3pPr marL="1143000" indent="-228600" eaLnBrk="0" hangingPunct="0">
              <a:defRPr sz="2000" b="1">
                <a:solidFill>
                  <a:schemeClr val="tx1"/>
                </a:solidFill>
                <a:latin typeface="Arial" pitchFamily="34" charset="0"/>
                <a:ea typeface="SimSun" pitchFamily="2" charset="-122"/>
              </a:defRPr>
            </a:lvl3pPr>
            <a:lvl4pPr marL="1600200" indent="-228600" eaLnBrk="0" hangingPunct="0">
              <a:defRPr sz="2000" b="1">
                <a:solidFill>
                  <a:schemeClr val="tx1"/>
                </a:solidFill>
                <a:latin typeface="Arial" pitchFamily="34" charset="0"/>
                <a:ea typeface="SimSun" pitchFamily="2" charset="-122"/>
              </a:defRPr>
            </a:lvl4pPr>
            <a:lvl5pPr marL="2057400" indent="-228600" eaLnBrk="0" hangingPunct="0">
              <a:defRPr sz="2000" b="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000" b="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000" b="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000" b="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000" b="1">
                <a:solidFill>
                  <a:schemeClr val="tx1"/>
                </a:solidFill>
                <a:latin typeface="Arial" pitchFamily="34" charset="0"/>
                <a:ea typeface="SimSun" pitchFamily="2" charset="-122"/>
              </a:defRPr>
            </a:lvl9pPr>
          </a:lstStyle>
          <a:p>
            <a:pPr eaLnBrk="1" hangingPunct="1"/>
            <a:r>
              <a:rPr lang="en-US" sz="1600" dirty="0">
                <a:latin typeface="Univers LT Std 57 Cn"/>
              </a:rPr>
              <a:t>Source </a:t>
            </a:r>
            <a:endParaRPr lang="en-US" sz="1600" dirty="0" smtClean="0">
              <a:latin typeface="Univers LT Std 57 Cn"/>
            </a:endParaRPr>
          </a:p>
          <a:p>
            <a:pPr eaLnBrk="1" hangingPunct="1"/>
            <a:r>
              <a:rPr lang="en-US" sz="1600" dirty="0" smtClean="0">
                <a:latin typeface="Univers LT Std 57 Cn"/>
              </a:rPr>
              <a:t>Database </a:t>
            </a:r>
            <a:endParaRPr lang="en-US" sz="1600" dirty="0">
              <a:latin typeface="Univers LT Std 57 Cn"/>
            </a:endParaRPr>
          </a:p>
        </p:txBody>
      </p:sp>
      <p:sp>
        <p:nvSpPr>
          <p:cNvPr id="21509" name="Text Box 10"/>
          <p:cNvSpPr txBox="1">
            <a:spLocks noChangeArrowheads="1"/>
          </p:cNvSpPr>
          <p:nvPr/>
        </p:nvSpPr>
        <p:spPr bwMode="auto">
          <a:xfrm>
            <a:off x="7332739" y="3368689"/>
            <a:ext cx="1798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ea typeface="SimSun" pitchFamily="2" charset="-122"/>
              </a:defRPr>
            </a:lvl1pPr>
            <a:lvl2pPr marL="742950" indent="-285750" eaLnBrk="0" hangingPunct="0">
              <a:defRPr sz="2000" b="1">
                <a:solidFill>
                  <a:schemeClr val="tx1"/>
                </a:solidFill>
                <a:latin typeface="Arial" pitchFamily="34" charset="0"/>
                <a:ea typeface="SimSun" pitchFamily="2" charset="-122"/>
              </a:defRPr>
            </a:lvl2pPr>
            <a:lvl3pPr marL="1143000" indent="-228600" eaLnBrk="0" hangingPunct="0">
              <a:defRPr sz="2000" b="1">
                <a:solidFill>
                  <a:schemeClr val="tx1"/>
                </a:solidFill>
                <a:latin typeface="Arial" pitchFamily="34" charset="0"/>
                <a:ea typeface="SimSun" pitchFamily="2" charset="-122"/>
              </a:defRPr>
            </a:lvl3pPr>
            <a:lvl4pPr marL="1600200" indent="-228600" eaLnBrk="0" hangingPunct="0">
              <a:defRPr sz="2000" b="1">
                <a:solidFill>
                  <a:schemeClr val="tx1"/>
                </a:solidFill>
                <a:latin typeface="Arial" pitchFamily="34" charset="0"/>
                <a:ea typeface="SimSun" pitchFamily="2" charset="-122"/>
              </a:defRPr>
            </a:lvl4pPr>
            <a:lvl5pPr marL="2057400" indent="-228600" eaLnBrk="0" hangingPunct="0">
              <a:defRPr sz="2000" b="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000" b="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000" b="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000" b="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000" b="1">
                <a:solidFill>
                  <a:schemeClr val="tx1"/>
                </a:solidFill>
                <a:latin typeface="Arial" pitchFamily="34" charset="0"/>
                <a:ea typeface="SimSun" pitchFamily="2" charset="-122"/>
              </a:defRPr>
            </a:lvl9pPr>
          </a:lstStyle>
          <a:p>
            <a:pPr algn="r" eaLnBrk="1" hangingPunct="1"/>
            <a:r>
              <a:rPr lang="en-US" sz="1600" dirty="0">
                <a:latin typeface="Univers LT Std 57 Cn"/>
              </a:rPr>
              <a:t>Target </a:t>
            </a:r>
            <a:endParaRPr lang="en-US" sz="1600" dirty="0" smtClean="0">
              <a:latin typeface="Univers LT Std 57 Cn"/>
            </a:endParaRPr>
          </a:p>
          <a:p>
            <a:pPr algn="r" eaLnBrk="1" hangingPunct="1"/>
            <a:r>
              <a:rPr lang="en-US" sz="1600" dirty="0" smtClean="0">
                <a:latin typeface="Univers LT Std 57 Cn"/>
              </a:rPr>
              <a:t>Database  </a:t>
            </a:r>
            <a:endParaRPr lang="en-US" sz="1600" dirty="0">
              <a:latin typeface="Univers LT Std 57 Cn"/>
            </a:endParaRPr>
          </a:p>
        </p:txBody>
      </p:sp>
      <p:sp>
        <p:nvSpPr>
          <p:cNvPr id="21510" name="Slide Number Placeholder 74"/>
          <p:cNvSpPr txBox="1">
            <a:spLocks noGrp="1"/>
          </p:cNvSpPr>
          <p:nvPr/>
        </p:nvSpPr>
        <p:spPr bwMode="auto">
          <a:xfrm>
            <a:off x="228600" y="64770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itchFamily="34" charset="0"/>
                <a:ea typeface="SimSun" pitchFamily="2" charset="-122"/>
              </a:defRPr>
            </a:lvl1pPr>
            <a:lvl2pPr marL="742950" indent="-285750" eaLnBrk="0" hangingPunct="0">
              <a:defRPr sz="2000" b="1">
                <a:solidFill>
                  <a:schemeClr val="tx1"/>
                </a:solidFill>
                <a:latin typeface="Arial" pitchFamily="34" charset="0"/>
                <a:ea typeface="SimSun" pitchFamily="2" charset="-122"/>
              </a:defRPr>
            </a:lvl2pPr>
            <a:lvl3pPr marL="1143000" indent="-228600" eaLnBrk="0" hangingPunct="0">
              <a:defRPr sz="2000" b="1">
                <a:solidFill>
                  <a:schemeClr val="tx1"/>
                </a:solidFill>
                <a:latin typeface="Arial" pitchFamily="34" charset="0"/>
                <a:ea typeface="SimSun" pitchFamily="2" charset="-122"/>
              </a:defRPr>
            </a:lvl3pPr>
            <a:lvl4pPr marL="1600200" indent="-228600" eaLnBrk="0" hangingPunct="0">
              <a:defRPr sz="2000" b="1">
                <a:solidFill>
                  <a:schemeClr val="tx1"/>
                </a:solidFill>
                <a:latin typeface="Arial" pitchFamily="34" charset="0"/>
                <a:ea typeface="SimSun" pitchFamily="2" charset="-122"/>
              </a:defRPr>
            </a:lvl4pPr>
            <a:lvl5pPr marL="2057400" indent="-228600" eaLnBrk="0" hangingPunct="0">
              <a:defRPr sz="2000" b="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000" b="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000" b="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000" b="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000" b="1">
                <a:solidFill>
                  <a:schemeClr val="tx1"/>
                </a:solidFill>
                <a:latin typeface="Arial" pitchFamily="34" charset="0"/>
                <a:ea typeface="SimSun" pitchFamily="2" charset="-122"/>
              </a:defRPr>
            </a:lvl9pPr>
          </a:lstStyle>
          <a:p>
            <a:pPr eaLnBrk="1" hangingPunct="1"/>
            <a:endParaRPr lang="en-US" sz="1000" dirty="0">
              <a:solidFill>
                <a:srgbClr val="C6C6C9"/>
              </a:solidFill>
              <a:latin typeface="Trebuchet MS" pitchFamily="34" charset="0"/>
            </a:endParaRPr>
          </a:p>
        </p:txBody>
      </p:sp>
      <p:grpSp>
        <p:nvGrpSpPr>
          <p:cNvPr id="4" name="Group 119"/>
          <p:cNvGrpSpPr>
            <a:grpSpLocks/>
          </p:cNvGrpSpPr>
          <p:nvPr/>
        </p:nvGrpSpPr>
        <p:grpSpPr bwMode="auto">
          <a:xfrm>
            <a:off x="2217738" y="1687070"/>
            <a:ext cx="6756400" cy="2803525"/>
            <a:chOff x="2218426" y="1116570"/>
            <a:chExt cx="6756400" cy="2802517"/>
          </a:xfrm>
        </p:grpSpPr>
        <p:sp>
          <p:nvSpPr>
            <p:cNvPr id="21561" name="Line 15"/>
            <p:cNvSpPr>
              <a:spLocks noChangeShapeType="1"/>
            </p:cNvSpPr>
            <p:nvPr/>
          </p:nvSpPr>
          <p:spPr bwMode="auto">
            <a:xfrm flipH="1">
              <a:off x="2666101" y="1330883"/>
              <a:ext cx="0" cy="19208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dirty="0"/>
            </a:p>
          </p:txBody>
        </p:sp>
        <p:sp>
          <p:nvSpPr>
            <p:cNvPr id="18490" name="Text Box 17"/>
            <p:cNvSpPr txBox="1">
              <a:spLocks noChangeArrowheads="1"/>
            </p:cNvSpPr>
            <p:nvPr/>
          </p:nvSpPr>
          <p:spPr bwMode="auto">
            <a:xfrm>
              <a:off x="2218426" y="1116570"/>
              <a:ext cx="6756400" cy="286129"/>
            </a:xfrm>
            <a:prstGeom prst="rect">
              <a:avLst/>
            </a:prstGeom>
            <a:solidFill>
              <a:schemeClr val="accent2">
                <a:lumMod val="60000"/>
                <a:lumOff val="40000"/>
              </a:schemeClr>
            </a:solidFill>
            <a:ln w="6350">
              <a:solidFill>
                <a:schemeClr val="tx1"/>
              </a:solidFill>
              <a:miter lim="800000"/>
              <a:headEnd/>
              <a:tailEnd/>
            </a:ln>
          </p:spPr>
          <p:txBody>
            <a:bodyPr>
              <a:spAutoFit/>
            </a:bodyPr>
            <a:lstStyle/>
            <a:p>
              <a:pPr marL="914400" indent="-914400">
                <a:lnSpc>
                  <a:spcPct val="90000"/>
                </a:lnSpc>
                <a:spcBef>
                  <a:spcPct val="50000"/>
                </a:spcBef>
                <a:buSzPct val="75000"/>
                <a:defRPr/>
              </a:pPr>
              <a:r>
                <a:rPr lang="en-US" sz="1400" dirty="0">
                  <a:solidFill>
                    <a:srgbClr val="6FB000"/>
                  </a:solidFill>
                  <a:latin typeface="Univers LT Std 57 Cn"/>
                </a:rPr>
                <a:t>Trail files: </a:t>
              </a:r>
              <a:r>
                <a:rPr lang="en-US" sz="1400" dirty="0">
                  <a:solidFill>
                    <a:srgbClr val="FF0000"/>
                  </a:solidFill>
                  <a:latin typeface="Univers LT Std 57 Cn"/>
                </a:rPr>
                <a:t>	</a:t>
              </a:r>
              <a:r>
                <a:rPr lang="en-US" sz="1200" dirty="0">
                  <a:latin typeface="Univers LT Std 57 Cn"/>
                </a:rPr>
                <a:t>Stages and queues data for routing and can be encrypted.</a:t>
              </a:r>
            </a:p>
          </p:txBody>
        </p:sp>
        <p:sp>
          <p:nvSpPr>
            <p:cNvPr id="21563" name="Text Box 31"/>
            <p:cNvSpPr txBox="1">
              <a:spLocks noChangeAspect="1" noChangeArrowheads="1"/>
            </p:cNvSpPr>
            <p:nvPr/>
          </p:nvSpPr>
          <p:spPr bwMode="auto">
            <a:xfrm>
              <a:off x="2876354" y="3209125"/>
              <a:ext cx="606255" cy="30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pitchFamily="34" charset="0"/>
                  <a:ea typeface="SimSun" pitchFamily="2" charset="-122"/>
                </a:defRPr>
              </a:lvl1pPr>
              <a:lvl2pPr marL="742950" indent="-285750" eaLnBrk="0" hangingPunct="0">
                <a:defRPr sz="2000" b="1">
                  <a:solidFill>
                    <a:schemeClr val="tx1"/>
                  </a:solidFill>
                  <a:latin typeface="Arial" pitchFamily="34" charset="0"/>
                  <a:ea typeface="SimSun" pitchFamily="2" charset="-122"/>
                </a:defRPr>
              </a:lvl2pPr>
              <a:lvl3pPr marL="1143000" indent="-228600" eaLnBrk="0" hangingPunct="0">
                <a:defRPr sz="2000" b="1">
                  <a:solidFill>
                    <a:schemeClr val="tx1"/>
                  </a:solidFill>
                  <a:latin typeface="Arial" pitchFamily="34" charset="0"/>
                  <a:ea typeface="SimSun" pitchFamily="2" charset="-122"/>
                </a:defRPr>
              </a:lvl3pPr>
              <a:lvl4pPr marL="1600200" indent="-228600" eaLnBrk="0" hangingPunct="0">
                <a:defRPr sz="2000" b="1">
                  <a:solidFill>
                    <a:schemeClr val="tx1"/>
                  </a:solidFill>
                  <a:latin typeface="Arial" pitchFamily="34" charset="0"/>
                  <a:ea typeface="SimSun" pitchFamily="2" charset="-122"/>
                </a:defRPr>
              </a:lvl4pPr>
              <a:lvl5pPr marL="2057400" indent="-228600" eaLnBrk="0" hangingPunct="0">
                <a:defRPr sz="2000" b="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000" b="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000" b="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000" b="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000" b="1">
                  <a:solidFill>
                    <a:schemeClr val="tx1"/>
                  </a:solidFill>
                  <a:latin typeface="Arial" pitchFamily="34" charset="0"/>
                  <a:ea typeface="SimSun" pitchFamily="2" charset="-122"/>
                </a:defRPr>
              </a:lvl9pPr>
            </a:lstStyle>
            <a:p>
              <a:pPr algn="r" eaLnBrk="1" hangingPunct="1"/>
              <a:r>
                <a:rPr lang="en-US" sz="700" dirty="0">
                  <a:latin typeface="Univers LT Std 57 Cn"/>
                </a:rPr>
                <a:t>Source </a:t>
              </a:r>
            </a:p>
            <a:p>
              <a:pPr algn="r" eaLnBrk="1" hangingPunct="1"/>
              <a:r>
                <a:rPr lang="en-US" sz="700" dirty="0">
                  <a:latin typeface="Univers LT Std 57 Cn"/>
                </a:rPr>
                <a:t>Trail Files</a:t>
              </a:r>
            </a:p>
          </p:txBody>
        </p:sp>
        <p:grpSp>
          <p:nvGrpSpPr>
            <p:cNvPr id="21564" name="Group 104"/>
            <p:cNvGrpSpPr>
              <a:grpSpLocks/>
            </p:cNvGrpSpPr>
            <p:nvPr/>
          </p:nvGrpSpPr>
          <p:grpSpPr bwMode="auto">
            <a:xfrm>
              <a:off x="2558746" y="3269349"/>
              <a:ext cx="570099" cy="649738"/>
              <a:chOff x="2491964" y="3268402"/>
              <a:chExt cx="570099" cy="649738"/>
            </a:xfrm>
          </p:grpSpPr>
          <p:pic>
            <p:nvPicPr>
              <p:cNvPr id="21565" name="Picture 100" descr="trail file 6 Oracle Re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1964" y="3268402"/>
                <a:ext cx="388009" cy="46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6" name="Picture 102" descr="trail file 6 Oracle Re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6602" y="3361422"/>
                <a:ext cx="388009" cy="46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7" name="Picture 103" descr="trail file 6 Oracle Re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4054" y="3450492"/>
                <a:ext cx="388009" cy="46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 name="Group 99"/>
          <p:cNvGrpSpPr>
            <a:grpSpLocks/>
          </p:cNvGrpSpPr>
          <p:nvPr/>
        </p:nvGrpSpPr>
        <p:grpSpPr bwMode="auto">
          <a:xfrm>
            <a:off x="173038" y="1299721"/>
            <a:ext cx="8801100" cy="3533775"/>
            <a:chOff x="172902" y="729356"/>
            <a:chExt cx="8801100" cy="3533573"/>
          </a:xfrm>
        </p:grpSpPr>
        <p:pic>
          <p:nvPicPr>
            <p:cNvPr id="21556" name="Picture 92" descr="Log Capture-Grey.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7589" y="2909731"/>
              <a:ext cx="1353198" cy="135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57" name="Group 106"/>
            <p:cNvGrpSpPr>
              <a:grpSpLocks/>
            </p:cNvGrpSpPr>
            <p:nvPr/>
          </p:nvGrpSpPr>
          <p:grpSpPr bwMode="auto">
            <a:xfrm>
              <a:off x="172902" y="729356"/>
              <a:ext cx="8801100" cy="2531429"/>
              <a:chOff x="164276" y="1108900"/>
              <a:chExt cx="8801100" cy="2531429"/>
            </a:xfrm>
          </p:grpSpPr>
          <p:sp>
            <p:nvSpPr>
              <p:cNvPr id="18496" name="Text Box 22"/>
              <p:cNvSpPr txBox="1">
                <a:spLocks noChangeArrowheads="1"/>
              </p:cNvSpPr>
              <p:nvPr/>
            </p:nvSpPr>
            <p:spPr bwMode="auto">
              <a:xfrm>
                <a:off x="164276" y="1108900"/>
                <a:ext cx="8801100" cy="286216"/>
              </a:xfrm>
              <a:prstGeom prst="rect">
                <a:avLst/>
              </a:prstGeom>
              <a:solidFill>
                <a:schemeClr val="accent2">
                  <a:lumMod val="60000"/>
                  <a:lumOff val="40000"/>
                </a:schemeClr>
              </a:solidFill>
              <a:ln w="6350">
                <a:solidFill>
                  <a:schemeClr val="tx1"/>
                </a:solidFill>
                <a:miter lim="800000"/>
                <a:headEnd/>
                <a:tailEnd/>
              </a:ln>
            </p:spPr>
            <p:txBody>
              <a:bodyPr>
                <a:spAutoFit/>
              </a:bodyPr>
              <a:lstStyle/>
              <a:p>
                <a:pPr marL="795338" indent="-795338">
                  <a:lnSpc>
                    <a:spcPct val="90000"/>
                  </a:lnSpc>
                  <a:spcBef>
                    <a:spcPct val="50000"/>
                  </a:spcBef>
                  <a:buSzPct val="75000"/>
                  <a:defRPr/>
                </a:pPr>
                <a:r>
                  <a:rPr lang="en-US" sz="1400" dirty="0">
                    <a:solidFill>
                      <a:srgbClr val="6FB000"/>
                    </a:solidFill>
                    <a:latin typeface="Univers LT Std 57 Cn"/>
                  </a:rPr>
                  <a:t>Capture:</a:t>
                </a:r>
                <a:r>
                  <a:rPr lang="en-US" sz="1400" dirty="0">
                    <a:solidFill>
                      <a:srgbClr val="FF0000"/>
                    </a:solidFill>
                    <a:latin typeface="Univers LT Std 57 Cn"/>
                  </a:rPr>
                  <a:t> </a:t>
                </a:r>
                <a:r>
                  <a:rPr lang="en-US" sz="1400" dirty="0">
                    <a:latin typeface="Univers LT Std 57 Cn"/>
                  </a:rPr>
                  <a:t>	</a:t>
                </a:r>
                <a:r>
                  <a:rPr lang="en-US" sz="1200" dirty="0">
                    <a:latin typeface="Univers LT Std 57 Cn"/>
                  </a:rPr>
                  <a:t>Committed changes are captured (and can be filtered) as they occur by reading the transaction logs.</a:t>
                </a:r>
              </a:p>
            </p:txBody>
          </p:sp>
          <p:cxnSp>
            <p:nvCxnSpPr>
              <p:cNvPr id="21560" name="Straight Arrow Connector 105"/>
              <p:cNvCxnSpPr>
                <a:cxnSpLocks noChangeShapeType="1"/>
              </p:cNvCxnSpPr>
              <p:nvPr/>
            </p:nvCxnSpPr>
            <p:spPr bwMode="auto">
              <a:xfrm rot="16200000" flipV="1">
                <a:off x="660071" y="2514731"/>
                <a:ext cx="2250440" cy="755"/>
              </a:xfrm>
              <a:prstGeom prst="straightConnector1">
                <a:avLst/>
              </a:prstGeom>
              <a:noFill/>
              <a:ln w="28575" algn="ctr">
                <a:solidFill>
                  <a:schemeClr val="tx1"/>
                </a:solidFill>
                <a:round/>
                <a:headEnd type="triangle" w="med" len="med"/>
                <a:tailEnd/>
              </a:ln>
              <a:extLst>
                <a:ext uri="{909E8E84-426E-40DD-AFC4-6F175D3DCCD1}">
                  <a14:hiddenFill xmlns:a14="http://schemas.microsoft.com/office/drawing/2010/main">
                    <a:noFill/>
                  </a14:hiddenFill>
                </a:ext>
              </a:extLst>
            </p:spPr>
          </p:cxnSp>
        </p:grpSp>
        <p:sp>
          <p:nvSpPr>
            <p:cNvPr id="21558" name="Text Box 27"/>
            <p:cNvSpPr txBox="1">
              <a:spLocks noChangeAspect="1" noChangeArrowheads="1"/>
            </p:cNvSpPr>
            <p:nvPr/>
          </p:nvSpPr>
          <p:spPr bwMode="auto">
            <a:xfrm>
              <a:off x="1462249" y="3423328"/>
              <a:ext cx="668773" cy="4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pitchFamily="34" charset="0"/>
                  <a:ea typeface="SimSun" pitchFamily="2" charset="-122"/>
                </a:defRPr>
              </a:lvl1pPr>
              <a:lvl2pPr marL="742950" indent="-285750" eaLnBrk="0" hangingPunct="0">
                <a:defRPr sz="2000" b="1">
                  <a:solidFill>
                    <a:schemeClr val="tx1"/>
                  </a:solidFill>
                  <a:latin typeface="Arial" pitchFamily="34" charset="0"/>
                  <a:ea typeface="SimSun" pitchFamily="2" charset="-122"/>
                </a:defRPr>
              </a:lvl2pPr>
              <a:lvl3pPr marL="1143000" indent="-228600" eaLnBrk="0" hangingPunct="0">
                <a:defRPr sz="2000" b="1">
                  <a:solidFill>
                    <a:schemeClr val="tx1"/>
                  </a:solidFill>
                  <a:latin typeface="Arial" pitchFamily="34" charset="0"/>
                  <a:ea typeface="SimSun" pitchFamily="2" charset="-122"/>
                </a:defRPr>
              </a:lvl3pPr>
              <a:lvl4pPr marL="1600200" indent="-228600" eaLnBrk="0" hangingPunct="0">
                <a:defRPr sz="2000" b="1">
                  <a:solidFill>
                    <a:schemeClr val="tx1"/>
                  </a:solidFill>
                  <a:latin typeface="Arial" pitchFamily="34" charset="0"/>
                  <a:ea typeface="SimSun" pitchFamily="2" charset="-122"/>
                </a:defRPr>
              </a:lvl4pPr>
              <a:lvl5pPr marL="2057400" indent="-228600" eaLnBrk="0" hangingPunct="0">
                <a:defRPr sz="2000" b="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000" b="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000" b="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000" b="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000" b="1">
                  <a:solidFill>
                    <a:schemeClr val="tx1"/>
                  </a:solidFill>
                  <a:latin typeface="Arial" pitchFamily="34" charset="0"/>
                  <a:ea typeface="SimSun" pitchFamily="2" charset="-122"/>
                </a:defRPr>
              </a:lvl9pPr>
            </a:lstStyle>
            <a:p>
              <a:pPr eaLnBrk="1" hangingPunct="1"/>
              <a:r>
                <a:rPr lang="en-US" sz="1000" dirty="0">
                  <a:solidFill>
                    <a:srgbClr val="C00000"/>
                  </a:solidFill>
                  <a:latin typeface="Univers LT Std 57 Cn"/>
                </a:rPr>
                <a:t>DB Log</a:t>
              </a:r>
            </a:p>
            <a:p>
              <a:pPr eaLnBrk="1" hangingPunct="1"/>
              <a:r>
                <a:rPr lang="en-US" sz="1000" dirty="0">
                  <a:solidFill>
                    <a:srgbClr val="C00000"/>
                  </a:solidFill>
                  <a:latin typeface="Univers LT Std 57 Cn"/>
                </a:rPr>
                <a:t>Capture</a:t>
              </a:r>
            </a:p>
          </p:txBody>
        </p:sp>
      </p:grpSp>
      <p:pic>
        <p:nvPicPr>
          <p:cNvPr id="92" name="Picture 43"/>
          <p:cNvPicPr>
            <a:picLocks noChangeAspect="1" noChangeArrowheads="1"/>
          </p:cNvPicPr>
          <p:nvPr/>
        </p:nvPicPr>
        <p:blipFill>
          <a:blip r:embed="rId5" cstate="print"/>
          <a:srcRect/>
          <a:stretch>
            <a:fillRect/>
          </a:stretch>
        </p:blipFill>
        <p:spPr bwMode="auto">
          <a:xfrm>
            <a:off x="508000" y="3831293"/>
            <a:ext cx="977900" cy="1380745"/>
          </a:xfrm>
          <a:prstGeom prst="rect">
            <a:avLst/>
          </a:prstGeom>
          <a:noFill/>
          <a:ln w="12700">
            <a:noFill/>
            <a:miter lim="800000"/>
            <a:headEnd/>
            <a:tailEnd/>
          </a:ln>
          <a:effectLst>
            <a:outerShdw dist="76199" dir="2999997" algn="ctr" rotWithShape="0">
              <a:srgbClr val="777777">
                <a:alpha val="25000"/>
              </a:srgbClr>
            </a:outerShdw>
          </a:effectLst>
        </p:spPr>
      </p:pic>
      <p:grpSp>
        <p:nvGrpSpPr>
          <p:cNvPr id="8" name="Group 134"/>
          <p:cNvGrpSpPr>
            <a:grpSpLocks/>
          </p:cNvGrpSpPr>
          <p:nvPr/>
        </p:nvGrpSpPr>
        <p:grpSpPr bwMode="auto">
          <a:xfrm>
            <a:off x="3055940" y="2079181"/>
            <a:ext cx="5921375" cy="2581275"/>
            <a:chOff x="3056648" y="1508138"/>
            <a:chExt cx="5920665" cy="2581052"/>
          </a:xfrm>
        </p:grpSpPr>
        <p:pic>
          <p:nvPicPr>
            <p:cNvPr id="21552" name="Picture 93" descr="Log Capture-Grey.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6648" y="3266950"/>
              <a:ext cx="822240" cy="82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3" name="Text Box 64"/>
            <p:cNvSpPr txBox="1">
              <a:spLocks noChangeAspect="1" noChangeArrowheads="1"/>
            </p:cNvSpPr>
            <p:nvPr/>
          </p:nvSpPr>
          <p:spPr bwMode="auto">
            <a:xfrm>
              <a:off x="3111160" y="3546016"/>
              <a:ext cx="540468" cy="2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pitchFamily="34" charset="0"/>
                  <a:ea typeface="SimSun" pitchFamily="2" charset="-122"/>
                </a:defRPr>
              </a:lvl1pPr>
              <a:lvl2pPr marL="742950" indent="-285750" eaLnBrk="0" hangingPunct="0">
                <a:defRPr sz="2000" b="1">
                  <a:solidFill>
                    <a:schemeClr val="tx1"/>
                  </a:solidFill>
                  <a:latin typeface="Arial" pitchFamily="34" charset="0"/>
                  <a:ea typeface="SimSun" pitchFamily="2" charset="-122"/>
                </a:defRPr>
              </a:lvl2pPr>
              <a:lvl3pPr marL="1143000" indent="-228600" eaLnBrk="0" hangingPunct="0">
                <a:defRPr sz="2000" b="1">
                  <a:solidFill>
                    <a:schemeClr val="tx1"/>
                  </a:solidFill>
                  <a:latin typeface="Arial" pitchFamily="34" charset="0"/>
                  <a:ea typeface="SimSun" pitchFamily="2" charset="-122"/>
                </a:defRPr>
              </a:lvl3pPr>
              <a:lvl4pPr marL="1600200" indent="-228600" eaLnBrk="0" hangingPunct="0">
                <a:defRPr sz="2000" b="1">
                  <a:solidFill>
                    <a:schemeClr val="tx1"/>
                  </a:solidFill>
                  <a:latin typeface="Arial" pitchFamily="34" charset="0"/>
                  <a:ea typeface="SimSun" pitchFamily="2" charset="-122"/>
                </a:defRPr>
              </a:lvl4pPr>
              <a:lvl5pPr marL="2057400" indent="-228600" eaLnBrk="0" hangingPunct="0">
                <a:defRPr sz="2000" b="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000" b="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000" b="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000" b="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000" b="1">
                  <a:solidFill>
                    <a:schemeClr val="tx1"/>
                  </a:solidFill>
                  <a:latin typeface="Arial" pitchFamily="34" charset="0"/>
                  <a:ea typeface="SimSun" pitchFamily="2" charset="-122"/>
                </a:defRPr>
              </a:lvl9pPr>
            </a:lstStyle>
            <a:p>
              <a:pPr eaLnBrk="1" hangingPunct="1"/>
              <a:r>
                <a:rPr lang="en-US" sz="1000" dirty="0">
                  <a:solidFill>
                    <a:srgbClr val="C00000"/>
                  </a:solidFill>
                  <a:latin typeface="Univers LT Std 57 Cn"/>
                </a:rPr>
                <a:t>Pump</a:t>
              </a:r>
              <a:endParaRPr lang="en-US" sz="2800" dirty="0">
                <a:solidFill>
                  <a:srgbClr val="C00000"/>
                </a:solidFill>
                <a:latin typeface="Times New Roman" pitchFamily="18" charset="0"/>
              </a:endParaRPr>
            </a:p>
          </p:txBody>
        </p:sp>
        <p:sp>
          <p:nvSpPr>
            <p:cNvPr id="18450" name="Text Box 69"/>
            <p:cNvSpPr txBox="1">
              <a:spLocks noChangeArrowheads="1"/>
            </p:cNvSpPr>
            <p:nvPr/>
          </p:nvSpPr>
          <p:spPr bwMode="auto">
            <a:xfrm>
              <a:off x="3124902" y="1508138"/>
              <a:ext cx="5852411" cy="286207"/>
            </a:xfrm>
            <a:prstGeom prst="rect">
              <a:avLst/>
            </a:prstGeom>
            <a:solidFill>
              <a:schemeClr val="accent2">
                <a:lumMod val="60000"/>
                <a:lumOff val="40000"/>
              </a:schemeClr>
            </a:solidFill>
            <a:ln w="6350">
              <a:solidFill>
                <a:schemeClr val="tx1"/>
              </a:solidFill>
              <a:miter lim="800000"/>
              <a:headEnd/>
              <a:tailEnd/>
            </a:ln>
          </p:spPr>
          <p:txBody>
            <a:bodyPr>
              <a:spAutoFit/>
            </a:bodyPr>
            <a:lstStyle/>
            <a:p>
              <a:pPr marL="688975" indent="-688975">
                <a:lnSpc>
                  <a:spcPct val="90000"/>
                </a:lnSpc>
                <a:spcBef>
                  <a:spcPct val="50000"/>
                </a:spcBef>
                <a:buSzPct val="75000"/>
                <a:defRPr/>
              </a:pPr>
              <a:r>
                <a:rPr lang="en-US" sz="1400" dirty="0">
                  <a:solidFill>
                    <a:srgbClr val="6FB000"/>
                  </a:solidFill>
                  <a:latin typeface="Univers LT Std 57 Cn"/>
                </a:rPr>
                <a:t>Pump:</a:t>
              </a:r>
              <a:r>
                <a:rPr lang="en-US" sz="1400" dirty="0">
                  <a:solidFill>
                    <a:srgbClr val="FF0000"/>
                  </a:solidFill>
                  <a:latin typeface="Univers LT Std 57 Cn"/>
                </a:rPr>
                <a:t> 	</a:t>
              </a:r>
              <a:r>
                <a:rPr lang="en-US" sz="1200" dirty="0">
                  <a:latin typeface="Univers LT Std 57 Cn"/>
                </a:rPr>
                <a:t>Distribute data for routing to one or multiple targets. </a:t>
              </a:r>
            </a:p>
          </p:txBody>
        </p:sp>
        <p:sp>
          <p:nvSpPr>
            <p:cNvPr id="21555" name="Line 70"/>
            <p:cNvSpPr>
              <a:spLocks noChangeShapeType="1"/>
            </p:cNvSpPr>
            <p:nvPr/>
          </p:nvSpPr>
          <p:spPr bwMode="auto">
            <a:xfrm flipH="1">
              <a:off x="3352800" y="1801826"/>
              <a:ext cx="0" cy="14462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NZ" dirty="0"/>
            </a:p>
          </p:txBody>
        </p:sp>
      </p:grpSp>
      <p:grpSp>
        <p:nvGrpSpPr>
          <p:cNvPr id="9" name="Group 136"/>
          <p:cNvGrpSpPr>
            <a:grpSpLocks/>
          </p:cNvGrpSpPr>
          <p:nvPr/>
        </p:nvGrpSpPr>
        <p:grpSpPr bwMode="auto">
          <a:xfrm>
            <a:off x="2667002" y="2893705"/>
            <a:ext cx="6310313" cy="2025651"/>
            <a:chOff x="2667000" y="2245282"/>
            <a:chExt cx="6310745" cy="2024849"/>
          </a:xfrm>
        </p:grpSpPr>
        <p:grpSp>
          <p:nvGrpSpPr>
            <p:cNvPr id="21544" name="Group 119"/>
            <p:cNvGrpSpPr>
              <a:grpSpLocks/>
            </p:cNvGrpSpPr>
            <p:nvPr/>
          </p:nvGrpSpPr>
          <p:grpSpPr bwMode="auto">
            <a:xfrm>
              <a:off x="6022888" y="3303517"/>
              <a:ext cx="570099" cy="649738"/>
              <a:chOff x="2491964" y="3268402"/>
              <a:chExt cx="570099" cy="649738"/>
            </a:xfrm>
          </p:grpSpPr>
          <p:pic>
            <p:nvPicPr>
              <p:cNvPr id="21549" name="Picture 121" descr="trail file 6 Oracle Re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1964" y="3268402"/>
                <a:ext cx="388009" cy="46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0" name="Picture 122" descr="trail file 6 Oracle Re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6602" y="3361422"/>
                <a:ext cx="388009" cy="46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1" name="Picture 123" descr="trail file 6 Oracle Re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4054" y="3450492"/>
                <a:ext cx="388009" cy="46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45" name="Picture 96" descr="Delivery-Replicat Gr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7570" y="2962652"/>
              <a:ext cx="1307479" cy="130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546" name="Straight Connector 116"/>
            <p:cNvCxnSpPr>
              <a:cxnSpLocks noChangeShapeType="1"/>
            </p:cNvCxnSpPr>
            <p:nvPr/>
          </p:nvCxnSpPr>
          <p:spPr bwMode="auto">
            <a:xfrm>
              <a:off x="3810000" y="3676495"/>
              <a:ext cx="2259901" cy="0"/>
            </a:xfrm>
            <a:prstGeom prst="line">
              <a:avLst/>
            </a:prstGeom>
            <a:noFill/>
            <a:ln w="38100" cap="rnd" algn="ctr">
              <a:solidFill>
                <a:schemeClr val="tx1"/>
              </a:solidFill>
              <a:prstDash val="sysDot"/>
              <a:round/>
              <a:headEnd/>
              <a:tailEnd/>
            </a:ln>
            <a:extLst>
              <a:ext uri="{909E8E84-426E-40DD-AFC4-6F175D3DCCD1}">
                <a14:hiddenFill xmlns:a14="http://schemas.microsoft.com/office/drawing/2010/main">
                  <a:noFill/>
                </a14:hiddenFill>
              </a:ext>
            </a:extLst>
          </p:spPr>
        </p:cxnSp>
        <p:grpSp>
          <p:nvGrpSpPr>
            <p:cNvPr id="11" name="Group 82"/>
            <p:cNvGrpSpPr/>
            <p:nvPr/>
          </p:nvGrpSpPr>
          <p:grpSpPr>
            <a:xfrm>
              <a:off x="2667000" y="2245282"/>
              <a:ext cx="6310745" cy="1503185"/>
              <a:chOff x="2667000" y="3012996"/>
              <a:chExt cx="6310745" cy="1503185"/>
            </a:xfrm>
            <a:solidFill>
              <a:schemeClr val="accent2">
                <a:lumMod val="60000"/>
                <a:lumOff val="40000"/>
              </a:schemeClr>
            </a:solidFill>
          </p:grpSpPr>
          <p:sp>
            <p:nvSpPr>
              <p:cNvPr id="18476" name="Line 16"/>
              <p:cNvSpPr>
                <a:spLocks noChangeShapeType="1"/>
              </p:cNvSpPr>
              <p:nvPr/>
            </p:nvSpPr>
            <p:spPr bwMode="auto">
              <a:xfrm>
                <a:off x="6264806" y="3623060"/>
                <a:ext cx="0" cy="371039"/>
              </a:xfrm>
              <a:prstGeom prst="line">
                <a:avLst/>
              </a:prstGeom>
              <a:grpFill/>
              <a:ln w="28575">
                <a:solidFill>
                  <a:schemeClr val="tx1"/>
                </a:solidFill>
                <a:round/>
                <a:headEnd/>
                <a:tailEnd type="triangle" w="med" len="med"/>
              </a:ln>
            </p:spPr>
            <p:txBody>
              <a:bodyPr wrap="none"/>
              <a:lstStyle/>
              <a:p>
                <a:pPr algn="ctr">
                  <a:lnSpc>
                    <a:spcPct val="90000"/>
                  </a:lnSpc>
                  <a:spcBef>
                    <a:spcPct val="50000"/>
                  </a:spcBef>
                  <a:buClr>
                    <a:schemeClr val="accent1"/>
                  </a:buClr>
                  <a:defRPr/>
                </a:pPr>
                <a:endParaRPr lang="en-US" dirty="0"/>
              </a:p>
            </p:txBody>
          </p:sp>
          <p:sp>
            <p:nvSpPr>
              <p:cNvPr id="18477" name="Line 18"/>
              <p:cNvSpPr>
                <a:spLocks noChangeShapeType="1"/>
              </p:cNvSpPr>
              <p:nvPr/>
            </p:nvSpPr>
            <p:spPr bwMode="auto">
              <a:xfrm flipH="1">
                <a:off x="7315811" y="3130830"/>
                <a:ext cx="0" cy="863270"/>
              </a:xfrm>
              <a:prstGeom prst="line">
                <a:avLst/>
              </a:prstGeom>
              <a:grpFill/>
              <a:ln w="28575">
                <a:solidFill>
                  <a:schemeClr val="tx1"/>
                </a:solidFill>
                <a:round/>
                <a:headEnd/>
                <a:tailEnd type="triangle" w="med" len="med"/>
              </a:ln>
            </p:spPr>
            <p:txBody>
              <a:bodyPr/>
              <a:lstStyle/>
              <a:p>
                <a:pPr algn="ctr">
                  <a:lnSpc>
                    <a:spcPct val="90000"/>
                  </a:lnSpc>
                  <a:spcBef>
                    <a:spcPct val="50000"/>
                  </a:spcBef>
                  <a:buClr>
                    <a:schemeClr val="accent1"/>
                  </a:buClr>
                  <a:defRPr/>
                </a:pPr>
                <a:endParaRPr lang="en-US" dirty="0"/>
              </a:p>
            </p:txBody>
          </p:sp>
          <p:sp>
            <p:nvSpPr>
              <p:cNvPr id="18478" name="Line 19"/>
              <p:cNvSpPr>
                <a:spLocks noChangeShapeType="1"/>
              </p:cNvSpPr>
              <p:nvPr/>
            </p:nvSpPr>
            <p:spPr bwMode="auto">
              <a:xfrm>
                <a:off x="2667000" y="3619942"/>
                <a:ext cx="3602126" cy="0"/>
              </a:xfrm>
              <a:prstGeom prst="line">
                <a:avLst/>
              </a:prstGeom>
              <a:grpFill/>
              <a:ln w="28575">
                <a:solidFill>
                  <a:schemeClr val="tx1"/>
                </a:solidFill>
                <a:round/>
                <a:headEnd/>
                <a:tailEnd/>
              </a:ln>
            </p:spPr>
            <p:txBody>
              <a:bodyPr/>
              <a:lstStyle/>
              <a:p>
                <a:pPr algn="ctr">
                  <a:lnSpc>
                    <a:spcPct val="90000"/>
                  </a:lnSpc>
                  <a:spcBef>
                    <a:spcPct val="50000"/>
                  </a:spcBef>
                  <a:buClr>
                    <a:schemeClr val="accent1"/>
                  </a:buClr>
                  <a:defRPr/>
                </a:pPr>
                <a:endParaRPr lang="en-US" dirty="0"/>
              </a:p>
            </p:txBody>
          </p:sp>
          <p:sp>
            <p:nvSpPr>
              <p:cNvPr id="18479" name="Text Box 23"/>
              <p:cNvSpPr txBox="1">
                <a:spLocks noChangeArrowheads="1"/>
              </p:cNvSpPr>
              <p:nvPr/>
            </p:nvSpPr>
            <p:spPr bwMode="auto">
              <a:xfrm>
                <a:off x="4334495" y="3012996"/>
                <a:ext cx="4643250" cy="492248"/>
              </a:xfrm>
              <a:prstGeom prst="rect">
                <a:avLst/>
              </a:prstGeom>
              <a:grpFill/>
              <a:ln w="6350">
                <a:solidFill>
                  <a:schemeClr val="tx1"/>
                </a:solidFill>
                <a:miter lim="800000"/>
                <a:headEnd/>
                <a:tailEnd/>
              </a:ln>
            </p:spPr>
            <p:txBody>
              <a:bodyPr>
                <a:spAutoFit/>
              </a:bodyPr>
              <a:lstStyle/>
              <a:p>
                <a:pPr marL="914400" indent="-914400">
                  <a:defRPr/>
                </a:pPr>
                <a:r>
                  <a:rPr lang="en-US" sz="1400" dirty="0">
                    <a:solidFill>
                      <a:srgbClr val="6FB000"/>
                    </a:solidFill>
                    <a:latin typeface="Univers LT Std 57 Cn"/>
                  </a:rPr>
                  <a:t>Delivery:</a:t>
                </a:r>
                <a:r>
                  <a:rPr lang="en-US" sz="1400" dirty="0">
                    <a:solidFill>
                      <a:srgbClr val="FF0000"/>
                    </a:solidFill>
                    <a:latin typeface="Univers LT Std 57 Cn"/>
                  </a:rPr>
                  <a:t> 	</a:t>
                </a:r>
                <a:r>
                  <a:rPr lang="en-US" sz="1200" dirty="0">
                    <a:latin typeface="Univers LT Std 57 Cn"/>
                  </a:rPr>
                  <a:t>Applies data with transaction integrity, transforming the data as required. </a:t>
                </a:r>
              </a:p>
            </p:txBody>
          </p:sp>
          <p:sp>
            <p:nvSpPr>
              <p:cNvPr id="18488" name="Text Box 35"/>
              <p:cNvSpPr txBox="1">
                <a:spLocks noChangeAspect="1" noChangeArrowheads="1"/>
              </p:cNvSpPr>
              <p:nvPr/>
            </p:nvSpPr>
            <p:spPr bwMode="auto">
              <a:xfrm>
                <a:off x="5558527" y="4088050"/>
                <a:ext cx="571028" cy="307655"/>
              </a:xfrm>
              <a:prstGeom prst="rect">
                <a:avLst/>
              </a:prstGeom>
              <a:noFill/>
              <a:ln w="9525">
                <a:noFill/>
                <a:miter lim="800000"/>
                <a:headEnd/>
                <a:tailEnd/>
              </a:ln>
            </p:spPr>
            <p:txBody>
              <a:bodyPr wrap="none">
                <a:spAutoFit/>
              </a:bodyPr>
              <a:lstStyle/>
              <a:p>
                <a:pPr algn="r">
                  <a:defRPr/>
                </a:pPr>
                <a:r>
                  <a:rPr lang="en-US" sz="700" dirty="0">
                    <a:latin typeface="Univers LT Std 57 Cn"/>
                  </a:rPr>
                  <a:t>Target</a:t>
                </a:r>
              </a:p>
              <a:p>
                <a:pPr algn="r">
                  <a:defRPr/>
                </a:pPr>
                <a:r>
                  <a:rPr lang="en-US" sz="700" dirty="0">
                    <a:latin typeface="Univers LT Std 57 Cn"/>
                  </a:rPr>
                  <a:t>Trail Files</a:t>
                </a:r>
              </a:p>
            </p:txBody>
          </p:sp>
          <p:sp>
            <p:nvSpPr>
              <p:cNvPr id="18483" name="Text Box 48"/>
              <p:cNvSpPr txBox="1">
                <a:spLocks noChangeAspect="1" noChangeArrowheads="1"/>
              </p:cNvSpPr>
              <p:nvPr/>
            </p:nvSpPr>
            <p:spPr bwMode="auto">
              <a:xfrm>
                <a:off x="6588892" y="4270058"/>
                <a:ext cx="647978" cy="246123"/>
              </a:xfrm>
              <a:prstGeom prst="rect">
                <a:avLst/>
              </a:prstGeom>
              <a:noFill/>
              <a:ln w="9525">
                <a:noFill/>
                <a:miter lim="800000"/>
                <a:headEnd/>
                <a:tailEnd/>
              </a:ln>
            </p:spPr>
            <p:txBody>
              <a:bodyPr wrap="none">
                <a:spAutoFit/>
              </a:bodyPr>
              <a:lstStyle/>
              <a:p>
                <a:pPr>
                  <a:defRPr/>
                </a:pPr>
                <a:r>
                  <a:rPr lang="en-US" sz="1000" dirty="0">
                    <a:solidFill>
                      <a:srgbClr val="C00000"/>
                    </a:solidFill>
                    <a:latin typeface="Univers LT Std 57 Cn"/>
                  </a:rPr>
                  <a:t>Delivery</a:t>
                </a:r>
              </a:p>
            </p:txBody>
          </p:sp>
        </p:grpSp>
        <p:sp>
          <p:nvSpPr>
            <p:cNvPr id="21548" name="Text Box 27"/>
            <p:cNvSpPr txBox="1">
              <a:spLocks noChangeAspect="1" noChangeArrowheads="1"/>
            </p:cNvSpPr>
            <p:nvPr/>
          </p:nvSpPr>
          <p:spPr bwMode="auto">
            <a:xfrm>
              <a:off x="7170369" y="3424551"/>
              <a:ext cx="773940" cy="39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ea typeface="SimSun" pitchFamily="2" charset="-122"/>
                </a:defRPr>
              </a:lvl1pPr>
              <a:lvl2pPr marL="742950" indent="-285750" eaLnBrk="0" hangingPunct="0">
                <a:defRPr sz="2000" b="1">
                  <a:solidFill>
                    <a:schemeClr val="tx1"/>
                  </a:solidFill>
                  <a:latin typeface="Arial" pitchFamily="34" charset="0"/>
                  <a:ea typeface="SimSun" pitchFamily="2" charset="-122"/>
                </a:defRPr>
              </a:lvl2pPr>
              <a:lvl3pPr marL="1143000" indent="-228600" eaLnBrk="0" hangingPunct="0">
                <a:defRPr sz="2000" b="1">
                  <a:solidFill>
                    <a:schemeClr val="tx1"/>
                  </a:solidFill>
                  <a:latin typeface="Arial" pitchFamily="34" charset="0"/>
                  <a:ea typeface="SimSun" pitchFamily="2" charset="-122"/>
                </a:defRPr>
              </a:lvl3pPr>
              <a:lvl4pPr marL="1600200" indent="-228600" eaLnBrk="0" hangingPunct="0">
                <a:defRPr sz="2000" b="1">
                  <a:solidFill>
                    <a:schemeClr val="tx1"/>
                  </a:solidFill>
                  <a:latin typeface="Arial" pitchFamily="34" charset="0"/>
                  <a:ea typeface="SimSun" pitchFamily="2" charset="-122"/>
                </a:defRPr>
              </a:lvl4pPr>
              <a:lvl5pPr marL="2057400" indent="-228600" eaLnBrk="0" hangingPunct="0">
                <a:defRPr sz="2000" b="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000" b="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000" b="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000" b="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000" b="1">
                  <a:solidFill>
                    <a:schemeClr val="tx1"/>
                  </a:solidFill>
                  <a:latin typeface="Arial" pitchFamily="34" charset="0"/>
                  <a:ea typeface="SimSun" pitchFamily="2" charset="-122"/>
                </a:defRPr>
              </a:lvl9pPr>
            </a:lstStyle>
            <a:p>
              <a:pPr eaLnBrk="1" hangingPunct="1"/>
              <a:r>
                <a:rPr lang="en-US" sz="1000" dirty="0">
                  <a:solidFill>
                    <a:srgbClr val="C00000"/>
                  </a:solidFill>
                  <a:latin typeface="Univers LT Std 57 Cn"/>
                </a:rPr>
                <a:t>DB Client</a:t>
              </a:r>
            </a:p>
            <a:p>
              <a:pPr eaLnBrk="1" hangingPunct="1"/>
              <a:r>
                <a:rPr lang="en-US" sz="1000" dirty="0">
                  <a:solidFill>
                    <a:srgbClr val="C00000"/>
                  </a:solidFill>
                  <a:latin typeface="Univers LT Std 57 Cn"/>
                </a:rPr>
                <a:t>Library</a:t>
              </a:r>
            </a:p>
          </p:txBody>
        </p:sp>
      </p:grpSp>
      <p:pic>
        <p:nvPicPr>
          <p:cNvPr id="96" name="Picture 43"/>
          <p:cNvPicPr>
            <a:picLocks noChangeAspect="1" noChangeArrowheads="1"/>
          </p:cNvPicPr>
          <p:nvPr/>
        </p:nvPicPr>
        <p:blipFill>
          <a:blip r:embed="rId5" cstate="print"/>
          <a:srcRect/>
          <a:stretch>
            <a:fillRect/>
          </a:stretch>
        </p:blipFill>
        <p:spPr bwMode="auto">
          <a:xfrm>
            <a:off x="7840663" y="3934322"/>
            <a:ext cx="977900" cy="1433681"/>
          </a:xfrm>
          <a:prstGeom prst="rect">
            <a:avLst/>
          </a:prstGeom>
          <a:noFill/>
          <a:ln w="12700">
            <a:noFill/>
            <a:miter lim="800000"/>
            <a:headEnd/>
            <a:tailEnd/>
          </a:ln>
          <a:effectLst>
            <a:outerShdw dist="76199" dir="2999997" algn="ctr" rotWithShape="0">
              <a:srgbClr val="777777">
                <a:alpha val="25000"/>
              </a:srgbClr>
            </a:outerShdw>
          </a:effectLst>
        </p:spPr>
      </p:pic>
      <p:grpSp>
        <p:nvGrpSpPr>
          <p:cNvPr id="12" name="Group 136"/>
          <p:cNvGrpSpPr>
            <a:grpSpLocks/>
          </p:cNvGrpSpPr>
          <p:nvPr/>
        </p:nvGrpSpPr>
        <p:grpSpPr bwMode="auto">
          <a:xfrm>
            <a:off x="3608193" y="2457734"/>
            <a:ext cx="5369120" cy="2338388"/>
            <a:chOff x="3657600" y="1869945"/>
            <a:chExt cx="5362576" cy="2339274"/>
          </a:xfrm>
        </p:grpSpPr>
        <p:pic>
          <p:nvPicPr>
            <p:cNvPr id="136" name="Picture 135" descr="Red Globe.png"/>
            <p:cNvPicPr>
              <a:picLocks noChangeAspect="1"/>
            </p:cNvPicPr>
            <p:nvPr/>
          </p:nvPicPr>
          <p:blipFill>
            <a:blip r:embed="rId7" cstate="print"/>
            <a:stretch>
              <a:fillRect/>
            </a:stretch>
          </p:blipFill>
          <p:spPr>
            <a:xfrm>
              <a:off x="3946525" y="2902211"/>
              <a:ext cx="1306513" cy="1307008"/>
            </a:xfrm>
            <a:prstGeom prst="rect">
              <a:avLst/>
            </a:prstGeom>
            <a:effectLst>
              <a:outerShdw blurRad="635000" dist="381000" dir="3240000" sx="73000" sy="73000" rotWithShape="0">
                <a:schemeClr val="accent1">
                  <a:lumMod val="60000"/>
                  <a:lumOff val="40000"/>
                  <a:alpha val="60000"/>
                </a:schemeClr>
              </a:outerShdw>
            </a:effectLst>
          </p:spPr>
        </p:pic>
        <p:grpSp>
          <p:nvGrpSpPr>
            <p:cNvPr id="21540" name="Group 83"/>
            <p:cNvGrpSpPr>
              <a:grpSpLocks/>
            </p:cNvGrpSpPr>
            <p:nvPr/>
          </p:nvGrpSpPr>
          <p:grpSpPr bwMode="auto">
            <a:xfrm>
              <a:off x="3657600" y="1869945"/>
              <a:ext cx="5362576" cy="1911350"/>
              <a:chOff x="2304" y="1669"/>
              <a:chExt cx="3378" cy="1204"/>
            </a:xfrm>
          </p:grpSpPr>
          <p:sp>
            <p:nvSpPr>
              <p:cNvPr id="18503" name="Text Box 20"/>
              <p:cNvSpPr txBox="1">
                <a:spLocks noChangeArrowheads="1"/>
              </p:cNvSpPr>
              <p:nvPr/>
            </p:nvSpPr>
            <p:spPr bwMode="auto">
              <a:xfrm>
                <a:off x="2304" y="1669"/>
                <a:ext cx="3378" cy="180"/>
              </a:xfrm>
              <a:prstGeom prst="rect">
                <a:avLst/>
              </a:prstGeom>
              <a:solidFill>
                <a:schemeClr val="accent2">
                  <a:lumMod val="60000"/>
                  <a:lumOff val="40000"/>
                </a:schemeClr>
              </a:solidFill>
              <a:ln w="6350">
                <a:solidFill>
                  <a:schemeClr val="tx1"/>
                </a:solidFill>
                <a:miter lim="800000"/>
                <a:headEnd/>
                <a:tailEnd/>
              </a:ln>
            </p:spPr>
            <p:txBody>
              <a:bodyPr>
                <a:spAutoFit/>
              </a:bodyPr>
              <a:lstStyle/>
              <a:p>
                <a:pPr marL="688975" indent="-688975">
                  <a:lnSpc>
                    <a:spcPct val="90000"/>
                  </a:lnSpc>
                  <a:spcBef>
                    <a:spcPct val="50000"/>
                  </a:spcBef>
                  <a:buSzPct val="75000"/>
                  <a:defRPr/>
                </a:pPr>
                <a:r>
                  <a:rPr lang="en-US" sz="1400" dirty="0">
                    <a:solidFill>
                      <a:srgbClr val="6FB000"/>
                    </a:solidFill>
                    <a:latin typeface="Univers LT Std 57 Cn"/>
                  </a:rPr>
                  <a:t>Route:</a:t>
                </a:r>
                <a:r>
                  <a:rPr lang="en-US" sz="1400" dirty="0">
                    <a:solidFill>
                      <a:srgbClr val="FF0000"/>
                    </a:solidFill>
                    <a:latin typeface="Univers LT Std 57 Cn"/>
                  </a:rPr>
                  <a:t> 	</a:t>
                </a:r>
                <a:r>
                  <a:rPr lang="en-US" sz="1200" dirty="0">
                    <a:latin typeface="Univers LT Std 57 Cn"/>
                  </a:rPr>
                  <a:t>Data can be compressed and encrypted for routing to targets. </a:t>
                </a:r>
              </a:p>
            </p:txBody>
          </p:sp>
          <p:sp>
            <p:nvSpPr>
              <p:cNvPr id="21542" name="Line 21"/>
              <p:cNvSpPr>
                <a:spLocks noChangeShapeType="1"/>
              </p:cNvSpPr>
              <p:nvPr/>
            </p:nvSpPr>
            <p:spPr bwMode="auto">
              <a:xfrm flipV="1">
                <a:off x="2614" y="1855"/>
                <a:ext cx="0" cy="647"/>
              </a:xfrm>
              <a:prstGeom prst="line">
                <a:avLst/>
              </a:prstGeom>
              <a:noFill/>
              <a:ln w="28575"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NZ" dirty="0"/>
              </a:p>
            </p:txBody>
          </p:sp>
          <p:sp>
            <p:nvSpPr>
              <p:cNvPr id="18502" name="Text Box 8"/>
              <p:cNvSpPr txBox="1">
                <a:spLocks noChangeArrowheads="1"/>
              </p:cNvSpPr>
              <p:nvPr/>
            </p:nvSpPr>
            <p:spPr bwMode="auto">
              <a:xfrm>
                <a:off x="2585" y="2466"/>
                <a:ext cx="689" cy="407"/>
              </a:xfrm>
              <a:prstGeom prst="rect">
                <a:avLst/>
              </a:prstGeom>
              <a:noFill/>
              <a:ln w="9525">
                <a:noFill/>
                <a:miter lim="800000"/>
                <a:headEnd/>
                <a:tailEnd/>
              </a:ln>
              <a:effectLst>
                <a:outerShdw blurRad="50800" dist="38100" dir="5400000" algn="ctr" rotWithShape="0">
                  <a:schemeClr val="accent1">
                    <a:lumMod val="40000"/>
                    <a:lumOff val="60000"/>
                  </a:schemeClr>
                </a:outerShdw>
              </a:effectLst>
            </p:spPr>
            <p:txBody>
              <a:bodyPr wrap="none">
                <a:spAutoFit/>
              </a:bodyPr>
              <a:lstStyle/>
              <a:p>
                <a:pPr>
                  <a:defRPr/>
                </a:pPr>
                <a:r>
                  <a:rPr lang="en-US" sz="1200" dirty="0">
                    <a:latin typeface="Univers LT Std 57 Cn"/>
                  </a:rPr>
                  <a:t>TCP /IP</a:t>
                </a:r>
              </a:p>
              <a:p>
                <a:pPr>
                  <a:defRPr/>
                </a:pPr>
                <a:r>
                  <a:rPr lang="en-US" sz="1200" dirty="0">
                    <a:latin typeface="Univers LT Std 57 Cn"/>
                  </a:rPr>
                  <a:t>LAN / WAN / </a:t>
                </a:r>
              </a:p>
              <a:p>
                <a:pPr algn="ctr">
                  <a:defRPr/>
                </a:pPr>
                <a:r>
                  <a:rPr lang="en-US" sz="1200" dirty="0">
                    <a:latin typeface="Univers LT Std 57 Cn"/>
                  </a:rPr>
                  <a:t>Internet</a:t>
                </a:r>
              </a:p>
            </p:txBody>
          </p:sp>
        </p:grpSp>
      </p:grpSp>
      <p:grpSp>
        <p:nvGrpSpPr>
          <p:cNvPr id="14" name="Group 141"/>
          <p:cNvGrpSpPr>
            <a:grpSpLocks/>
          </p:cNvGrpSpPr>
          <p:nvPr/>
        </p:nvGrpSpPr>
        <p:grpSpPr bwMode="auto">
          <a:xfrm>
            <a:off x="1403648" y="4285807"/>
            <a:ext cx="6696742" cy="1387475"/>
            <a:chOff x="1403744" y="3714907"/>
            <a:chExt cx="6696656" cy="1388056"/>
          </a:xfrm>
        </p:grpSpPr>
        <p:grpSp>
          <p:nvGrpSpPr>
            <p:cNvPr id="21521" name="Group 125"/>
            <p:cNvGrpSpPr>
              <a:grpSpLocks noChangeAspect="1"/>
            </p:cNvGrpSpPr>
            <p:nvPr/>
          </p:nvGrpSpPr>
          <p:grpSpPr bwMode="auto">
            <a:xfrm>
              <a:off x="6184287" y="4166324"/>
              <a:ext cx="427007" cy="486658"/>
              <a:chOff x="2491964" y="3268402"/>
              <a:chExt cx="570099" cy="649738"/>
            </a:xfrm>
          </p:grpSpPr>
          <p:pic>
            <p:nvPicPr>
              <p:cNvPr id="21536" name="Picture 126" descr="trail file 6 Oracle Red.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91964" y="3268402"/>
                <a:ext cx="388009" cy="46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7" name="Picture 128" descr="trail file 6 Oracle Red.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76602" y="3361422"/>
                <a:ext cx="388009" cy="46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8" name="Picture 129" descr="trail file 6 Oracle Red.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74054" y="3450492"/>
                <a:ext cx="388009" cy="46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22" name="Picture 104" descr="Log Capture-Grey.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487478" y="3749765"/>
              <a:ext cx="1612922" cy="135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3" name="Text Box 27"/>
            <p:cNvSpPr txBox="1">
              <a:spLocks noChangeAspect="1" noChangeArrowheads="1"/>
            </p:cNvSpPr>
            <p:nvPr/>
          </p:nvSpPr>
          <p:spPr bwMode="auto">
            <a:xfrm>
              <a:off x="7157476" y="4241416"/>
              <a:ext cx="668764" cy="40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pitchFamily="34" charset="0"/>
                  <a:ea typeface="SimSun" pitchFamily="2" charset="-122"/>
                </a:defRPr>
              </a:lvl1pPr>
              <a:lvl2pPr marL="742950" indent="-285750" eaLnBrk="0" hangingPunct="0">
                <a:defRPr sz="2000" b="1">
                  <a:solidFill>
                    <a:schemeClr val="tx1"/>
                  </a:solidFill>
                  <a:latin typeface="Arial" pitchFamily="34" charset="0"/>
                  <a:ea typeface="SimSun" pitchFamily="2" charset="-122"/>
                </a:defRPr>
              </a:lvl2pPr>
              <a:lvl3pPr marL="1143000" indent="-228600" eaLnBrk="0" hangingPunct="0">
                <a:defRPr sz="2000" b="1">
                  <a:solidFill>
                    <a:schemeClr val="tx1"/>
                  </a:solidFill>
                  <a:latin typeface="Arial" pitchFamily="34" charset="0"/>
                  <a:ea typeface="SimSun" pitchFamily="2" charset="-122"/>
                </a:defRPr>
              </a:lvl3pPr>
              <a:lvl4pPr marL="1600200" indent="-228600" eaLnBrk="0" hangingPunct="0">
                <a:defRPr sz="2000" b="1">
                  <a:solidFill>
                    <a:schemeClr val="tx1"/>
                  </a:solidFill>
                  <a:latin typeface="Arial" pitchFamily="34" charset="0"/>
                  <a:ea typeface="SimSun" pitchFamily="2" charset="-122"/>
                </a:defRPr>
              </a:lvl4pPr>
              <a:lvl5pPr marL="2057400" indent="-228600" eaLnBrk="0" hangingPunct="0">
                <a:defRPr sz="2000" b="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000" b="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000" b="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000" b="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000" b="1">
                  <a:solidFill>
                    <a:schemeClr val="tx1"/>
                  </a:solidFill>
                  <a:latin typeface="Arial" pitchFamily="34" charset="0"/>
                  <a:ea typeface="SimSun" pitchFamily="2" charset="-122"/>
                </a:defRPr>
              </a:lvl9pPr>
            </a:lstStyle>
            <a:p>
              <a:pPr eaLnBrk="1" hangingPunct="1"/>
              <a:r>
                <a:rPr lang="en-US" sz="1000" dirty="0">
                  <a:solidFill>
                    <a:srgbClr val="C00000"/>
                  </a:solidFill>
                  <a:latin typeface="Univers LT Std 57 Cn"/>
                </a:rPr>
                <a:t>DB Log</a:t>
              </a:r>
            </a:p>
            <a:p>
              <a:pPr eaLnBrk="1" hangingPunct="1"/>
              <a:r>
                <a:rPr lang="en-US" sz="1000" dirty="0">
                  <a:solidFill>
                    <a:srgbClr val="C00000"/>
                  </a:solidFill>
                  <a:latin typeface="Univers LT Std 57 Cn"/>
                </a:rPr>
                <a:t>Capture</a:t>
              </a:r>
            </a:p>
          </p:txBody>
        </p:sp>
        <p:pic>
          <p:nvPicPr>
            <p:cNvPr id="21524" name="Picture 111" descr="Delivery-Replicat Gr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403744" y="3714907"/>
              <a:ext cx="1652789" cy="130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5" name="Line 13"/>
            <p:cNvSpPr>
              <a:spLocks noChangeShapeType="1"/>
            </p:cNvSpPr>
            <p:nvPr/>
          </p:nvSpPr>
          <p:spPr bwMode="auto">
            <a:xfrm flipV="1">
              <a:off x="3167955" y="4397652"/>
              <a:ext cx="2871450" cy="5679"/>
            </a:xfrm>
            <a:prstGeom prst="line">
              <a:avLst/>
            </a:prstGeom>
            <a:noFill/>
            <a:ln w="38100" cap="rnd">
              <a:solidFill>
                <a:srgbClr val="C0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NZ" dirty="0"/>
            </a:p>
          </p:txBody>
        </p:sp>
        <p:sp>
          <p:nvSpPr>
            <p:cNvPr id="21526" name="Text Box 52"/>
            <p:cNvSpPr txBox="1">
              <a:spLocks noChangeAspect="1" noChangeArrowheads="1"/>
            </p:cNvSpPr>
            <p:nvPr/>
          </p:nvSpPr>
          <p:spPr bwMode="auto">
            <a:xfrm>
              <a:off x="2401359" y="4244856"/>
              <a:ext cx="679985" cy="24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pitchFamily="34" charset="0"/>
                  <a:ea typeface="SimSun" pitchFamily="2" charset="-122"/>
                </a:defRPr>
              </a:lvl1pPr>
              <a:lvl2pPr marL="742950" indent="-285750" eaLnBrk="0" hangingPunct="0">
                <a:defRPr sz="2000" b="1">
                  <a:solidFill>
                    <a:schemeClr val="tx1"/>
                  </a:solidFill>
                  <a:latin typeface="Arial" pitchFamily="34" charset="0"/>
                  <a:ea typeface="SimSun" pitchFamily="2" charset="-122"/>
                </a:defRPr>
              </a:lvl2pPr>
              <a:lvl3pPr marL="1143000" indent="-228600" eaLnBrk="0" hangingPunct="0">
                <a:defRPr sz="2000" b="1">
                  <a:solidFill>
                    <a:schemeClr val="tx1"/>
                  </a:solidFill>
                  <a:latin typeface="Arial" pitchFamily="34" charset="0"/>
                  <a:ea typeface="SimSun" pitchFamily="2" charset="-122"/>
                </a:defRPr>
              </a:lvl3pPr>
              <a:lvl4pPr marL="1600200" indent="-228600" eaLnBrk="0" hangingPunct="0">
                <a:defRPr sz="2000" b="1">
                  <a:solidFill>
                    <a:schemeClr val="tx1"/>
                  </a:solidFill>
                  <a:latin typeface="Arial" pitchFamily="34" charset="0"/>
                  <a:ea typeface="SimSun" pitchFamily="2" charset="-122"/>
                </a:defRPr>
              </a:lvl4pPr>
              <a:lvl5pPr marL="2057400" indent="-228600" eaLnBrk="0" hangingPunct="0">
                <a:defRPr sz="2000" b="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000" b="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000" b="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000" b="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000" b="1">
                  <a:solidFill>
                    <a:schemeClr val="tx1"/>
                  </a:solidFill>
                  <a:latin typeface="Arial" pitchFamily="34" charset="0"/>
                  <a:ea typeface="SimSun" pitchFamily="2" charset="-122"/>
                </a:defRPr>
              </a:lvl9pPr>
            </a:lstStyle>
            <a:p>
              <a:pPr eaLnBrk="1" hangingPunct="1"/>
              <a:r>
                <a:rPr lang="en-US" sz="1000" dirty="0">
                  <a:solidFill>
                    <a:srgbClr val="C00000"/>
                  </a:solidFill>
                  <a:latin typeface="Univers LT Std 57 Cn"/>
                </a:rPr>
                <a:t>Delivery</a:t>
              </a:r>
            </a:p>
          </p:txBody>
        </p:sp>
        <p:sp>
          <p:nvSpPr>
            <p:cNvPr id="21527" name="Text Box 27"/>
            <p:cNvSpPr txBox="1">
              <a:spLocks noChangeAspect="1" noChangeArrowheads="1"/>
            </p:cNvSpPr>
            <p:nvPr/>
          </p:nvSpPr>
          <p:spPr bwMode="auto">
            <a:xfrm>
              <a:off x="1497770" y="4167910"/>
              <a:ext cx="761737" cy="40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pitchFamily="34" charset="0"/>
                  <a:ea typeface="SimSun" pitchFamily="2" charset="-122"/>
                </a:defRPr>
              </a:lvl1pPr>
              <a:lvl2pPr marL="742950" indent="-285750" eaLnBrk="0" hangingPunct="0">
                <a:defRPr sz="2000" b="1">
                  <a:solidFill>
                    <a:schemeClr val="tx1"/>
                  </a:solidFill>
                  <a:latin typeface="Arial" pitchFamily="34" charset="0"/>
                  <a:ea typeface="SimSun" pitchFamily="2" charset="-122"/>
                </a:defRPr>
              </a:lvl2pPr>
              <a:lvl3pPr marL="1143000" indent="-228600" eaLnBrk="0" hangingPunct="0">
                <a:defRPr sz="2000" b="1">
                  <a:solidFill>
                    <a:schemeClr val="tx1"/>
                  </a:solidFill>
                  <a:latin typeface="Arial" pitchFamily="34" charset="0"/>
                  <a:ea typeface="SimSun" pitchFamily="2" charset="-122"/>
                </a:defRPr>
              </a:lvl3pPr>
              <a:lvl4pPr marL="1600200" indent="-228600" eaLnBrk="0" hangingPunct="0">
                <a:defRPr sz="2000" b="1">
                  <a:solidFill>
                    <a:schemeClr val="tx1"/>
                  </a:solidFill>
                  <a:latin typeface="Arial" pitchFamily="34" charset="0"/>
                  <a:ea typeface="SimSun" pitchFamily="2" charset="-122"/>
                </a:defRPr>
              </a:lvl4pPr>
              <a:lvl5pPr marL="2057400" indent="-228600" eaLnBrk="0" hangingPunct="0">
                <a:defRPr sz="2000" b="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000" b="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000" b="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000" b="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000" b="1">
                  <a:solidFill>
                    <a:schemeClr val="tx1"/>
                  </a:solidFill>
                  <a:latin typeface="Arial" pitchFamily="34" charset="0"/>
                  <a:ea typeface="SimSun" pitchFamily="2" charset="-122"/>
                </a:defRPr>
              </a:lvl9pPr>
            </a:lstStyle>
            <a:p>
              <a:pPr algn="r" eaLnBrk="1" hangingPunct="1"/>
              <a:r>
                <a:rPr lang="en-US" sz="1000" dirty="0">
                  <a:solidFill>
                    <a:srgbClr val="C00000"/>
                  </a:solidFill>
                  <a:latin typeface="Univers LT Std 57 Cn"/>
                </a:rPr>
                <a:t>DB Client</a:t>
              </a:r>
            </a:p>
            <a:p>
              <a:pPr algn="r" eaLnBrk="1" hangingPunct="1"/>
              <a:r>
                <a:rPr lang="en-US" sz="1000" dirty="0">
                  <a:solidFill>
                    <a:srgbClr val="C00000"/>
                  </a:solidFill>
                  <a:latin typeface="Univers LT Std 57 Cn"/>
                </a:rPr>
                <a:t>Library</a:t>
              </a:r>
            </a:p>
          </p:txBody>
        </p:sp>
        <p:pic>
          <p:nvPicPr>
            <p:cNvPr id="21528" name="Picture 115" descr="Log Capture-Grey.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469443" y="3975316"/>
              <a:ext cx="822240" cy="82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9" name="Text Box 68"/>
            <p:cNvSpPr txBox="1">
              <a:spLocks noChangeAspect="1" noChangeArrowheads="1"/>
            </p:cNvSpPr>
            <p:nvPr/>
          </p:nvSpPr>
          <p:spPr bwMode="auto">
            <a:xfrm>
              <a:off x="5727018" y="4265658"/>
              <a:ext cx="540526" cy="24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pitchFamily="34" charset="0"/>
                  <a:ea typeface="SimSun" pitchFamily="2" charset="-122"/>
                </a:defRPr>
              </a:lvl1pPr>
              <a:lvl2pPr marL="742950" indent="-285750" eaLnBrk="0" hangingPunct="0">
                <a:defRPr sz="2000" b="1">
                  <a:solidFill>
                    <a:schemeClr val="tx1"/>
                  </a:solidFill>
                  <a:latin typeface="Arial" pitchFamily="34" charset="0"/>
                  <a:ea typeface="SimSun" pitchFamily="2" charset="-122"/>
                </a:defRPr>
              </a:lvl2pPr>
              <a:lvl3pPr marL="1143000" indent="-228600" eaLnBrk="0" hangingPunct="0">
                <a:defRPr sz="2000" b="1">
                  <a:solidFill>
                    <a:schemeClr val="tx1"/>
                  </a:solidFill>
                  <a:latin typeface="Arial" pitchFamily="34" charset="0"/>
                  <a:ea typeface="SimSun" pitchFamily="2" charset="-122"/>
                </a:defRPr>
              </a:lvl3pPr>
              <a:lvl4pPr marL="1600200" indent="-228600" eaLnBrk="0" hangingPunct="0">
                <a:defRPr sz="2000" b="1">
                  <a:solidFill>
                    <a:schemeClr val="tx1"/>
                  </a:solidFill>
                  <a:latin typeface="Arial" pitchFamily="34" charset="0"/>
                  <a:ea typeface="SimSun" pitchFamily="2" charset="-122"/>
                </a:defRPr>
              </a:lvl4pPr>
              <a:lvl5pPr marL="2057400" indent="-228600" eaLnBrk="0" hangingPunct="0">
                <a:defRPr sz="2000" b="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000" b="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000" b="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000" b="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000" b="1">
                  <a:solidFill>
                    <a:schemeClr val="tx1"/>
                  </a:solidFill>
                  <a:latin typeface="Arial" pitchFamily="34" charset="0"/>
                  <a:ea typeface="SimSun" pitchFamily="2" charset="-122"/>
                </a:defRPr>
              </a:lvl9pPr>
            </a:lstStyle>
            <a:p>
              <a:pPr eaLnBrk="1" hangingPunct="1"/>
              <a:r>
                <a:rPr lang="en-US" sz="1000" dirty="0">
                  <a:solidFill>
                    <a:srgbClr val="C00000"/>
                  </a:solidFill>
                  <a:latin typeface="Univers LT Std 57 Cn"/>
                </a:rPr>
                <a:t>Pump</a:t>
              </a:r>
              <a:endParaRPr lang="en-US" sz="2800" dirty="0">
                <a:solidFill>
                  <a:srgbClr val="C00000"/>
                </a:solidFill>
                <a:latin typeface="Times New Roman" pitchFamily="18" charset="0"/>
              </a:endParaRPr>
            </a:p>
          </p:txBody>
        </p:sp>
        <p:grpSp>
          <p:nvGrpSpPr>
            <p:cNvPr id="21530" name="Group 130"/>
            <p:cNvGrpSpPr>
              <a:grpSpLocks noChangeAspect="1"/>
            </p:cNvGrpSpPr>
            <p:nvPr/>
          </p:nvGrpSpPr>
          <p:grpSpPr bwMode="auto">
            <a:xfrm>
              <a:off x="2981908" y="4166150"/>
              <a:ext cx="427007" cy="486658"/>
              <a:chOff x="2491964" y="3268402"/>
              <a:chExt cx="570099" cy="649738"/>
            </a:xfrm>
          </p:grpSpPr>
          <p:pic>
            <p:nvPicPr>
              <p:cNvPr id="21533" name="Picture 131" descr="trail file 6 Oracle Red.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91964" y="3268402"/>
                <a:ext cx="388009" cy="46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4" name="Picture 132" descr="trail file 6 Oracle Red.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76602" y="3361422"/>
                <a:ext cx="388009" cy="46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5" name="Picture 133" descr="trail file 6 Oracle Red.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74054" y="3450492"/>
                <a:ext cx="388009" cy="46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31" name="Picture 137" descr="Bi-Directional-Grey.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69740" y="4128586"/>
              <a:ext cx="1514247" cy="55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2" name="Text Box 12"/>
            <p:cNvSpPr txBox="1">
              <a:spLocks noChangeArrowheads="1"/>
            </p:cNvSpPr>
            <p:nvPr/>
          </p:nvSpPr>
          <p:spPr bwMode="auto">
            <a:xfrm>
              <a:off x="3970671" y="4238676"/>
              <a:ext cx="1327591" cy="30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Arial" pitchFamily="34" charset="0"/>
                  <a:ea typeface="SimSun" pitchFamily="2" charset="-122"/>
                </a:defRPr>
              </a:lvl1pPr>
              <a:lvl2pPr marL="742950" indent="-285750" eaLnBrk="0" hangingPunct="0">
                <a:defRPr sz="2000" b="1">
                  <a:solidFill>
                    <a:schemeClr val="tx1"/>
                  </a:solidFill>
                  <a:latin typeface="Arial" pitchFamily="34" charset="0"/>
                  <a:ea typeface="SimSun" pitchFamily="2" charset="-122"/>
                </a:defRPr>
              </a:lvl2pPr>
              <a:lvl3pPr marL="1143000" indent="-228600" eaLnBrk="0" hangingPunct="0">
                <a:defRPr sz="2000" b="1">
                  <a:solidFill>
                    <a:schemeClr val="tx1"/>
                  </a:solidFill>
                  <a:latin typeface="Arial" pitchFamily="34" charset="0"/>
                  <a:ea typeface="SimSun" pitchFamily="2" charset="-122"/>
                </a:defRPr>
              </a:lvl3pPr>
              <a:lvl4pPr marL="1600200" indent="-228600" eaLnBrk="0" hangingPunct="0">
                <a:defRPr sz="2000" b="1">
                  <a:solidFill>
                    <a:schemeClr val="tx1"/>
                  </a:solidFill>
                  <a:latin typeface="Arial" pitchFamily="34" charset="0"/>
                  <a:ea typeface="SimSun" pitchFamily="2" charset="-122"/>
                </a:defRPr>
              </a:lvl4pPr>
              <a:lvl5pPr marL="2057400" indent="-228600" eaLnBrk="0" hangingPunct="0">
                <a:defRPr sz="2000" b="1">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000" b="1">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000" b="1">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000" b="1">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000" b="1">
                  <a:solidFill>
                    <a:schemeClr val="tx1"/>
                  </a:solidFill>
                  <a:latin typeface="Arial" pitchFamily="34" charset="0"/>
                  <a:ea typeface="SimSun" pitchFamily="2" charset="-122"/>
                </a:defRPr>
              </a:lvl9pPr>
            </a:lstStyle>
            <a:p>
              <a:pPr algn="ctr" eaLnBrk="1" hangingPunct="1"/>
              <a:r>
                <a:rPr lang="en-US" sz="1400" dirty="0">
                  <a:solidFill>
                    <a:srgbClr val="C00000"/>
                  </a:solidFill>
                  <a:latin typeface="Univers LT Std 57 Cn"/>
                </a:rPr>
                <a:t>Bi-directional</a:t>
              </a:r>
            </a:p>
          </p:txBody>
        </p:sp>
      </p:grpSp>
      <p:sp>
        <p:nvSpPr>
          <p:cNvPr id="67" name="Title 1"/>
          <p:cNvSpPr txBox="1">
            <a:spLocks/>
          </p:cNvSpPr>
          <p:nvPr/>
        </p:nvSpPr>
        <p:spPr>
          <a:xfrm>
            <a:off x="889000" y="295276"/>
            <a:ext cx="7581900" cy="541437"/>
          </a:xfrm>
          <a:prstGeom prst="rect">
            <a:avLst/>
          </a:prstGeom>
        </p:spPr>
        <p:txBody>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a:lstStyle>
          <a:p>
            <a:r>
              <a:rPr lang="en-NZ" dirty="0" smtClean="0"/>
              <a:t>How does GoldenGate work?</a:t>
            </a:r>
            <a:endParaRPr lang="en-NZ" dirty="0"/>
          </a:p>
        </p:txBody>
      </p:sp>
      <p:sp>
        <p:nvSpPr>
          <p:cNvPr id="2" name="Title 1"/>
          <p:cNvSpPr>
            <a:spLocks noGrp="1"/>
          </p:cNvSpPr>
          <p:nvPr>
            <p:ph type="title"/>
          </p:nvPr>
        </p:nvSpPr>
        <p:spPr/>
        <p:txBody>
          <a:bodyPr/>
          <a:lstStyle/>
          <a:p>
            <a:r>
              <a:rPr lang="en-NZ" dirty="0" smtClean="0"/>
              <a:t>How does GoldenGate work?</a:t>
            </a:r>
            <a:endParaRPr lang="en-NZ" dirty="0"/>
          </a:p>
        </p:txBody>
      </p:sp>
      <p:sp>
        <p:nvSpPr>
          <p:cNvPr id="3" name="TextBox 2"/>
          <p:cNvSpPr txBox="1"/>
          <p:nvPr/>
        </p:nvSpPr>
        <p:spPr>
          <a:xfrm>
            <a:off x="3464" y="6460959"/>
            <a:ext cx="3377292" cy="215444"/>
          </a:xfrm>
          <a:prstGeom prst="rect">
            <a:avLst/>
          </a:prstGeom>
          <a:noFill/>
        </p:spPr>
        <p:txBody>
          <a:bodyPr wrap="square" rtlCol="0">
            <a:spAutoFit/>
          </a:bodyPr>
          <a:lstStyle/>
          <a:p>
            <a:r>
              <a:rPr lang="en-NZ" sz="800" dirty="0" smtClean="0"/>
              <a:t>Diagram courtesy Oracle Corporation</a:t>
            </a:r>
            <a:endParaRPr lang="en-NZ" sz="800" dirty="0"/>
          </a:p>
        </p:txBody>
      </p:sp>
    </p:spTree>
    <p:extLst>
      <p:ext uri="{BB962C8B-B14F-4D97-AF65-F5344CB8AC3E}">
        <p14:creationId xmlns:p14="http://schemas.microsoft.com/office/powerpoint/2010/main" val="28433671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How Do I Manage it?</a:t>
            </a:r>
            <a:endParaRPr lang="en-NZ" dirty="0"/>
          </a:p>
        </p:txBody>
      </p:sp>
      <p:sp>
        <p:nvSpPr>
          <p:cNvPr id="5" name="TextBox 4"/>
          <p:cNvSpPr txBox="1"/>
          <p:nvPr/>
        </p:nvSpPr>
        <p:spPr>
          <a:xfrm>
            <a:off x="1187624" y="1268762"/>
            <a:ext cx="7200800" cy="584775"/>
          </a:xfrm>
          <a:prstGeom prst="rect">
            <a:avLst/>
          </a:prstGeom>
          <a:noFill/>
        </p:spPr>
        <p:txBody>
          <a:bodyPr wrap="square" rtlCol="0">
            <a:spAutoFit/>
          </a:bodyPr>
          <a:lstStyle/>
          <a:p>
            <a:r>
              <a:rPr lang="en-NZ" sz="3200" b="1" dirty="0" smtClean="0">
                <a:solidFill>
                  <a:srgbClr val="6FB000"/>
                </a:solidFill>
              </a:rPr>
              <a:t>Management Pack for GoldenGate</a:t>
            </a:r>
            <a:endParaRPr lang="en-NZ" sz="3200" b="1" dirty="0">
              <a:solidFill>
                <a:srgbClr val="6FB000"/>
              </a:solidFill>
            </a:endParaRPr>
          </a:p>
        </p:txBody>
      </p:sp>
      <p:sp>
        <p:nvSpPr>
          <p:cNvPr id="6" name="TextBox 5"/>
          <p:cNvSpPr txBox="1"/>
          <p:nvPr/>
        </p:nvSpPr>
        <p:spPr>
          <a:xfrm>
            <a:off x="1187624" y="2276872"/>
            <a:ext cx="7200800" cy="2308324"/>
          </a:xfrm>
          <a:prstGeom prst="rect">
            <a:avLst/>
          </a:prstGeom>
          <a:noFill/>
        </p:spPr>
        <p:txBody>
          <a:bodyPr wrap="square" rtlCol="0">
            <a:spAutoFit/>
          </a:bodyPr>
          <a:lstStyle/>
          <a:p>
            <a:pPr marL="285750" indent="-285750">
              <a:buFont typeface="Arial" pitchFamily="34" charset="0"/>
              <a:buChar char="•"/>
            </a:pPr>
            <a:r>
              <a:rPr lang="en-NZ" sz="2400" dirty="0" smtClean="0"/>
              <a:t>Oracle GoldenGate Monitor for monitoring GoldenGate implementations. Includes a plugin for Enterprise Manager 12c</a:t>
            </a:r>
          </a:p>
          <a:p>
            <a:pPr marL="285750" indent="-285750">
              <a:buFont typeface="Arial" pitchFamily="34" charset="0"/>
              <a:buChar char="•"/>
            </a:pPr>
            <a:endParaRPr lang="en-NZ" sz="2400" dirty="0" smtClean="0"/>
          </a:p>
          <a:p>
            <a:pPr marL="285750" indent="-285750">
              <a:buFont typeface="Arial" pitchFamily="34" charset="0"/>
              <a:buChar char="•"/>
            </a:pPr>
            <a:r>
              <a:rPr lang="en-NZ" sz="2400" dirty="0" smtClean="0"/>
              <a:t>Oracle GoldenGate Director for managing GoldenGate components.</a:t>
            </a:r>
            <a:endParaRPr lang="en-NZ" sz="2400" dirty="0"/>
          </a:p>
        </p:txBody>
      </p:sp>
    </p:spTree>
    <p:extLst>
      <p:ext uri="{BB962C8B-B14F-4D97-AF65-F5344CB8AC3E}">
        <p14:creationId xmlns:p14="http://schemas.microsoft.com/office/powerpoint/2010/main" val="4016777199"/>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How Do I Know It’s Working?</a:t>
            </a:r>
            <a:endParaRPr lang="en-NZ" dirty="0"/>
          </a:p>
        </p:txBody>
      </p:sp>
      <p:sp>
        <p:nvSpPr>
          <p:cNvPr id="5" name="TextBox 4"/>
          <p:cNvSpPr txBox="1"/>
          <p:nvPr/>
        </p:nvSpPr>
        <p:spPr>
          <a:xfrm>
            <a:off x="1187624" y="1268762"/>
            <a:ext cx="6048672" cy="584775"/>
          </a:xfrm>
          <a:prstGeom prst="rect">
            <a:avLst/>
          </a:prstGeom>
          <a:noFill/>
        </p:spPr>
        <p:txBody>
          <a:bodyPr wrap="square" rtlCol="0">
            <a:spAutoFit/>
          </a:bodyPr>
          <a:lstStyle/>
          <a:p>
            <a:r>
              <a:rPr lang="en-NZ" sz="3200" b="1" dirty="0" smtClean="0">
                <a:solidFill>
                  <a:srgbClr val="6FB000"/>
                </a:solidFill>
              </a:rPr>
              <a:t>Oracle </a:t>
            </a:r>
            <a:r>
              <a:rPr lang="en-NZ" sz="3200" b="1" dirty="0" err="1" smtClean="0">
                <a:solidFill>
                  <a:srgbClr val="6FB000"/>
                </a:solidFill>
              </a:rPr>
              <a:t>Veridata</a:t>
            </a:r>
            <a:endParaRPr lang="en-NZ" sz="3200" b="1" dirty="0">
              <a:solidFill>
                <a:srgbClr val="6FB000"/>
              </a:solidFill>
            </a:endParaRPr>
          </a:p>
        </p:txBody>
      </p:sp>
      <p:sp>
        <p:nvSpPr>
          <p:cNvPr id="8" name="TextBox 7"/>
          <p:cNvSpPr txBox="1"/>
          <p:nvPr/>
        </p:nvSpPr>
        <p:spPr>
          <a:xfrm>
            <a:off x="1187624" y="2060848"/>
            <a:ext cx="6912768" cy="369332"/>
          </a:xfrm>
          <a:prstGeom prst="rect">
            <a:avLst/>
          </a:prstGeom>
          <a:noFill/>
        </p:spPr>
        <p:txBody>
          <a:bodyPr wrap="square" rtlCol="0">
            <a:spAutoFit/>
          </a:bodyPr>
          <a:lstStyle/>
          <a:p>
            <a:r>
              <a:rPr lang="en-NZ" dirty="0" smtClean="0"/>
              <a:t>High speed, low impact comparison solution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2430181"/>
            <a:ext cx="5616624" cy="3591108"/>
          </a:xfrm>
          <a:prstGeom prst="rect">
            <a:avLst/>
          </a:prstGeom>
        </p:spPr>
      </p:pic>
    </p:spTree>
    <p:extLst>
      <p:ext uri="{BB962C8B-B14F-4D97-AF65-F5344CB8AC3E}">
        <p14:creationId xmlns:p14="http://schemas.microsoft.com/office/powerpoint/2010/main" val="2984796530"/>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New Features in the latest Version</a:t>
            </a:r>
            <a:endParaRPr lang="en-NZ" dirty="0"/>
          </a:p>
        </p:txBody>
      </p:sp>
      <p:sp>
        <p:nvSpPr>
          <p:cNvPr id="6" name="TextBox 5"/>
          <p:cNvSpPr txBox="1"/>
          <p:nvPr/>
        </p:nvSpPr>
        <p:spPr>
          <a:xfrm>
            <a:off x="1187624" y="1340770"/>
            <a:ext cx="6552728" cy="584775"/>
          </a:xfrm>
          <a:prstGeom prst="rect">
            <a:avLst/>
          </a:prstGeom>
          <a:noFill/>
        </p:spPr>
        <p:txBody>
          <a:bodyPr wrap="square" rtlCol="0">
            <a:spAutoFit/>
          </a:bodyPr>
          <a:lstStyle/>
          <a:p>
            <a:r>
              <a:rPr lang="en-NZ" sz="3200" b="1" dirty="0" smtClean="0">
                <a:solidFill>
                  <a:srgbClr val="6FB000"/>
                </a:solidFill>
              </a:rPr>
              <a:t>11gR2 (11.2.1.0.5)</a:t>
            </a:r>
            <a:endParaRPr lang="en-NZ" sz="3200" b="1" dirty="0">
              <a:solidFill>
                <a:srgbClr val="6FB000"/>
              </a:solidFill>
            </a:endParaRPr>
          </a:p>
        </p:txBody>
      </p:sp>
      <p:sp>
        <p:nvSpPr>
          <p:cNvPr id="8" name="TextBox 7"/>
          <p:cNvSpPr txBox="1"/>
          <p:nvPr/>
        </p:nvSpPr>
        <p:spPr>
          <a:xfrm>
            <a:off x="1331640" y="2060848"/>
            <a:ext cx="6768752" cy="3539430"/>
          </a:xfrm>
          <a:prstGeom prst="rect">
            <a:avLst/>
          </a:prstGeom>
          <a:noFill/>
        </p:spPr>
        <p:txBody>
          <a:bodyPr wrap="square" rtlCol="0">
            <a:spAutoFit/>
          </a:bodyPr>
          <a:lstStyle/>
          <a:p>
            <a:pPr marL="285750" indent="-285750">
              <a:buFont typeface="Arial" pitchFamily="34" charset="0"/>
              <a:buChar char="•"/>
            </a:pPr>
            <a:r>
              <a:rPr lang="en-NZ" sz="2800" dirty="0" smtClean="0"/>
              <a:t>Integrated Capture</a:t>
            </a:r>
          </a:p>
          <a:p>
            <a:pPr marL="285750" indent="-285750">
              <a:buFont typeface="Arial" pitchFamily="34" charset="0"/>
              <a:buChar char="•"/>
            </a:pPr>
            <a:r>
              <a:rPr lang="en-NZ" sz="2800" dirty="0" smtClean="0"/>
              <a:t>Improved Conflict Detection and Resolution</a:t>
            </a:r>
          </a:p>
          <a:p>
            <a:pPr marL="285750" indent="-285750">
              <a:buFont typeface="Arial" pitchFamily="34" charset="0"/>
              <a:buChar char="•"/>
            </a:pPr>
            <a:r>
              <a:rPr lang="en-NZ" sz="2800" dirty="0" smtClean="0"/>
              <a:t>Globalization</a:t>
            </a:r>
          </a:p>
          <a:p>
            <a:pPr marL="285750" indent="-285750">
              <a:buFont typeface="Arial" pitchFamily="34" charset="0"/>
              <a:buChar char="•"/>
            </a:pPr>
            <a:r>
              <a:rPr lang="en-NZ" sz="2800" dirty="0" smtClean="0"/>
              <a:t>Security and Performance</a:t>
            </a:r>
          </a:p>
          <a:p>
            <a:pPr marL="285750" indent="-285750">
              <a:buFont typeface="Arial" pitchFamily="34" charset="0"/>
              <a:buChar char="•"/>
            </a:pPr>
            <a:r>
              <a:rPr lang="en-NZ" sz="2800" dirty="0" smtClean="0"/>
              <a:t>Manageability and Monitoring</a:t>
            </a:r>
          </a:p>
          <a:p>
            <a:pPr marL="285750" indent="-285750">
              <a:buFont typeface="Arial" pitchFamily="34" charset="0"/>
              <a:buChar char="•"/>
            </a:pPr>
            <a:r>
              <a:rPr lang="en-NZ" sz="2800" dirty="0" smtClean="0"/>
              <a:t>Additional platforms/databases</a:t>
            </a:r>
          </a:p>
          <a:p>
            <a:pPr marL="285750" indent="-285750">
              <a:buFont typeface="Arial" pitchFamily="34" charset="0"/>
              <a:buChar char="•"/>
            </a:pPr>
            <a:r>
              <a:rPr lang="en-NZ" sz="2800" dirty="0" smtClean="0"/>
              <a:t>Support for new Oracle applications</a:t>
            </a:r>
            <a:endParaRPr lang="en-NZ" sz="2800" dirty="0"/>
          </a:p>
        </p:txBody>
      </p:sp>
    </p:spTree>
    <p:extLst>
      <p:ext uri="{BB962C8B-B14F-4D97-AF65-F5344CB8AC3E}">
        <p14:creationId xmlns:p14="http://schemas.microsoft.com/office/powerpoint/2010/main" val="31040796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Conflict Detection and Resolution</a:t>
            </a:r>
            <a:endParaRPr lang="en-NZ" dirty="0"/>
          </a:p>
        </p:txBody>
      </p:sp>
      <p:sp>
        <p:nvSpPr>
          <p:cNvPr id="2" name="TextBox 1"/>
          <p:cNvSpPr txBox="1"/>
          <p:nvPr/>
        </p:nvSpPr>
        <p:spPr>
          <a:xfrm>
            <a:off x="899592" y="1268761"/>
            <a:ext cx="7488832" cy="1200329"/>
          </a:xfrm>
          <a:prstGeom prst="rect">
            <a:avLst/>
          </a:prstGeom>
          <a:noFill/>
        </p:spPr>
        <p:txBody>
          <a:bodyPr wrap="square" rtlCol="0">
            <a:spAutoFit/>
          </a:bodyPr>
          <a:lstStyle/>
          <a:p>
            <a:r>
              <a:rPr lang="en-NZ" sz="2400" b="1" dirty="0" smtClean="0">
                <a:solidFill>
                  <a:srgbClr val="6FB000"/>
                </a:solidFill>
              </a:rPr>
              <a:t>What happens if a row that was inserted in the Customers table already exists in the target database?</a:t>
            </a:r>
            <a:endParaRPr lang="en-NZ" sz="2400" b="1" dirty="0">
              <a:solidFill>
                <a:srgbClr val="6FB000"/>
              </a:solidFill>
            </a:endParaRPr>
          </a:p>
        </p:txBody>
      </p:sp>
      <p:sp>
        <p:nvSpPr>
          <p:cNvPr id="3" name="TextBox 2"/>
          <p:cNvSpPr txBox="1"/>
          <p:nvPr/>
        </p:nvSpPr>
        <p:spPr>
          <a:xfrm>
            <a:off x="971600" y="2780928"/>
            <a:ext cx="7488832" cy="1477328"/>
          </a:xfrm>
          <a:prstGeom prst="rect">
            <a:avLst/>
          </a:prstGeom>
          <a:noFill/>
        </p:spPr>
        <p:txBody>
          <a:bodyPr wrap="square" rtlCol="0">
            <a:spAutoFit/>
          </a:bodyPr>
          <a:lstStyle/>
          <a:p>
            <a:r>
              <a:rPr lang="en-NZ" dirty="0" smtClean="0"/>
              <a:t>“In the event of a new Customer record already existing in the target database, overwrite that record with the data from the source table.”</a:t>
            </a:r>
            <a:endParaRPr lang="en-NZ" dirty="0"/>
          </a:p>
          <a:p>
            <a:endParaRPr lang="en-NZ" dirty="0" smtClean="0"/>
          </a:p>
          <a:p>
            <a:r>
              <a:rPr lang="en-NZ" dirty="0" smtClean="0"/>
              <a:t>MAP </a:t>
            </a:r>
            <a:r>
              <a:rPr lang="en-NZ" dirty="0" err="1" smtClean="0"/>
              <a:t>source.customers</a:t>
            </a:r>
            <a:r>
              <a:rPr lang="en-NZ" dirty="0" smtClean="0"/>
              <a:t>, </a:t>
            </a:r>
            <a:r>
              <a:rPr lang="en-NZ" dirty="0" err="1" smtClean="0"/>
              <a:t>target.customers</a:t>
            </a:r>
            <a:r>
              <a:rPr lang="en-NZ" dirty="0" smtClean="0"/>
              <a:t>,</a:t>
            </a:r>
          </a:p>
          <a:p>
            <a:r>
              <a:rPr lang="en-NZ" dirty="0" smtClean="0"/>
              <a:t>RESOLVECONFLICT(INSERTROWEXISTS, DEFAULT, OVERWRITE);</a:t>
            </a:r>
            <a:endParaRPr lang="en-NZ" dirty="0"/>
          </a:p>
        </p:txBody>
      </p:sp>
    </p:spTree>
    <p:extLst>
      <p:ext uri="{BB962C8B-B14F-4D97-AF65-F5344CB8AC3E}">
        <p14:creationId xmlns:p14="http://schemas.microsoft.com/office/powerpoint/2010/main" val="261065594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Wide Awake and Zero Downtime!</a:t>
            </a:r>
            <a:endParaRPr lang="en-NZ" dirty="0"/>
          </a:p>
        </p:txBody>
      </p:sp>
      <p:sp>
        <p:nvSpPr>
          <p:cNvPr id="3" name="Text Placeholder 2"/>
          <p:cNvSpPr>
            <a:spLocks noGrp="1"/>
          </p:cNvSpPr>
          <p:nvPr>
            <p:ph idx="1"/>
          </p:nvPr>
        </p:nvSpPr>
        <p:spPr>
          <a:xfrm>
            <a:off x="611560" y="986410"/>
            <a:ext cx="5351884" cy="4530823"/>
          </a:xfrm>
        </p:spPr>
        <p:txBody>
          <a:bodyPr/>
          <a:lstStyle/>
          <a:p>
            <a:pPr marL="0" indent="0">
              <a:buNone/>
            </a:pPr>
            <a:endParaRPr lang="en-NZ" dirty="0"/>
          </a:p>
          <a:p>
            <a:pPr marL="0" indent="0">
              <a:buNone/>
            </a:pPr>
            <a:r>
              <a:rPr lang="en-NZ" sz="4400" i="1" dirty="0" smtClean="0"/>
              <a:t>Meet</a:t>
            </a:r>
            <a:endParaRPr lang="en-NZ" sz="4400" b="1" i="1" dirty="0" smtClean="0"/>
          </a:p>
          <a:p>
            <a:pPr marL="0" indent="0">
              <a:spcBef>
                <a:spcPts val="0"/>
              </a:spcBef>
              <a:buNone/>
            </a:pPr>
            <a:r>
              <a:rPr lang="en-NZ" sz="4400" b="1" i="1" dirty="0" smtClean="0"/>
              <a:t>Swaroup Anand </a:t>
            </a:r>
            <a:r>
              <a:rPr lang="en-NZ" sz="4400" i="1" dirty="0" smtClean="0"/>
              <a:t>who lives in </a:t>
            </a:r>
            <a:r>
              <a:rPr lang="en-NZ" sz="4400" b="1" i="1" dirty="0" smtClean="0"/>
              <a:t>Bangalore</a:t>
            </a:r>
            <a:endParaRPr lang="en-NZ" sz="4400" b="1" i="1"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8594" y="1212293"/>
            <a:ext cx="2096429" cy="2249587"/>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2" y="1203573"/>
            <a:ext cx="2096429" cy="4596276"/>
          </a:xfrm>
          <a:prstGeom prst="rect">
            <a:avLst/>
          </a:prstGeom>
          <a:ln>
            <a:noFill/>
          </a:ln>
          <a:effectLst>
            <a:outerShdw blurRad="190500" algn="tl" rotWithShape="0">
              <a:srgbClr val="000000">
                <a:alpha val="70000"/>
              </a:srgbClr>
            </a:outerShdw>
          </a:effectLst>
        </p:spPr>
      </p:pic>
      <p:sp>
        <p:nvSpPr>
          <p:cNvPr id="12" name="TextBox 11"/>
          <p:cNvSpPr txBox="1"/>
          <p:nvPr/>
        </p:nvSpPr>
        <p:spPr>
          <a:xfrm>
            <a:off x="107504" y="6519357"/>
            <a:ext cx="7021270" cy="246221"/>
          </a:xfrm>
          <a:prstGeom prst="rect">
            <a:avLst/>
          </a:prstGeom>
          <a:noFill/>
        </p:spPr>
        <p:txBody>
          <a:bodyPr wrap="square" rtlCol="0">
            <a:spAutoFit/>
          </a:bodyPr>
          <a:lstStyle/>
          <a:p>
            <a:r>
              <a:rPr lang="en-NZ" sz="1000" dirty="0"/>
              <a:t>http://www.dailymail.co.uk/health/article-1250507/Eyes-Wide-Open-Patient-open-heart-surgery-awake.html</a:t>
            </a:r>
          </a:p>
        </p:txBody>
      </p:sp>
    </p:spTree>
    <p:custDataLst>
      <p:tags r:id="rId1"/>
    </p:custDataLst>
    <p:extLst>
      <p:ext uri="{BB962C8B-B14F-4D97-AF65-F5344CB8AC3E}">
        <p14:creationId xmlns:p14="http://schemas.microsoft.com/office/powerpoint/2010/main" val="8185965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Migration Case Study</a:t>
            </a:r>
            <a:endParaRPr lang="en-NZ" dirty="0"/>
          </a:p>
        </p:txBody>
      </p:sp>
      <p:sp>
        <p:nvSpPr>
          <p:cNvPr id="5" name="TextBox 4"/>
          <p:cNvSpPr txBox="1"/>
          <p:nvPr/>
        </p:nvSpPr>
        <p:spPr>
          <a:xfrm>
            <a:off x="899592" y="1052736"/>
            <a:ext cx="7200800" cy="400110"/>
          </a:xfrm>
          <a:prstGeom prst="rect">
            <a:avLst/>
          </a:prstGeom>
          <a:noFill/>
        </p:spPr>
        <p:txBody>
          <a:bodyPr wrap="square" rtlCol="0">
            <a:spAutoFit/>
          </a:bodyPr>
          <a:lstStyle/>
          <a:p>
            <a:r>
              <a:rPr lang="en-NZ" sz="2000" b="1" dirty="0" smtClean="0">
                <a:solidFill>
                  <a:srgbClr val="6FB000"/>
                </a:solidFill>
              </a:rPr>
              <a:t>GoldenGate in Action!</a:t>
            </a:r>
            <a:endParaRPr lang="en-NZ" sz="2000" b="1" dirty="0">
              <a:solidFill>
                <a:srgbClr val="6FB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1700" y="1628800"/>
            <a:ext cx="5256584" cy="4205267"/>
          </a:xfrm>
          <a:prstGeom prst="rect">
            <a:avLst/>
          </a:prstGeom>
        </p:spPr>
      </p:pic>
    </p:spTree>
    <p:extLst>
      <p:ext uri="{BB962C8B-B14F-4D97-AF65-F5344CB8AC3E}">
        <p14:creationId xmlns:p14="http://schemas.microsoft.com/office/powerpoint/2010/main" val="166396253"/>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Our Client’s Problem</a:t>
            </a:r>
            <a:endParaRPr lang="en-NZ" dirty="0"/>
          </a:p>
        </p:txBody>
      </p:sp>
      <p:sp>
        <p:nvSpPr>
          <p:cNvPr id="5" name="Content Placeholder 4"/>
          <p:cNvSpPr>
            <a:spLocks noGrp="1"/>
          </p:cNvSpPr>
          <p:nvPr>
            <p:ph idx="1"/>
          </p:nvPr>
        </p:nvSpPr>
        <p:spPr>
          <a:xfrm>
            <a:off x="827584" y="1772816"/>
            <a:ext cx="7537450" cy="4104456"/>
          </a:xfrm>
        </p:spPr>
        <p:txBody>
          <a:bodyPr/>
          <a:lstStyle/>
          <a:p>
            <a:r>
              <a:rPr lang="en-NZ" sz="2800" i="1" dirty="0" smtClean="0"/>
              <a:t>Major player in NZ but small player in the World</a:t>
            </a:r>
          </a:p>
          <a:p>
            <a:r>
              <a:rPr lang="en-NZ" sz="2800" i="1" dirty="0" smtClean="0"/>
              <a:t>Forrester Research has identified that Commoditisation has stripped away most sources of differentiation and Customer Experience is what is left</a:t>
            </a:r>
          </a:p>
          <a:p>
            <a:r>
              <a:rPr lang="en-NZ" sz="2800" i="1" dirty="0" smtClean="0"/>
              <a:t>Brand value a priority and client constantly measuring Cx for eg with Net Promoter Score (NPS)</a:t>
            </a:r>
          </a:p>
          <a:p>
            <a:endParaRPr lang="en-NZ" sz="2800" dirty="0" smtClean="0"/>
          </a:p>
          <a:p>
            <a:pPr>
              <a:buNone/>
            </a:pPr>
            <a:r>
              <a:rPr lang="en-NZ" dirty="0" smtClean="0"/>
              <a:t>BUT......</a:t>
            </a:r>
          </a:p>
        </p:txBody>
      </p:sp>
      <p:sp>
        <p:nvSpPr>
          <p:cNvPr id="6" name="Rectangle 5"/>
          <p:cNvSpPr/>
          <p:nvPr/>
        </p:nvSpPr>
        <p:spPr>
          <a:xfrm>
            <a:off x="895200" y="980728"/>
            <a:ext cx="6331605" cy="369332"/>
          </a:xfrm>
          <a:prstGeom prst="rect">
            <a:avLst/>
          </a:prstGeom>
        </p:spPr>
        <p:txBody>
          <a:bodyPr wrap="none">
            <a:spAutoFit/>
          </a:bodyPr>
          <a:lstStyle/>
          <a:p>
            <a:r>
              <a:rPr lang="en-NZ" b="1" dirty="0">
                <a:solidFill>
                  <a:srgbClr val="6FB000"/>
                </a:solidFill>
              </a:rPr>
              <a:t>Providing a robust and reliable service to it’s customers</a:t>
            </a:r>
          </a:p>
        </p:txBody>
      </p:sp>
    </p:spTree>
    <p:extLst>
      <p:ext uri="{BB962C8B-B14F-4D97-AF65-F5344CB8AC3E}">
        <p14:creationId xmlns:p14="http://schemas.microsoft.com/office/powerpoint/2010/main" val="2703814151"/>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Our Client’s Problem</a:t>
            </a:r>
            <a:endParaRPr lang="en-NZ" dirty="0"/>
          </a:p>
        </p:txBody>
      </p:sp>
      <p:sp>
        <p:nvSpPr>
          <p:cNvPr id="5" name="Content Placeholder 4"/>
          <p:cNvSpPr>
            <a:spLocks noGrp="1"/>
          </p:cNvSpPr>
          <p:nvPr>
            <p:ph idx="1"/>
          </p:nvPr>
        </p:nvSpPr>
        <p:spPr>
          <a:xfrm>
            <a:off x="827584" y="1268760"/>
            <a:ext cx="7537450" cy="4248472"/>
          </a:xfrm>
        </p:spPr>
        <p:txBody>
          <a:bodyPr/>
          <a:lstStyle/>
          <a:p>
            <a:pPr>
              <a:buNone/>
            </a:pPr>
            <a:endParaRPr lang="en-NZ" dirty="0" smtClean="0"/>
          </a:p>
          <a:p>
            <a:r>
              <a:rPr lang="en-NZ" sz="2800" i="1" dirty="0" smtClean="0"/>
              <a:t>Hardware lacked HA ability and limited DR capability</a:t>
            </a:r>
          </a:p>
          <a:p>
            <a:r>
              <a:rPr lang="en-NZ" sz="2800" i="1" dirty="0" smtClean="0"/>
              <a:t>Older software versions lacked functionality</a:t>
            </a:r>
          </a:p>
          <a:p>
            <a:r>
              <a:rPr lang="en-NZ" sz="2800" i="1" dirty="0" smtClean="0"/>
              <a:t>Ability to provide a robust and reliable service to its customers was at risk </a:t>
            </a:r>
          </a:p>
          <a:p>
            <a:r>
              <a:rPr lang="en-NZ" sz="2800" i="1" dirty="0" smtClean="0"/>
              <a:t>Priority 1 and 2 applications demanded little or no downtime</a:t>
            </a:r>
          </a:p>
        </p:txBody>
      </p:sp>
    </p:spTree>
    <p:extLst>
      <p:ext uri="{BB962C8B-B14F-4D97-AF65-F5344CB8AC3E}">
        <p14:creationId xmlns:p14="http://schemas.microsoft.com/office/powerpoint/2010/main" val="3443136792"/>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Enterprise IT’s Problem</a:t>
            </a:r>
            <a:endParaRPr lang="en-NZ" dirty="0"/>
          </a:p>
        </p:txBody>
      </p:sp>
      <p:sp>
        <p:nvSpPr>
          <p:cNvPr id="5" name="Content Placeholder 4"/>
          <p:cNvSpPr>
            <a:spLocks noGrp="1"/>
          </p:cNvSpPr>
          <p:nvPr>
            <p:ph idx="1"/>
          </p:nvPr>
        </p:nvSpPr>
        <p:spPr/>
        <p:txBody>
          <a:bodyPr/>
          <a:lstStyle/>
          <a:p>
            <a:r>
              <a:rPr lang="en-NZ" sz="3200" i="1" dirty="0" smtClean="0"/>
              <a:t>To perform a cross platform migration and upgrade</a:t>
            </a:r>
          </a:p>
          <a:p>
            <a:r>
              <a:rPr lang="en-NZ" sz="3200" i="1" dirty="0" smtClean="0"/>
              <a:t>Very limited downtime allowed</a:t>
            </a:r>
          </a:p>
          <a:p>
            <a:r>
              <a:rPr lang="en-NZ" sz="3200" i="1" dirty="0" smtClean="0"/>
              <a:t>350+ Gb of data to move in less than half an hour</a:t>
            </a:r>
          </a:p>
          <a:p>
            <a:pPr marL="0" indent="0">
              <a:buNone/>
            </a:pPr>
            <a:endParaRPr lang="en-NZ" dirty="0"/>
          </a:p>
        </p:txBody>
      </p:sp>
      <p:sp>
        <p:nvSpPr>
          <p:cNvPr id="6" name="Rectangle 5"/>
          <p:cNvSpPr/>
          <p:nvPr/>
        </p:nvSpPr>
        <p:spPr>
          <a:xfrm>
            <a:off x="895200" y="980728"/>
            <a:ext cx="5431487" cy="400110"/>
          </a:xfrm>
          <a:prstGeom prst="rect">
            <a:avLst/>
          </a:prstGeom>
        </p:spPr>
        <p:txBody>
          <a:bodyPr wrap="none">
            <a:spAutoFit/>
          </a:bodyPr>
          <a:lstStyle/>
          <a:p>
            <a:r>
              <a:rPr lang="en-NZ" sz="2000" b="1" dirty="0" smtClean="0">
                <a:solidFill>
                  <a:srgbClr val="6FB000"/>
                </a:solidFill>
              </a:rPr>
              <a:t>We had to do </a:t>
            </a:r>
            <a:r>
              <a:rPr lang="en-NZ" sz="2000" b="1" dirty="0">
                <a:solidFill>
                  <a:srgbClr val="6FB000"/>
                </a:solidFill>
              </a:rPr>
              <a:t>4</a:t>
            </a:r>
            <a:r>
              <a:rPr lang="en-NZ" sz="2000" b="1" dirty="0" smtClean="0">
                <a:solidFill>
                  <a:srgbClr val="6FB000"/>
                </a:solidFill>
              </a:rPr>
              <a:t> days of work in 30 minutes!</a:t>
            </a:r>
            <a:endParaRPr lang="en-NZ" sz="2000" b="1" dirty="0">
              <a:solidFill>
                <a:srgbClr val="6FB000"/>
              </a:solidFill>
            </a:endParaRPr>
          </a:p>
        </p:txBody>
      </p:sp>
    </p:spTree>
    <p:extLst>
      <p:ext uri="{BB962C8B-B14F-4D97-AF65-F5344CB8AC3E}">
        <p14:creationId xmlns:p14="http://schemas.microsoft.com/office/powerpoint/2010/main" val="2794226141"/>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Our Profession’s Challenge</a:t>
            </a:r>
            <a:endParaRPr lang="en-NZ" dirty="0"/>
          </a:p>
        </p:txBody>
      </p:sp>
      <p:sp>
        <p:nvSpPr>
          <p:cNvPr id="3" name="Text Placeholder 2"/>
          <p:cNvSpPr>
            <a:spLocks noGrp="1"/>
          </p:cNvSpPr>
          <p:nvPr>
            <p:ph idx="1"/>
          </p:nvPr>
        </p:nvSpPr>
        <p:spPr>
          <a:xfrm>
            <a:off x="876300" y="1412776"/>
            <a:ext cx="5351884" cy="4530823"/>
          </a:xfrm>
        </p:spPr>
        <p:txBody>
          <a:bodyPr/>
          <a:lstStyle/>
          <a:p>
            <a:pPr marL="0" indent="0">
              <a:buNone/>
            </a:pPr>
            <a:r>
              <a:rPr lang="en-NZ" sz="3200" i="1" dirty="0" smtClean="0"/>
              <a:t>There is now a real business requirement to maintain application service levels during operations on </a:t>
            </a:r>
            <a:r>
              <a:rPr lang="en-NZ" sz="3200" i="1" dirty="0"/>
              <a:t>applications and their supporting infrastructure </a:t>
            </a:r>
            <a:r>
              <a:rPr lang="en-NZ" sz="3200" i="1" dirty="0" smtClean="0"/>
              <a:t>that would in the past have meant a system outage.</a:t>
            </a:r>
          </a:p>
          <a:p>
            <a:pPr marL="0" indent="0">
              <a:buNone/>
            </a:pPr>
            <a:endParaRPr lang="en-NZ" dirty="0" smtClean="0"/>
          </a:p>
          <a:p>
            <a:pPr marL="0" indent="0">
              <a:buNone/>
            </a:pPr>
            <a:endParaRPr lang="en-NZ" dirty="0"/>
          </a:p>
          <a:p>
            <a:pPr marL="0" indent="0">
              <a:buNone/>
            </a:pPr>
            <a:endParaRPr lang="en-NZ"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8594" y="1212293"/>
            <a:ext cx="2096429" cy="22495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04173277"/>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Why we used Oracle GoldenGate?</a:t>
            </a:r>
            <a:endParaRPr lang="en-NZ" dirty="0"/>
          </a:p>
        </p:txBody>
      </p:sp>
      <p:sp>
        <p:nvSpPr>
          <p:cNvPr id="5" name="Content Placeholder 4"/>
          <p:cNvSpPr>
            <a:spLocks noGrp="1"/>
          </p:cNvSpPr>
          <p:nvPr>
            <p:ph idx="1"/>
          </p:nvPr>
        </p:nvSpPr>
        <p:spPr/>
        <p:txBody>
          <a:bodyPr/>
          <a:lstStyle/>
          <a:p>
            <a:r>
              <a:rPr lang="en-NZ" i="1" dirty="0" smtClean="0"/>
              <a:t>Heterogeneous, cross-platform, cross-version</a:t>
            </a:r>
            <a:endParaRPr lang="en-NZ" i="1" dirty="0"/>
          </a:p>
          <a:p>
            <a:r>
              <a:rPr lang="en-NZ" i="1" dirty="0" smtClean="0"/>
              <a:t>Performance: Real time, Sub </a:t>
            </a:r>
            <a:r>
              <a:rPr lang="en-NZ" i="1" dirty="0"/>
              <a:t>second </a:t>
            </a:r>
            <a:r>
              <a:rPr lang="en-NZ" i="1" dirty="0" smtClean="0"/>
              <a:t>latency</a:t>
            </a:r>
            <a:endParaRPr lang="en-NZ" i="1" dirty="0"/>
          </a:p>
          <a:p>
            <a:r>
              <a:rPr lang="en-NZ" i="1" dirty="0" smtClean="0"/>
              <a:t>Efficient: Non-intrusive</a:t>
            </a:r>
            <a:r>
              <a:rPr lang="en-NZ" i="1" dirty="0"/>
              <a:t>, </a:t>
            </a:r>
            <a:r>
              <a:rPr lang="en-NZ" i="1" dirty="0" smtClean="0"/>
              <a:t>Low impact</a:t>
            </a:r>
            <a:endParaRPr lang="en-NZ" i="1" dirty="0"/>
          </a:p>
          <a:p>
            <a:r>
              <a:rPr lang="en-NZ" i="1" dirty="0" smtClean="0"/>
              <a:t>Flexible</a:t>
            </a:r>
          </a:p>
          <a:p>
            <a:r>
              <a:rPr lang="en-NZ" i="1" dirty="0" smtClean="0"/>
              <a:t>Robust</a:t>
            </a:r>
            <a:endParaRPr lang="en-NZ" i="1" dirty="0"/>
          </a:p>
          <a:p>
            <a:r>
              <a:rPr lang="en-NZ" i="1" dirty="0" smtClean="0"/>
              <a:t>Reliable</a:t>
            </a:r>
          </a:p>
          <a:p>
            <a:endParaRPr lang="en-NZ" b="1" i="1" dirty="0"/>
          </a:p>
          <a:p>
            <a:pPr marL="0" indent="0">
              <a:buNone/>
            </a:pPr>
            <a:r>
              <a:rPr lang="en-NZ" sz="3200" b="1" i="1" dirty="0" smtClean="0">
                <a:effectLst>
                  <a:outerShdw blurRad="38100" dist="38100" dir="2700000" algn="tl">
                    <a:srgbClr val="000000">
                      <a:alpha val="43137"/>
                    </a:srgbClr>
                  </a:outerShdw>
                </a:effectLst>
              </a:rPr>
              <a:t>At the time, no other viable alternative</a:t>
            </a:r>
            <a:endParaRPr lang="en-NZ" sz="32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9451344"/>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Our problem solving strategy</a:t>
            </a:r>
            <a:endParaRPr lang="en-NZ" dirty="0"/>
          </a:p>
        </p:txBody>
      </p:sp>
      <p:sp>
        <p:nvSpPr>
          <p:cNvPr id="3" name="Text Placeholder 2"/>
          <p:cNvSpPr>
            <a:spLocks noGrp="1"/>
          </p:cNvSpPr>
          <p:nvPr>
            <p:ph idx="1"/>
          </p:nvPr>
        </p:nvSpPr>
        <p:spPr/>
        <p:txBody>
          <a:bodyPr/>
          <a:lstStyle/>
          <a:p>
            <a:r>
              <a:rPr lang="en-NZ" i="1" dirty="0" smtClean="0"/>
              <a:t>Needed a solution for more than this application</a:t>
            </a:r>
          </a:p>
          <a:p>
            <a:r>
              <a:rPr lang="en-NZ" i="1" dirty="0" smtClean="0"/>
              <a:t>Documented generic procedure that could be handed over to implementation teams for other applications</a:t>
            </a:r>
          </a:p>
          <a:p>
            <a:r>
              <a:rPr lang="en-NZ" i="1" dirty="0" smtClean="0"/>
              <a:t>K.I.S.S.</a:t>
            </a:r>
            <a:endParaRPr lang="en-NZ" i="1" dirty="0"/>
          </a:p>
        </p:txBody>
      </p:sp>
      <p:pic>
        <p:nvPicPr>
          <p:cNvPr id="4098" name="Picture 2" descr="E:\Paul pictures\221r_large_chess_set.jpg"/>
          <p:cNvPicPr>
            <a:picLocks noChangeAspect="1" noChangeArrowheads="1"/>
          </p:cNvPicPr>
          <p:nvPr/>
        </p:nvPicPr>
        <p:blipFill>
          <a:blip r:embed="rId3" cstate="print"/>
          <a:srcRect/>
          <a:stretch>
            <a:fillRect/>
          </a:stretch>
        </p:blipFill>
        <p:spPr bwMode="auto">
          <a:xfrm>
            <a:off x="611560" y="1248368"/>
            <a:ext cx="8064896" cy="4628904"/>
          </a:xfrm>
          <a:prstGeom prst="rect">
            <a:avLst/>
          </a:prstGeom>
          <a:noFill/>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5458557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1500"/>
                                  </p:stCondLst>
                                  <p:childTnLst>
                                    <p:animEffect transition="out" filter="fade">
                                      <p:cBhvr>
                                        <p:cTn id="6" dur="2000"/>
                                        <p:tgtEl>
                                          <p:spTgt spid="4098"/>
                                        </p:tgtEl>
                                      </p:cBhvr>
                                    </p:animEffect>
                                    <p:set>
                                      <p:cBhvr>
                                        <p:cTn id="7" dur="1" fill="hold">
                                          <p:stCondLst>
                                            <p:cond delay="19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Migration Implications</a:t>
            </a:r>
            <a:endParaRPr lang="en-NZ"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29848965"/>
              </p:ext>
            </p:extLst>
          </p:nvPr>
        </p:nvGraphicFramePr>
        <p:xfrm>
          <a:off x="876300" y="1600201"/>
          <a:ext cx="7537450" cy="3295734"/>
        </p:xfrm>
        <a:graphic>
          <a:graphicData uri="http://schemas.openxmlformats.org/drawingml/2006/table">
            <a:tbl>
              <a:tblPr firstRow="1" bandRow="1">
                <a:tableStyleId>{5C22544A-7EE6-4342-B048-85BDC9FD1C3A}</a:tableStyleId>
              </a:tblPr>
              <a:tblGrid>
                <a:gridCol w="3767708"/>
                <a:gridCol w="3769742"/>
              </a:tblGrid>
              <a:tr h="549289">
                <a:tc>
                  <a:txBody>
                    <a:bodyPr/>
                    <a:lstStyle/>
                    <a:p>
                      <a:pPr algn="ctr">
                        <a:lnSpc>
                          <a:spcPct val="150000"/>
                        </a:lnSpc>
                      </a:pPr>
                      <a:r>
                        <a:rPr lang="en-NZ" sz="1900" dirty="0" smtClean="0"/>
                        <a:t>Source</a:t>
                      </a:r>
                      <a:r>
                        <a:rPr lang="en-NZ" sz="1900" baseline="0" dirty="0" smtClean="0"/>
                        <a:t> Platform</a:t>
                      </a:r>
                      <a:endParaRPr lang="en-NZ" sz="1900" dirty="0"/>
                    </a:p>
                  </a:txBody>
                  <a:tcPr>
                    <a:lnB w="12700" cap="flat" cmpd="sng" algn="ctr">
                      <a:solidFill>
                        <a:schemeClr val="tx1"/>
                      </a:solidFill>
                      <a:prstDash val="solid"/>
                      <a:round/>
                      <a:headEnd type="none" w="med" len="med"/>
                      <a:tailEnd type="none" w="med" len="med"/>
                    </a:lnB>
                    <a:solidFill>
                      <a:srgbClr val="6FB000"/>
                    </a:solidFill>
                  </a:tcPr>
                </a:tc>
                <a:tc>
                  <a:txBody>
                    <a:bodyPr/>
                    <a:lstStyle/>
                    <a:p>
                      <a:pPr algn="ctr">
                        <a:lnSpc>
                          <a:spcPct val="150000"/>
                        </a:lnSpc>
                      </a:pPr>
                      <a:r>
                        <a:rPr lang="en-NZ" sz="1900" dirty="0" smtClean="0"/>
                        <a:t>Target</a:t>
                      </a:r>
                      <a:r>
                        <a:rPr lang="en-NZ" sz="1900" baseline="0" dirty="0" smtClean="0"/>
                        <a:t> Platform</a:t>
                      </a:r>
                      <a:endParaRPr lang="en-NZ" sz="1900" dirty="0"/>
                    </a:p>
                  </a:txBody>
                  <a:tcPr>
                    <a:lnB w="12700" cap="flat" cmpd="sng" algn="ctr">
                      <a:solidFill>
                        <a:schemeClr val="tx1"/>
                      </a:solidFill>
                      <a:prstDash val="solid"/>
                      <a:round/>
                      <a:headEnd type="none" w="med" len="med"/>
                      <a:tailEnd type="none" w="med" len="med"/>
                    </a:lnB>
                    <a:solidFill>
                      <a:srgbClr val="6FB000"/>
                    </a:solidFill>
                  </a:tcPr>
                </a:tc>
              </a:tr>
              <a:tr h="549289">
                <a:tc>
                  <a:txBody>
                    <a:bodyPr/>
                    <a:lstStyle/>
                    <a:p>
                      <a:pPr>
                        <a:lnSpc>
                          <a:spcPct val="150000"/>
                        </a:lnSpc>
                      </a:pPr>
                      <a:r>
                        <a:rPr lang="en-NZ" sz="2000" dirty="0" smtClean="0"/>
                        <a:t>Solaris8 (Sparc)</a:t>
                      </a:r>
                      <a:endParaRPr lang="en-NZ" sz="2000" dirty="0"/>
                    </a:p>
                  </a:txBody>
                  <a:tcPr>
                    <a:lnT w="12700" cap="flat" cmpd="sng" algn="ctr">
                      <a:solidFill>
                        <a:schemeClr val="tx1"/>
                      </a:solidFill>
                      <a:prstDash val="solid"/>
                      <a:round/>
                      <a:headEnd type="none" w="med" len="med"/>
                      <a:tailEnd type="none" w="med" len="med"/>
                    </a:lnT>
                  </a:tcPr>
                </a:tc>
                <a:tc>
                  <a:txBody>
                    <a:bodyPr/>
                    <a:lstStyle/>
                    <a:p>
                      <a:pPr>
                        <a:lnSpc>
                          <a:spcPct val="150000"/>
                        </a:lnSpc>
                      </a:pPr>
                      <a:r>
                        <a:rPr lang="en-NZ" sz="2000" dirty="0" smtClean="0"/>
                        <a:t>Linux 2.6 (Intel)</a:t>
                      </a:r>
                      <a:endParaRPr lang="en-NZ" sz="2000" dirty="0"/>
                    </a:p>
                  </a:txBody>
                  <a:tcPr>
                    <a:lnT w="12700" cap="flat" cmpd="sng" algn="ctr">
                      <a:solidFill>
                        <a:schemeClr val="tx1"/>
                      </a:solidFill>
                      <a:prstDash val="solid"/>
                      <a:round/>
                      <a:headEnd type="none" w="med" len="med"/>
                      <a:tailEnd type="none" w="med" len="med"/>
                    </a:lnT>
                  </a:tcPr>
                </a:tc>
              </a:tr>
              <a:tr h="549289">
                <a:tc>
                  <a:txBody>
                    <a:bodyPr/>
                    <a:lstStyle/>
                    <a:p>
                      <a:pPr>
                        <a:lnSpc>
                          <a:spcPct val="150000"/>
                        </a:lnSpc>
                      </a:pPr>
                      <a:r>
                        <a:rPr lang="en-NZ" sz="1900" dirty="0" smtClean="0"/>
                        <a:t>Single Instance Oracle RDBMS</a:t>
                      </a:r>
                      <a:endParaRPr lang="en-NZ" sz="1900" dirty="0"/>
                    </a:p>
                  </a:txBody>
                  <a:tcPr/>
                </a:tc>
                <a:tc>
                  <a:txBody>
                    <a:bodyPr/>
                    <a:lstStyle/>
                    <a:p>
                      <a:pPr>
                        <a:lnSpc>
                          <a:spcPct val="150000"/>
                        </a:lnSpc>
                      </a:pPr>
                      <a:r>
                        <a:rPr lang="en-NZ" sz="1900" dirty="0" smtClean="0"/>
                        <a:t>Oracle 4 node RAC Cluster</a:t>
                      </a:r>
                      <a:endParaRPr lang="en-NZ" sz="1900" dirty="0"/>
                    </a:p>
                  </a:txBody>
                  <a:tcPr/>
                </a:tc>
              </a:tr>
              <a:tr h="549289">
                <a:tc>
                  <a:txBody>
                    <a:bodyPr/>
                    <a:lstStyle/>
                    <a:p>
                      <a:pPr>
                        <a:lnSpc>
                          <a:spcPct val="150000"/>
                        </a:lnSpc>
                      </a:pPr>
                      <a:r>
                        <a:rPr lang="en-NZ" sz="1900" dirty="0" smtClean="0"/>
                        <a:t>Oracle 9i (9.2.0.7)</a:t>
                      </a:r>
                      <a:endParaRPr lang="en-NZ" sz="1900" dirty="0"/>
                    </a:p>
                  </a:txBody>
                  <a:tcPr/>
                </a:tc>
                <a:tc>
                  <a:txBody>
                    <a:bodyPr/>
                    <a:lstStyle/>
                    <a:p>
                      <a:pPr>
                        <a:lnSpc>
                          <a:spcPct val="150000"/>
                        </a:lnSpc>
                      </a:pPr>
                      <a:r>
                        <a:rPr lang="en-NZ" sz="1900" dirty="0" smtClean="0"/>
                        <a:t>Oracle 10gR2 (10.2.0.5)</a:t>
                      </a:r>
                      <a:endParaRPr lang="en-NZ" sz="1900" dirty="0"/>
                    </a:p>
                  </a:txBody>
                  <a:tcPr/>
                </a:tc>
              </a:tr>
              <a:tr h="549289">
                <a:tc>
                  <a:txBody>
                    <a:bodyPr/>
                    <a:lstStyle/>
                    <a:p>
                      <a:pPr>
                        <a:lnSpc>
                          <a:spcPct val="150000"/>
                        </a:lnSpc>
                      </a:pPr>
                      <a:r>
                        <a:rPr lang="en-NZ" sz="1900" dirty="0" smtClean="0"/>
                        <a:t>7 bit character set (US7ASCII)</a:t>
                      </a:r>
                      <a:endParaRPr lang="en-NZ" sz="1900" dirty="0"/>
                    </a:p>
                  </a:txBody>
                  <a:tcPr/>
                </a:tc>
                <a:tc>
                  <a:txBody>
                    <a:bodyPr/>
                    <a:lstStyle/>
                    <a:p>
                      <a:pPr>
                        <a:lnSpc>
                          <a:spcPct val="150000"/>
                        </a:lnSpc>
                      </a:pPr>
                      <a:r>
                        <a:rPr lang="en-NZ" sz="1900" dirty="0" smtClean="0"/>
                        <a:t>Multi-byte</a:t>
                      </a:r>
                      <a:r>
                        <a:rPr lang="en-NZ" sz="1900" baseline="0" dirty="0" smtClean="0"/>
                        <a:t> Unicode character set</a:t>
                      </a:r>
                      <a:endParaRPr lang="en-NZ" sz="1900" dirty="0"/>
                    </a:p>
                  </a:txBody>
                  <a:tcPr/>
                </a:tc>
              </a:tr>
              <a:tr h="549289">
                <a:tc>
                  <a:txBody>
                    <a:bodyPr/>
                    <a:lstStyle/>
                    <a:p>
                      <a:pPr>
                        <a:lnSpc>
                          <a:spcPct val="150000"/>
                        </a:lnSpc>
                      </a:pPr>
                      <a:r>
                        <a:rPr lang="en-NZ" sz="1900" dirty="0" smtClean="0"/>
                        <a:t>Standalone database</a:t>
                      </a:r>
                      <a:endParaRPr lang="en-NZ" sz="1900" dirty="0"/>
                    </a:p>
                  </a:txBody>
                  <a:tcPr/>
                </a:tc>
                <a:tc>
                  <a:txBody>
                    <a:bodyPr/>
                    <a:lstStyle/>
                    <a:p>
                      <a:pPr>
                        <a:lnSpc>
                          <a:spcPct val="150000"/>
                        </a:lnSpc>
                      </a:pPr>
                      <a:r>
                        <a:rPr lang="en-NZ" sz="1900" dirty="0" smtClean="0"/>
                        <a:t>Consolidated database</a:t>
                      </a:r>
                      <a:endParaRPr lang="en-NZ" sz="1900" dirty="0"/>
                    </a:p>
                  </a:txBody>
                  <a:tcPr/>
                </a:tc>
              </a:tr>
            </a:tbl>
          </a:graphicData>
        </a:graphic>
      </p:graphicFrame>
      <p:sp>
        <p:nvSpPr>
          <p:cNvPr id="2" name="Rectangle 1"/>
          <p:cNvSpPr/>
          <p:nvPr/>
        </p:nvSpPr>
        <p:spPr>
          <a:xfrm>
            <a:off x="895198" y="980728"/>
            <a:ext cx="5303055" cy="400110"/>
          </a:xfrm>
          <a:prstGeom prst="rect">
            <a:avLst/>
          </a:prstGeom>
        </p:spPr>
        <p:txBody>
          <a:bodyPr wrap="none">
            <a:spAutoFit/>
          </a:bodyPr>
          <a:lstStyle/>
          <a:p>
            <a:r>
              <a:rPr lang="en-NZ" sz="2000" b="1" dirty="0" smtClean="0">
                <a:solidFill>
                  <a:srgbClr val="6FB000"/>
                </a:solidFill>
              </a:rPr>
              <a:t>Everything Changes yet Nothing Changes</a:t>
            </a:r>
            <a:endParaRPr lang="en-NZ" sz="2000" b="1" dirty="0">
              <a:solidFill>
                <a:srgbClr val="6FB000"/>
              </a:solidFill>
            </a:endParaRPr>
          </a:p>
        </p:txBody>
      </p:sp>
    </p:spTree>
    <p:extLst>
      <p:ext uri="{BB962C8B-B14F-4D97-AF65-F5344CB8AC3E}">
        <p14:creationId xmlns:p14="http://schemas.microsoft.com/office/powerpoint/2010/main" val="1178253296"/>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The Solution Design</a:t>
            </a:r>
            <a:endParaRPr lang="en-NZ" dirty="0"/>
          </a:p>
        </p:txBody>
      </p:sp>
      <p:sp>
        <p:nvSpPr>
          <p:cNvPr id="5" name="Content Placeholder 4"/>
          <p:cNvSpPr>
            <a:spLocks noGrp="1"/>
          </p:cNvSpPr>
          <p:nvPr>
            <p:ph idx="1"/>
          </p:nvPr>
        </p:nvSpPr>
        <p:spPr/>
        <p:txBody>
          <a:bodyPr/>
          <a:lstStyle/>
          <a:p>
            <a:r>
              <a:rPr lang="en-NZ" i="1" dirty="0" smtClean="0"/>
              <a:t>Implement GoldenGate to capture changes made in the source database</a:t>
            </a:r>
          </a:p>
          <a:p>
            <a:r>
              <a:rPr lang="en-NZ" i="1" dirty="0" smtClean="0"/>
              <a:t>Use Export / Import to perform the initial load of the new database</a:t>
            </a:r>
          </a:p>
          <a:p>
            <a:r>
              <a:rPr lang="en-NZ" i="1" dirty="0" smtClean="0"/>
              <a:t>Use GoldenGate to update the new database and keep it synced</a:t>
            </a:r>
          </a:p>
          <a:p>
            <a:r>
              <a:rPr lang="en-NZ" i="1" dirty="0" smtClean="0"/>
              <a:t>Perform switchover at a chosen time in a controlled fashion</a:t>
            </a:r>
            <a:endParaRPr lang="en-NZ" i="1" dirty="0"/>
          </a:p>
        </p:txBody>
      </p:sp>
      <p:pic>
        <p:nvPicPr>
          <p:cNvPr id="5122" name="Picture 2" descr="E:\Paul pictures\a-teacher-writing-intelligent-design-on-a-blackboard--24629f.jpg"/>
          <p:cNvPicPr>
            <a:picLocks noChangeAspect="1" noChangeArrowheads="1"/>
          </p:cNvPicPr>
          <p:nvPr/>
        </p:nvPicPr>
        <p:blipFill>
          <a:blip r:embed="rId3" cstate="print"/>
          <a:srcRect/>
          <a:stretch>
            <a:fillRect/>
          </a:stretch>
        </p:blipFill>
        <p:spPr bwMode="auto">
          <a:xfrm>
            <a:off x="899594" y="967165"/>
            <a:ext cx="7363045" cy="4910107"/>
          </a:xfrm>
          <a:prstGeom prst="rect">
            <a:avLst/>
          </a:prstGeom>
          <a:noFill/>
          <a:ln w="19050">
            <a:solidFill>
              <a:schemeClr val="accent4"/>
            </a:solidFill>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8768121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1500"/>
                                  </p:stCondLst>
                                  <p:childTnLst>
                                    <p:animEffect transition="out" filter="fade">
                                      <p:cBhvr>
                                        <p:cTn id="6" dur="2000"/>
                                        <p:tgtEl>
                                          <p:spTgt spid="5122"/>
                                        </p:tgtEl>
                                      </p:cBhvr>
                                    </p:animEffect>
                                    <p:set>
                                      <p:cBhvr>
                                        <p:cTn id="7" dur="1" fill="hold">
                                          <p:stCondLst>
                                            <p:cond delay="19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6300" y="1600200"/>
            <a:ext cx="7728148" cy="4343400"/>
          </a:xfrm>
        </p:spPr>
        <p:txBody>
          <a:bodyPr/>
          <a:lstStyle/>
          <a:p>
            <a:pPr marL="0" indent="0">
              <a:buNone/>
            </a:pPr>
            <a:r>
              <a:rPr lang="en-NZ" i="1" dirty="0" smtClean="0"/>
              <a:t>Sunday 6</a:t>
            </a:r>
            <a:r>
              <a:rPr lang="en-NZ" i="1" baseline="30000" dirty="0" smtClean="0"/>
              <a:t>th</a:t>
            </a:r>
            <a:r>
              <a:rPr lang="en-NZ" i="1" dirty="0" smtClean="0"/>
              <a:t> November 2011 10:00pm to </a:t>
            </a:r>
            <a:r>
              <a:rPr lang="en-NZ" i="1" dirty="0" err="1" smtClean="0"/>
              <a:t>11:00pm</a:t>
            </a:r>
            <a:endParaRPr lang="en-NZ" i="1" dirty="0" smtClean="0"/>
          </a:p>
          <a:p>
            <a:pPr marL="0" indent="0">
              <a:buNone/>
            </a:pPr>
            <a:endParaRPr lang="en-NZ" i="1" dirty="0"/>
          </a:p>
          <a:p>
            <a:pPr marL="0" indent="0">
              <a:buNone/>
            </a:pPr>
            <a:r>
              <a:rPr lang="en-NZ" i="1" dirty="0" smtClean="0"/>
              <a:t>10:00	Shut down application</a:t>
            </a:r>
          </a:p>
          <a:p>
            <a:pPr marL="0" indent="0">
              <a:buNone/>
            </a:pPr>
            <a:r>
              <a:rPr lang="en-NZ" i="1" dirty="0" smtClean="0"/>
              <a:t>10:05	GoldenGate switchover to the new database</a:t>
            </a:r>
          </a:p>
          <a:p>
            <a:pPr marL="0" indent="0">
              <a:buNone/>
            </a:pPr>
            <a:r>
              <a:rPr lang="en-NZ" i="1" dirty="0" smtClean="0"/>
              <a:t>10:10	Perform audit counts between old and new</a:t>
            </a:r>
          </a:p>
          <a:p>
            <a:pPr marL="0" indent="0">
              <a:buNone/>
            </a:pPr>
            <a:r>
              <a:rPr lang="en-NZ" i="1" dirty="0" smtClean="0"/>
              <a:t>10:20	Start up application for testing</a:t>
            </a:r>
          </a:p>
          <a:p>
            <a:pPr marL="0" indent="0">
              <a:buNone/>
            </a:pPr>
            <a:r>
              <a:rPr lang="en-NZ" i="1" dirty="0" smtClean="0"/>
              <a:t>11:00	Make application available to the public</a:t>
            </a:r>
          </a:p>
          <a:p>
            <a:pPr marL="0" indent="0">
              <a:buNone/>
            </a:pPr>
            <a:endParaRPr lang="en-NZ" dirty="0" smtClean="0"/>
          </a:p>
          <a:p>
            <a:pPr marL="0" indent="0">
              <a:buNone/>
            </a:pPr>
            <a:endParaRPr lang="en-NZ" dirty="0"/>
          </a:p>
        </p:txBody>
      </p:sp>
      <p:sp>
        <p:nvSpPr>
          <p:cNvPr id="2" name="Title 1"/>
          <p:cNvSpPr>
            <a:spLocks noGrp="1"/>
          </p:cNvSpPr>
          <p:nvPr>
            <p:ph type="title"/>
          </p:nvPr>
        </p:nvSpPr>
        <p:spPr/>
        <p:txBody>
          <a:bodyPr/>
          <a:lstStyle/>
          <a:p>
            <a:r>
              <a:rPr lang="en-NZ" dirty="0" smtClean="0"/>
              <a:t>The Solution Implementation</a:t>
            </a:r>
            <a:endParaRPr lang="en-NZ" dirty="0"/>
          </a:p>
        </p:txBody>
      </p:sp>
      <p:sp>
        <p:nvSpPr>
          <p:cNvPr id="6" name="Rectangle 5"/>
          <p:cNvSpPr/>
          <p:nvPr/>
        </p:nvSpPr>
        <p:spPr>
          <a:xfrm>
            <a:off x="895198" y="980728"/>
            <a:ext cx="3809248" cy="400110"/>
          </a:xfrm>
          <a:prstGeom prst="rect">
            <a:avLst/>
          </a:prstGeom>
        </p:spPr>
        <p:txBody>
          <a:bodyPr wrap="none">
            <a:spAutoFit/>
          </a:bodyPr>
          <a:lstStyle/>
          <a:p>
            <a:r>
              <a:rPr lang="en-NZ" sz="2000" b="1" dirty="0" smtClean="0">
                <a:solidFill>
                  <a:srgbClr val="6FB000"/>
                </a:solidFill>
              </a:rPr>
              <a:t>Time in the Operating Theatre</a:t>
            </a:r>
            <a:endParaRPr lang="en-NZ" sz="2000" b="1" dirty="0">
              <a:solidFill>
                <a:srgbClr val="6FB000"/>
              </a:solidFill>
            </a:endParaRPr>
          </a:p>
        </p:txBody>
      </p:sp>
    </p:spTree>
    <p:extLst>
      <p:ext uri="{BB962C8B-B14F-4D97-AF65-F5344CB8AC3E}">
        <p14:creationId xmlns:p14="http://schemas.microsoft.com/office/powerpoint/2010/main" val="359524898"/>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1196752"/>
            <a:ext cx="3528392" cy="4752528"/>
          </a:xfrm>
        </p:spPr>
        <p:txBody>
          <a:bodyPr/>
          <a:lstStyle/>
          <a:p>
            <a:pPr>
              <a:buNone/>
            </a:pPr>
            <a:endParaRPr lang="en-US" sz="3200" b="1" i="1" dirty="0" smtClean="0"/>
          </a:p>
          <a:p>
            <a:endParaRPr lang="en-NZ" dirty="0" smtClean="0"/>
          </a:p>
          <a:p>
            <a:endParaRPr lang="en-NZ" dirty="0" smtClean="0"/>
          </a:p>
          <a:p>
            <a:endParaRPr lang="en-NZ" dirty="0"/>
          </a:p>
        </p:txBody>
      </p:sp>
      <p:sp>
        <p:nvSpPr>
          <p:cNvPr id="9" name="Title 8"/>
          <p:cNvSpPr>
            <a:spLocks noGrp="1"/>
          </p:cNvSpPr>
          <p:nvPr>
            <p:ph type="title"/>
          </p:nvPr>
        </p:nvSpPr>
        <p:spPr>
          <a:xfrm>
            <a:off x="755576" y="295276"/>
            <a:ext cx="8388424" cy="541437"/>
          </a:xfrm>
        </p:spPr>
        <p:txBody>
          <a:bodyPr/>
          <a:lstStyle/>
          <a:p>
            <a:r>
              <a:rPr lang="en-NZ" sz="2800" dirty="0" smtClean="0"/>
              <a:t>CX and the Disappearing </a:t>
            </a:r>
            <a:r>
              <a:rPr lang="en-NZ" sz="2800" dirty="0"/>
              <a:t>B</a:t>
            </a:r>
            <a:r>
              <a:rPr lang="en-NZ" sz="2800" dirty="0" smtClean="0"/>
              <a:t>atch window</a:t>
            </a:r>
            <a:endParaRPr lang="en-NZ" sz="2800" dirty="0"/>
          </a:p>
        </p:txBody>
      </p:sp>
      <p:sp>
        <p:nvSpPr>
          <p:cNvPr id="7" name="TextBox 6"/>
          <p:cNvSpPr txBox="1"/>
          <p:nvPr/>
        </p:nvSpPr>
        <p:spPr>
          <a:xfrm>
            <a:off x="395536" y="4869160"/>
            <a:ext cx="7920880" cy="861774"/>
          </a:xfrm>
          <a:prstGeom prst="rect">
            <a:avLst/>
          </a:prstGeom>
          <a:noFill/>
        </p:spPr>
        <p:txBody>
          <a:bodyPr wrap="square" rtlCol="0">
            <a:spAutoFit/>
          </a:bodyPr>
          <a:lstStyle/>
          <a:p>
            <a:r>
              <a:rPr lang="en-US" sz="3200" b="1" i="1" dirty="0" smtClean="0">
                <a:solidFill>
                  <a:srgbClr val="000000"/>
                </a:solidFill>
                <a:effectLst>
                  <a:outerShdw blurRad="50800" dist="38100" dir="2700000" algn="tl" rotWithShape="0">
                    <a:prstClr val="black">
                      <a:alpha val="40000"/>
                    </a:prstClr>
                  </a:outerShdw>
                </a:effectLst>
              </a:rPr>
              <a:t>The Customer Experience Revolution</a:t>
            </a:r>
            <a:endParaRPr lang="en-US" sz="3200" b="1" i="1" dirty="0">
              <a:solidFill>
                <a:srgbClr val="000000"/>
              </a:solidFill>
              <a:effectLst>
                <a:outerShdw blurRad="50800" dist="38100" dir="2700000" algn="tl" rotWithShape="0">
                  <a:prstClr val="black">
                    <a:alpha val="40000"/>
                  </a:prstClr>
                </a:outerShdw>
              </a:effectLst>
            </a:endParaRPr>
          </a:p>
          <a:p>
            <a:endParaRPr lang="en-US" dirty="0">
              <a:solidFill>
                <a:srgbClr val="000000"/>
              </a:solidFill>
            </a:endParaRPr>
          </a:p>
        </p:txBody>
      </p:sp>
      <p:pic>
        <p:nvPicPr>
          <p:cNvPr id="6" name="Picture 5"/>
          <p:cNvPicPr>
            <a:picLocks noChangeAspect="1"/>
          </p:cNvPicPr>
          <p:nvPr/>
        </p:nvPicPr>
        <p:blipFill>
          <a:blip r:embed="rId4"/>
          <a:stretch>
            <a:fillRect/>
          </a:stretch>
        </p:blipFill>
        <p:spPr>
          <a:xfrm>
            <a:off x="1691680" y="692696"/>
            <a:ext cx="6241112" cy="4410287"/>
          </a:xfrm>
          <a:prstGeom prst="rect">
            <a:avLst/>
          </a:prstGeom>
        </p:spPr>
      </p:pic>
      <p:sp>
        <p:nvSpPr>
          <p:cNvPr id="2" name="TextBox 1"/>
          <p:cNvSpPr txBox="1"/>
          <p:nvPr/>
        </p:nvSpPr>
        <p:spPr>
          <a:xfrm>
            <a:off x="1812454" y="5629498"/>
            <a:ext cx="6032421" cy="369332"/>
          </a:xfrm>
          <a:prstGeom prst="rect">
            <a:avLst/>
          </a:prstGeom>
          <a:noFill/>
        </p:spPr>
        <p:txBody>
          <a:bodyPr wrap="none" rtlCol="0">
            <a:spAutoFit/>
          </a:bodyPr>
          <a:lstStyle/>
          <a:p>
            <a:r>
              <a:rPr lang="en-US" dirty="0" smtClean="0"/>
              <a:t>Source: Dr</a:t>
            </a:r>
            <a:r>
              <a:rPr lang="en-US" dirty="0"/>
              <a:t>. Elizabeth B. N. Sanders </a:t>
            </a:r>
            <a:r>
              <a:rPr lang="en-US" dirty="0" smtClean="0"/>
              <a:t>1992 Master’s </a:t>
            </a:r>
            <a:r>
              <a:rPr lang="en-US" dirty="0"/>
              <a:t>P</a:t>
            </a:r>
            <a:r>
              <a:rPr lang="en-US" dirty="0" smtClean="0"/>
              <a:t>aper</a:t>
            </a:r>
            <a:endParaRPr lang="en-US" dirty="0"/>
          </a:p>
        </p:txBody>
      </p:sp>
    </p:spTree>
    <p:custDataLst>
      <p:tags r:id="rId1"/>
    </p:custDataLst>
    <p:extLst>
      <p:ext uri="{BB962C8B-B14F-4D97-AF65-F5344CB8AC3E}">
        <p14:creationId xmlns:p14="http://schemas.microsoft.com/office/powerpoint/2010/main" val="28603553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A Great Result</a:t>
            </a:r>
            <a:endParaRPr lang="en-NZ" dirty="0"/>
          </a:p>
        </p:txBody>
      </p:sp>
      <p:sp>
        <p:nvSpPr>
          <p:cNvPr id="5" name="Content Placeholder 4"/>
          <p:cNvSpPr>
            <a:spLocks noGrp="1"/>
          </p:cNvSpPr>
          <p:nvPr>
            <p:ph idx="1"/>
          </p:nvPr>
        </p:nvSpPr>
        <p:spPr/>
        <p:txBody>
          <a:bodyPr/>
          <a:lstStyle/>
          <a:p>
            <a:r>
              <a:rPr lang="en-NZ" i="1" dirty="0" smtClean="0"/>
              <a:t>Client’s challenge was to increase the robustness of their service to its customers</a:t>
            </a:r>
          </a:p>
          <a:p>
            <a:r>
              <a:rPr lang="en-NZ" i="1" dirty="0" smtClean="0"/>
              <a:t>Enterprise </a:t>
            </a:r>
            <a:r>
              <a:rPr lang="en-NZ" i="1" dirty="0" err="1" smtClean="0"/>
              <a:t>IT’s</a:t>
            </a:r>
            <a:r>
              <a:rPr lang="en-NZ" i="1" dirty="0" smtClean="0"/>
              <a:t> challenge was to make this happen with little or no impact to the service it was improving</a:t>
            </a:r>
          </a:p>
          <a:p>
            <a:r>
              <a:rPr lang="en-NZ" i="1" dirty="0" smtClean="0"/>
              <a:t>Oracle GoldenGate provided the solution</a:t>
            </a:r>
          </a:p>
          <a:p>
            <a:endParaRPr lang="en-NZ" dirty="0" smtClean="0"/>
          </a:p>
          <a:p>
            <a:endParaRPr lang="en-NZ" dirty="0"/>
          </a:p>
          <a:p>
            <a:pPr>
              <a:buNone/>
            </a:pPr>
            <a:endParaRPr lang="en-NZ" sz="3600" b="1" i="1" dirty="0" smtClean="0">
              <a:effectLst>
                <a:outerShdw blurRad="50800" dist="38100" dir="2700000" algn="tl" rotWithShape="0">
                  <a:prstClr val="black">
                    <a:alpha val="40000"/>
                  </a:prstClr>
                </a:outerShdw>
              </a:effectLst>
            </a:endParaRPr>
          </a:p>
          <a:p>
            <a:endParaRPr lang="en-NZ" dirty="0"/>
          </a:p>
        </p:txBody>
      </p:sp>
    </p:spTree>
    <p:extLst>
      <p:ext uri="{BB962C8B-B14F-4D97-AF65-F5344CB8AC3E}">
        <p14:creationId xmlns:p14="http://schemas.microsoft.com/office/powerpoint/2010/main" val="2003902773"/>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6300" y="1772816"/>
            <a:ext cx="7537450" cy="4170784"/>
          </a:xfrm>
        </p:spPr>
        <p:txBody>
          <a:bodyPr/>
          <a:lstStyle/>
          <a:p>
            <a:r>
              <a:rPr lang="en-NZ" i="1" dirty="0" smtClean="0"/>
              <a:t>Increased service availability during the operation</a:t>
            </a:r>
          </a:p>
          <a:p>
            <a:r>
              <a:rPr lang="en-NZ" i="1" dirty="0" smtClean="0"/>
              <a:t>Increased HA and DR position</a:t>
            </a:r>
          </a:p>
          <a:p>
            <a:r>
              <a:rPr lang="en-NZ" i="1" dirty="0" smtClean="0"/>
              <a:t>Absolutely no issues post-migration</a:t>
            </a:r>
          </a:p>
          <a:p>
            <a:r>
              <a:rPr lang="en-NZ" i="1" dirty="0" smtClean="0"/>
              <a:t>Performance and reliability improvements</a:t>
            </a:r>
            <a:endParaRPr lang="en-NZ" i="1" dirty="0"/>
          </a:p>
        </p:txBody>
      </p:sp>
      <p:sp>
        <p:nvSpPr>
          <p:cNvPr id="3" name="Title 2"/>
          <p:cNvSpPr>
            <a:spLocks noGrp="1"/>
          </p:cNvSpPr>
          <p:nvPr>
            <p:ph type="title"/>
          </p:nvPr>
        </p:nvSpPr>
        <p:spPr/>
        <p:txBody>
          <a:bodyPr/>
          <a:lstStyle/>
          <a:p>
            <a:r>
              <a:rPr lang="en-NZ" dirty="0" smtClean="0"/>
              <a:t> Return on Investment</a:t>
            </a:r>
            <a:endParaRPr lang="en-NZ" dirty="0"/>
          </a:p>
        </p:txBody>
      </p:sp>
      <p:sp>
        <p:nvSpPr>
          <p:cNvPr id="4" name="TextBox 3"/>
          <p:cNvSpPr txBox="1"/>
          <p:nvPr/>
        </p:nvSpPr>
        <p:spPr>
          <a:xfrm>
            <a:off x="899592" y="1092263"/>
            <a:ext cx="6696744" cy="400110"/>
          </a:xfrm>
          <a:prstGeom prst="rect">
            <a:avLst/>
          </a:prstGeom>
          <a:noFill/>
        </p:spPr>
        <p:txBody>
          <a:bodyPr wrap="square" rtlCol="0">
            <a:spAutoFit/>
          </a:bodyPr>
          <a:lstStyle/>
          <a:p>
            <a:r>
              <a:rPr lang="en-NZ" sz="2000" b="1" dirty="0" smtClean="0">
                <a:solidFill>
                  <a:srgbClr val="6FB000"/>
                </a:solidFill>
              </a:rPr>
              <a:t>Getting bang for your buck</a:t>
            </a:r>
            <a:endParaRPr lang="en-NZ" sz="2000" b="1" dirty="0">
              <a:solidFill>
                <a:srgbClr val="6FB000"/>
              </a:solidFill>
            </a:endParaRPr>
          </a:p>
        </p:txBody>
      </p:sp>
    </p:spTree>
    <p:extLst>
      <p:ext uri="{BB962C8B-B14F-4D97-AF65-F5344CB8AC3E}">
        <p14:creationId xmlns:p14="http://schemas.microsoft.com/office/powerpoint/2010/main" val="162063644"/>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6300" y="1772816"/>
            <a:ext cx="7537450" cy="4170784"/>
          </a:xfrm>
        </p:spPr>
        <p:txBody>
          <a:bodyPr/>
          <a:lstStyle/>
          <a:p>
            <a:r>
              <a:rPr lang="en-NZ" i="1" dirty="0" smtClean="0"/>
              <a:t>DIY scripts</a:t>
            </a:r>
          </a:p>
          <a:p>
            <a:r>
              <a:rPr lang="en-NZ" i="1" dirty="0" smtClean="0"/>
              <a:t>Active Data Guard</a:t>
            </a:r>
          </a:p>
          <a:p>
            <a:r>
              <a:rPr lang="en-NZ" i="1" dirty="0" smtClean="0"/>
              <a:t>Oracle Streams</a:t>
            </a:r>
          </a:p>
          <a:p>
            <a:r>
              <a:rPr lang="en-NZ" i="1" dirty="0" err="1" smtClean="0"/>
              <a:t>Dbvisit</a:t>
            </a:r>
            <a:r>
              <a:rPr lang="en-NZ" i="1" dirty="0" smtClean="0"/>
              <a:t> Replicate</a:t>
            </a:r>
          </a:p>
          <a:p>
            <a:endParaRPr lang="en-NZ" i="1" dirty="0" smtClean="0"/>
          </a:p>
          <a:p>
            <a:endParaRPr lang="en-NZ" i="1" dirty="0"/>
          </a:p>
        </p:txBody>
      </p:sp>
      <p:sp>
        <p:nvSpPr>
          <p:cNvPr id="3" name="Title 2"/>
          <p:cNvSpPr>
            <a:spLocks noGrp="1"/>
          </p:cNvSpPr>
          <p:nvPr>
            <p:ph type="title"/>
          </p:nvPr>
        </p:nvSpPr>
        <p:spPr/>
        <p:txBody>
          <a:bodyPr/>
          <a:lstStyle/>
          <a:p>
            <a:r>
              <a:rPr lang="en-NZ" dirty="0" smtClean="0"/>
              <a:t> GoldenGate Alternatives?</a:t>
            </a:r>
            <a:endParaRPr lang="en-NZ" dirty="0"/>
          </a:p>
        </p:txBody>
      </p:sp>
      <p:sp>
        <p:nvSpPr>
          <p:cNvPr id="4" name="TextBox 3"/>
          <p:cNvSpPr txBox="1"/>
          <p:nvPr/>
        </p:nvSpPr>
        <p:spPr>
          <a:xfrm>
            <a:off x="899592" y="1092263"/>
            <a:ext cx="6696744" cy="400110"/>
          </a:xfrm>
          <a:prstGeom prst="rect">
            <a:avLst/>
          </a:prstGeom>
          <a:noFill/>
        </p:spPr>
        <p:txBody>
          <a:bodyPr wrap="square" rtlCol="0">
            <a:spAutoFit/>
          </a:bodyPr>
          <a:lstStyle/>
          <a:p>
            <a:r>
              <a:rPr lang="en-NZ" sz="2000" b="1" dirty="0" smtClean="0">
                <a:solidFill>
                  <a:srgbClr val="6FB000"/>
                </a:solidFill>
              </a:rPr>
              <a:t>Is there anything else that will do the job?</a:t>
            </a:r>
            <a:endParaRPr lang="en-NZ" sz="2000" b="1" dirty="0">
              <a:solidFill>
                <a:srgbClr val="6FB000"/>
              </a:solidFill>
            </a:endParaRPr>
          </a:p>
        </p:txBody>
      </p:sp>
    </p:spTree>
    <p:extLst>
      <p:ext uri="{BB962C8B-B14F-4D97-AF65-F5344CB8AC3E}">
        <p14:creationId xmlns:p14="http://schemas.microsoft.com/office/powerpoint/2010/main" val="32006290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 GoldenGate Resources</a:t>
            </a:r>
            <a:endParaRPr lang="en-NZ" dirty="0"/>
          </a:p>
        </p:txBody>
      </p:sp>
      <p:sp>
        <p:nvSpPr>
          <p:cNvPr id="2" name="Content Placeholder 1"/>
          <p:cNvSpPr>
            <a:spLocks noGrp="1"/>
          </p:cNvSpPr>
          <p:nvPr>
            <p:ph idx="1"/>
          </p:nvPr>
        </p:nvSpPr>
        <p:spPr>
          <a:xfrm>
            <a:off x="251520" y="1556792"/>
            <a:ext cx="8640960" cy="4343400"/>
          </a:xfrm>
        </p:spPr>
        <p:txBody>
          <a:bodyPr/>
          <a:lstStyle/>
          <a:p>
            <a:r>
              <a:rPr lang="en-NZ" dirty="0" smtClean="0"/>
              <a:t>Oracle’s GoldenGate Home Page</a:t>
            </a:r>
          </a:p>
          <a:p>
            <a:pPr marL="0" indent="0">
              <a:buNone/>
            </a:pPr>
            <a:r>
              <a:rPr lang="en-NZ" sz="1600" dirty="0">
                <a:hlinkClick r:id="rId3"/>
              </a:rPr>
              <a:t>http</a:t>
            </a:r>
            <a:r>
              <a:rPr lang="en-NZ" sz="1600" dirty="0" smtClean="0">
                <a:hlinkClick r:id="rId3"/>
              </a:rPr>
              <a:t>://www.oracle.com/us/products/middleware/data-integration/goldengate/overview/index.htm</a:t>
            </a:r>
            <a:endParaRPr lang="en-NZ" sz="1600" dirty="0" smtClean="0"/>
          </a:p>
          <a:p>
            <a:r>
              <a:rPr lang="en-NZ" dirty="0" smtClean="0"/>
              <a:t>GoldenGate Forum</a:t>
            </a:r>
          </a:p>
          <a:p>
            <a:pPr marL="0" indent="0">
              <a:buNone/>
            </a:pPr>
            <a:r>
              <a:rPr lang="en-NZ" dirty="0">
                <a:hlinkClick r:id="rId4"/>
              </a:rPr>
              <a:t>https://</a:t>
            </a:r>
            <a:r>
              <a:rPr lang="en-NZ" dirty="0" smtClean="0">
                <a:hlinkClick r:id="rId4"/>
              </a:rPr>
              <a:t>forums.oracle.com/forums/forum.jspa?forumID=860</a:t>
            </a:r>
            <a:endParaRPr lang="en-NZ" dirty="0" smtClean="0"/>
          </a:p>
          <a:p>
            <a:r>
              <a:rPr lang="en-NZ" dirty="0" smtClean="0"/>
              <a:t>Oracle’s My Support Community Page</a:t>
            </a:r>
          </a:p>
          <a:p>
            <a:pPr marL="0" indent="0">
              <a:buNone/>
            </a:pPr>
            <a:r>
              <a:rPr lang="en-NZ" sz="1200" dirty="0"/>
              <a:t>https://communities.oracle.com/portal/server.pt/community/goldengate%2C_streams_and_distributed_database/410</a:t>
            </a:r>
          </a:p>
          <a:p>
            <a:r>
              <a:rPr lang="en-NZ" smtClean="0"/>
              <a:t>Oracle Documentation and Books</a:t>
            </a:r>
            <a:endParaRPr lang="en-NZ" dirty="0" smtClean="0"/>
          </a:p>
          <a:p>
            <a:pPr marL="0" indent="0">
              <a:buNone/>
            </a:pPr>
            <a:r>
              <a:rPr lang="en-NZ" sz="1800" dirty="0">
                <a:hlinkClick r:id="rId5"/>
              </a:rPr>
              <a:t>http://</a:t>
            </a:r>
            <a:r>
              <a:rPr lang="en-NZ" sz="1800" dirty="0" smtClean="0">
                <a:hlinkClick r:id="rId5"/>
              </a:rPr>
              <a:t>www.oracle.com/technetwork/middleware/goldengate/documentation/index.html</a:t>
            </a:r>
            <a:endParaRPr lang="en-NZ" sz="1800" dirty="0" smtClean="0"/>
          </a:p>
          <a:p>
            <a:r>
              <a:rPr lang="en-NZ" dirty="0" err="1" smtClean="0"/>
              <a:t>Linkedin</a:t>
            </a:r>
            <a:endParaRPr lang="en-NZ" dirty="0" smtClean="0"/>
          </a:p>
          <a:p>
            <a:pPr marL="0" indent="0">
              <a:buNone/>
            </a:pPr>
            <a:r>
              <a:rPr lang="en-NZ" dirty="0">
                <a:hlinkClick r:id="rId6"/>
              </a:rPr>
              <a:t>http://</a:t>
            </a:r>
            <a:r>
              <a:rPr lang="en-NZ" dirty="0" smtClean="0">
                <a:hlinkClick r:id="rId6"/>
              </a:rPr>
              <a:t>www.linkedin.com/groups?gid=1784310</a:t>
            </a:r>
            <a:endParaRPr lang="en-NZ" dirty="0" smtClean="0"/>
          </a:p>
          <a:p>
            <a:r>
              <a:rPr lang="en-NZ" dirty="0" smtClean="0"/>
              <a:t>Many Blogs</a:t>
            </a:r>
            <a:endParaRPr lang="en-NZ" dirty="0"/>
          </a:p>
        </p:txBody>
      </p:sp>
      <p:sp>
        <p:nvSpPr>
          <p:cNvPr id="5" name="TextBox 4"/>
          <p:cNvSpPr txBox="1"/>
          <p:nvPr/>
        </p:nvSpPr>
        <p:spPr>
          <a:xfrm>
            <a:off x="971600" y="1051613"/>
            <a:ext cx="7200800" cy="400110"/>
          </a:xfrm>
          <a:prstGeom prst="rect">
            <a:avLst/>
          </a:prstGeom>
          <a:noFill/>
        </p:spPr>
        <p:txBody>
          <a:bodyPr wrap="square" rtlCol="0">
            <a:spAutoFit/>
          </a:bodyPr>
          <a:lstStyle/>
          <a:p>
            <a:r>
              <a:rPr lang="en-NZ" sz="2000" b="1" dirty="0" smtClean="0">
                <a:solidFill>
                  <a:srgbClr val="6FB000"/>
                </a:solidFill>
              </a:rPr>
              <a:t>Lots of information out there</a:t>
            </a:r>
            <a:endParaRPr lang="en-NZ" sz="2000" b="1" dirty="0">
              <a:solidFill>
                <a:srgbClr val="6FB000"/>
              </a:solidFill>
            </a:endParaRPr>
          </a:p>
        </p:txBody>
      </p:sp>
    </p:spTree>
    <p:extLst>
      <p:ext uri="{BB962C8B-B14F-4D97-AF65-F5344CB8AC3E}">
        <p14:creationId xmlns:p14="http://schemas.microsoft.com/office/powerpoint/2010/main" val="3787054729"/>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 A solution to other problems?</a:t>
            </a:r>
            <a:endParaRPr lang="en-NZ" dirty="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15818" y="1268761"/>
            <a:ext cx="3094405" cy="3231935"/>
          </a:xfrm>
        </p:spPr>
      </p:pic>
    </p:spTree>
    <p:extLst>
      <p:ext uri="{BB962C8B-B14F-4D97-AF65-F5344CB8AC3E}">
        <p14:creationId xmlns:p14="http://schemas.microsoft.com/office/powerpoint/2010/main" val="1840389790"/>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Questions?</a:t>
            </a:r>
            <a:endParaRPr lang="en-NZ" dirty="0"/>
          </a:p>
        </p:txBody>
      </p:sp>
      <p:pic>
        <p:nvPicPr>
          <p:cNvPr id="3074" name="Picture 2" descr="E:\Paul pictures\6a00d8341ca86d53ef0133f581ef1c970b-800wi.jpg"/>
          <p:cNvPicPr>
            <a:picLocks noGrp="1" noChangeAspect="1" noChangeArrowheads="1"/>
          </p:cNvPicPr>
          <p:nvPr>
            <p:ph idx="1"/>
          </p:nvPr>
        </p:nvPicPr>
        <p:blipFill>
          <a:blip r:embed="rId3" cstate="print"/>
          <a:srcRect/>
          <a:stretch>
            <a:fillRect/>
          </a:stretch>
        </p:blipFill>
        <p:spPr bwMode="auto">
          <a:xfrm>
            <a:off x="1026983" y="1052737"/>
            <a:ext cx="7128792" cy="4779211"/>
          </a:xfrm>
          <a:prstGeom prst="rect">
            <a:avLst/>
          </a:prstGeom>
          <a:noFill/>
          <a:ln w="19050">
            <a:solidFill>
              <a:schemeClr val="accent4"/>
            </a:solidFill>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2341405152"/>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916832"/>
            <a:ext cx="6753266" cy="1080120"/>
          </a:xfrm>
          <a:prstGeom prst="rect">
            <a:avLst/>
          </a:prstGeom>
        </p:spPr>
      </p:pic>
      <p:sp>
        <p:nvSpPr>
          <p:cNvPr id="2" name="TextBox 1"/>
          <p:cNvSpPr txBox="1"/>
          <p:nvPr/>
        </p:nvSpPr>
        <p:spPr>
          <a:xfrm>
            <a:off x="1115616" y="3645024"/>
            <a:ext cx="6753266" cy="1107996"/>
          </a:xfrm>
          <a:prstGeom prst="rect">
            <a:avLst/>
          </a:prstGeom>
          <a:noFill/>
        </p:spPr>
        <p:txBody>
          <a:bodyPr wrap="square" rtlCol="0">
            <a:spAutoFit/>
          </a:bodyPr>
          <a:lstStyle/>
          <a:p>
            <a:pPr algn="ctr"/>
            <a:r>
              <a:rPr lang="en-NZ" sz="2400" dirty="0" smtClean="0"/>
              <a:t>paul.steffensen@enterpriseit.co.nz</a:t>
            </a:r>
          </a:p>
          <a:p>
            <a:pPr algn="ctr"/>
            <a:r>
              <a:rPr lang="en-NZ" sz="2400" dirty="0" smtClean="0"/>
              <a:t>nz.linkedin.com/in/</a:t>
            </a:r>
            <a:r>
              <a:rPr lang="en-NZ" sz="2400" dirty="0" err="1" smtClean="0"/>
              <a:t>uptimedba</a:t>
            </a:r>
            <a:endParaRPr lang="en-NZ" sz="2400" i="1" dirty="0"/>
          </a:p>
          <a:p>
            <a:endParaRPr lang="en-NZ" dirty="0"/>
          </a:p>
        </p:txBody>
      </p:sp>
    </p:spTree>
    <p:extLst>
      <p:ext uri="{BB962C8B-B14F-4D97-AF65-F5344CB8AC3E}">
        <p14:creationId xmlns:p14="http://schemas.microsoft.com/office/powerpoint/2010/main" val="3586915612"/>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1196752"/>
            <a:ext cx="3528392" cy="4752528"/>
          </a:xfrm>
        </p:spPr>
        <p:txBody>
          <a:bodyPr/>
          <a:lstStyle/>
          <a:p>
            <a:r>
              <a:rPr lang="en-US" sz="3200" i="1" dirty="0" smtClean="0"/>
              <a:t>Increasing expectation of application availability</a:t>
            </a:r>
          </a:p>
          <a:p>
            <a:r>
              <a:rPr lang="en-US" sz="3200" i="1" dirty="0" smtClean="0"/>
              <a:t>Ever </a:t>
            </a:r>
            <a:r>
              <a:rPr lang="en-US" sz="3200" i="1" dirty="0"/>
              <a:t>increasing </a:t>
            </a:r>
            <a:r>
              <a:rPr lang="en-US" sz="3200" i="1" dirty="0" smtClean="0"/>
              <a:t>data volumes</a:t>
            </a:r>
            <a:endParaRPr lang="en-US" sz="3200" i="1" dirty="0"/>
          </a:p>
          <a:p>
            <a:pPr>
              <a:buNone/>
            </a:pPr>
            <a:endParaRPr lang="en-US" sz="3200" b="1" i="1" dirty="0" smtClean="0"/>
          </a:p>
          <a:p>
            <a:endParaRPr lang="en-NZ" dirty="0" smtClean="0"/>
          </a:p>
          <a:p>
            <a:endParaRPr lang="en-NZ" dirty="0" smtClean="0"/>
          </a:p>
          <a:p>
            <a:endParaRPr lang="en-NZ" dirty="0"/>
          </a:p>
        </p:txBody>
      </p:sp>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4806" y="1268760"/>
            <a:ext cx="5012970" cy="30243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p:txBody>
          <a:bodyPr/>
          <a:lstStyle/>
          <a:p>
            <a:r>
              <a:rPr lang="en-NZ" dirty="0" smtClean="0"/>
              <a:t>The Disappearing </a:t>
            </a:r>
            <a:r>
              <a:rPr lang="en-NZ" dirty="0"/>
              <a:t>B</a:t>
            </a:r>
            <a:r>
              <a:rPr lang="en-NZ" dirty="0" smtClean="0"/>
              <a:t>atch </a:t>
            </a:r>
            <a:r>
              <a:rPr lang="en-NZ" dirty="0"/>
              <a:t>W</a:t>
            </a:r>
            <a:r>
              <a:rPr lang="en-NZ" dirty="0" smtClean="0"/>
              <a:t>indow</a:t>
            </a:r>
            <a:endParaRPr lang="en-NZ" dirty="0"/>
          </a:p>
        </p:txBody>
      </p:sp>
      <p:sp>
        <p:nvSpPr>
          <p:cNvPr id="7" name="TextBox 6"/>
          <p:cNvSpPr txBox="1"/>
          <p:nvPr/>
        </p:nvSpPr>
        <p:spPr>
          <a:xfrm>
            <a:off x="395536" y="4869160"/>
            <a:ext cx="7920880" cy="861774"/>
          </a:xfrm>
          <a:prstGeom prst="rect">
            <a:avLst/>
          </a:prstGeom>
          <a:noFill/>
        </p:spPr>
        <p:txBody>
          <a:bodyPr wrap="square" rtlCol="0">
            <a:spAutoFit/>
          </a:bodyPr>
          <a:lstStyle/>
          <a:p>
            <a:r>
              <a:rPr lang="en-US" sz="3200" b="1" i="1" dirty="0" smtClean="0">
                <a:effectLst>
                  <a:outerShdw blurRad="50800" dist="38100" dir="2700000" algn="tl" rotWithShape="0">
                    <a:prstClr val="black">
                      <a:alpha val="40000"/>
                    </a:prstClr>
                  </a:outerShdw>
                </a:effectLst>
              </a:rPr>
              <a:t>So much data, so little time</a:t>
            </a:r>
          </a:p>
          <a:p>
            <a:endParaRPr lang="en-US" dirty="0"/>
          </a:p>
        </p:txBody>
      </p:sp>
    </p:spTree>
    <p:custDataLst>
      <p:tags r:id="rId1"/>
    </p:custDataLst>
    <p:extLst>
      <p:ext uri="{BB962C8B-B14F-4D97-AF65-F5344CB8AC3E}">
        <p14:creationId xmlns:p14="http://schemas.microsoft.com/office/powerpoint/2010/main" val="11839997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Paul Steffensen</a:t>
            </a:r>
            <a:endParaRPr lang="en-NZ" dirty="0"/>
          </a:p>
        </p:txBody>
      </p:sp>
      <p:sp>
        <p:nvSpPr>
          <p:cNvPr id="6" name="Content Placeholder 5"/>
          <p:cNvSpPr>
            <a:spLocks noGrp="1"/>
          </p:cNvSpPr>
          <p:nvPr>
            <p:ph idx="1"/>
          </p:nvPr>
        </p:nvSpPr>
        <p:spPr>
          <a:xfrm>
            <a:off x="3635896" y="1304765"/>
            <a:ext cx="5148064" cy="4500500"/>
          </a:xfrm>
        </p:spPr>
        <p:txBody>
          <a:bodyPr/>
          <a:lstStyle/>
          <a:p>
            <a:r>
              <a:rPr lang="en-NZ" sz="2800" i="1" dirty="0" smtClean="0"/>
              <a:t>Problem solver and pragmatic DBA</a:t>
            </a:r>
          </a:p>
          <a:p>
            <a:r>
              <a:rPr lang="en-NZ" sz="2800" i="1" dirty="0" smtClean="0"/>
              <a:t>25+ years as an Oracle DBA</a:t>
            </a:r>
          </a:p>
          <a:p>
            <a:r>
              <a:rPr lang="en-NZ" sz="2800" i="1" dirty="0" smtClean="0"/>
              <a:t>NZ’s only certified GoldenGate Implementation Specialist</a:t>
            </a:r>
          </a:p>
          <a:p>
            <a:r>
              <a:rPr lang="en-NZ" sz="2800" i="1" dirty="0" smtClean="0"/>
              <a:t>Director and Senior Consultant, Enterprise IT Ltd</a:t>
            </a:r>
          </a:p>
          <a:p>
            <a:r>
              <a:rPr lang="en-NZ" sz="2800" i="1" dirty="0" err="1" smtClean="0"/>
              <a:t>Linkedin</a:t>
            </a:r>
            <a:r>
              <a:rPr lang="en-NZ" sz="2800" i="1" dirty="0" smtClean="0"/>
              <a:t>: </a:t>
            </a:r>
            <a:r>
              <a:rPr lang="en-NZ" dirty="0" smtClean="0"/>
              <a:t>nz.linkedin.com/in/</a:t>
            </a:r>
            <a:r>
              <a:rPr lang="en-NZ" dirty="0" err="1" smtClean="0"/>
              <a:t>uptimedba</a:t>
            </a:r>
            <a:endParaRPr lang="en-NZ" i="1" dirty="0" smtClean="0"/>
          </a:p>
          <a:p>
            <a:pPr marL="0" indent="0" algn="ctr">
              <a:buNone/>
            </a:pPr>
            <a:endParaRPr lang="en-NZ"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6" y="1268761"/>
            <a:ext cx="3387329" cy="3679340"/>
          </a:xfrm>
          <a:prstGeom prst="rect">
            <a:avLst/>
          </a:prstGeom>
        </p:spPr>
      </p:pic>
    </p:spTree>
    <p:extLst>
      <p:ext uri="{BB962C8B-B14F-4D97-AF65-F5344CB8AC3E}">
        <p14:creationId xmlns:p14="http://schemas.microsoft.com/office/powerpoint/2010/main" val="2352017796"/>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99592" y="1556792"/>
            <a:ext cx="7537450" cy="4026768"/>
          </a:xfrm>
          <a:effectLst/>
        </p:spPr>
        <p:txBody>
          <a:bodyPr/>
          <a:lstStyle/>
          <a:p>
            <a:pPr eaLnBrk="1" hangingPunct="1">
              <a:spcBef>
                <a:spcPct val="50000"/>
              </a:spcBef>
            </a:pPr>
            <a:r>
              <a:rPr lang="en-US" sz="3200" i="1" dirty="0" smtClean="0">
                <a:solidFill>
                  <a:srgbClr val="0D0D0D"/>
                </a:solidFill>
                <a:effectLst/>
              </a:rPr>
              <a:t>100% Kiwi owned – Est. 2005</a:t>
            </a:r>
          </a:p>
          <a:p>
            <a:pPr eaLnBrk="1" hangingPunct="1">
              <a:spcBef>
                <a:spcPct val="50000"/>
              </a:spcBef>
            </a:pPr>
            <a:r>
              <a:rPr lang="en-US" sz="3200" i="1" dirty="0" smtClean="0">
                <a:solidFill>
                  <a:srgbClr val="0D0D0D"/>
                </a:solidFill>
                <a:effectLst/>
              </a:rPr>
              <a:t>Strong Oracle background</a:t>
            </a:r>
          </a:p>
          <a:p>
            <a:r>
              <a:rPr lang="en-NZ" sz="3200" i="1" dirty="0" smtClean="0"/>
              <a:t>Services </a:t>
            </a:r>
          </a:p>
          <a:p>
            <a:pPr lvl="1"/>
            <a:r>
              <a:rPr lang="en-NZ" sz="2800" i="1" dirty="0" smtClean="0"/>
              <a:t>Cloud Services </a:t>
            </a:r>
          </a:p>
          <a:p>
            <a:pPr lvl="1"/>
            <a:r>
              <a:rPr lang="en-NZ" sz="2800" i="1" dirty="0" smtClean="0"/>
              <a:t>Database </a:t>
            </a:r>
            <a:endParaRPr lang="en-NZ" sz="2800" i="1" dirty="0"/>
          </a:p>
          <a:p>
            <a:pPr lvl="1"/>
            <a:r>
              <a:rPr lang="en-NZ" sz="2800" i="1" dirty="0" smtClean="0"/>
              <a:t> Facilities </a:t>
            </a:r>
            <a:r>
              <a:rPr lang="en-NZ" sz="2800" i="1" dirty="0"/>
              <a:t>Management </a:t>
            </a:r>
            <a:endParaRPr lang="en-NZ" sz="2800" i="1" dirty="0" smtClean="0"/>
          </a:p>
          <a:p>
            <a:pPr lvl="1"/>
            <a:r>
              <a:rPr lang="en-NZ" sz="2800" i="1" dirty="0" smtClean="0"/>
              <a:t> Linux and Solaris </a:t>
            </a:r>
          </a:p>
        </p:txBody>
      </p:sp>
      <p:sp>
        <p:nvSpPr>
          <p:cNvPr id="6" name="Title 5"/>
          <p:cNvSpPr>
            <a:spLocks noGrp="1"/>
          </p:cNvSpPr>
          <p:nvPr>
            <p:ph type="title"/>
          </p:nvPr>
        </p:nvSpPr>
        <p:spPr/>
        <p:txBody>
          <a:bodyPr/>
          <a:lstStyle/>
          <a:p>
            <a:r>
              <a:rPr lang="en-NZ" dirty="0" smtClean="0"/>
              <a:t>Enterprise IT</a:t>
            </a:r>
            <a:endParaRPr lang="en-NZ" dirty="0"/>
          </a:p>
        </p:txBody>
      </p:sp>
    </p:spTree>
    <p:extLst>
      <p:ext uri="{BB962C8B-B14F-4D97-AF65-F5344CB8AC3E}">
        <p14:creationId xmlns:p14="http://schemas.microsoft.com/office/powerpoint/2010/main" val="2423095605"/>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How does Enterprise IT do IT?</a:t>
            </a:r>
            <a:endParaRPr lang="en-NZ" dirty="0"/>
          </a:p>
        </p:txBody>
      </p:sp>
      <p:sp>
        <p:nvSpPr>
          <p:cNvPr id="5" name="Content Placeholder 4"/>
          <p:cNvSpPr>
            <a:spLocks noGrp="1"/>
          </p:cNvSpPr>
          <p:nvPr>
            <p:ph idx="1"/>
          </p:nvPr>
        </p:nvSpPr>
        <p:spPr>
          <a:xfrm>
            <a:off x="827584" y="836712"/>
            <a:ext cx="7704856" cy="5106888"/>
          </a:xfrm>
        </p:spPr>
        <p:txBody>
          <a:bodyPr/>
          <a:lstStyle/>
          <a:p>
            <a:pPr marL="0" indent="0">
              <a:spcBef>
                <a:spcPct val="50000"/>
              </a:spcBef>
              <a:buNone/>
              <a:defRPr/>
            </a:pPr>
            <a:r>
              <a:rPr lang="en-NZ" b="1" dirty="0">
                <a:solidFill>
                  <a:srgbClr val="6FB000"/>
                </a:solidFill>
              </a:rPr>
              <a:t>I.T. right first </a:t>
            </a:r>
            <a:r>
              <a:rPr lang="en-NZ" b="1" dirty="0" smtClean="0">
                <a:solidFill>
                  <a:srgbClr val="6FB000"/>
                </a:solidFill>
              </a:rPr>
              <a:t>time</a:t>
            </a:r>
            <a:endParaRPr lang="en-US" b="1" i="1" dirty="0" smtClean="0">
              <a:solidFill>
                <a:schemeClr val="tx1">
                  <a:lumMod val="95000"/>
                  <a:lumOff val="5000"/>
                </a:schemeClr>
              </a:solidFill>
            </a:endParaRPr>
          </a:p>
          <a:p>
            <a:pPr marL="0" indent="0">
              <a:spcBef>
                <a:spcPct val="50000"/>
              </a:spcBef>
              <a:buNone/>
              <a:defRPr/>
            </a:pPr>
            <a:r>
              <a:rPr lang="en-US" b="1" i="1" dirty="0" smtClean="0">
                <a:solidFill>
                  <a:schemeClr val="tx1">
                    <a:lumMod val="95000"/>
                    <a:lumOff val="5000"/>
                  </a:schemeClr>
                </a:solidFill>
              </a:rPr>
              <a:t>Culture</a:t>
            </a:r>
          </a:p>
          <a:p>
            <a:pPr>
              <a:spcBef>
                <a:spcPct val="50000"/>
              </a:spcBef>
              <a:defRPr/>
            </a:pPr>
            <a:r>
              <a:rPr lang="en-US" i="1" dirty="0" smtClean="0">
                <a:solidFill>
                  <a:schemeClr val="tx1">
                    <a:lumMod val="95000"/>
                    <a:lumOff val="5000"/>
                  </a:schemeClr>
                </a:solidFill>
              </a:rPr>
              <a:t>“Are </a:t>
            </a:r>
            <a:r>
              <a:rPr lang="en-US" i="1" dirty="0">
                <a:solidFill>
                  <a:schemeClr val="tx1">
                    <a:lumMod val="95000"/>
                    <a:lumOff val="5000"/>
                  </a:schemeClr>
                </a:solidFill>
              </a:rPr>
              <a:t>we adding value</a:t>
            </a:r>
            <a:r>
              <a:rPr lang="en-US" i="1" dirty="0" smtClean="0">
                <a:solidFill>
                  <a:schemeClr val="tx1">
                    <a:lumMod val="95000"/>
                    <a:lumOff val="5000"/>
                  </a:schemeClr>
                </a:solidFill>
              </a:rPr>
              <a:t>?” drives our culture</a:t>
            </a:r>
            <a:endParaRPr lang="en-US" i="1" dirty="0">
              <a:solidFill>
                <a:schemeClr val="tx1">
                  <a:lumMod val="95000"/>
                  <a:lumOff val="5000"/>
                </a:schemeClr>
              </a:solidFill>
            </a:endParaRPr>
          </a:p>
          <a:p>
            <a:pPr>
              <a:spcBef>
                <a:spcPct val="50000"/>
              </a:spcBef>
              <a:defRPr/>
            </a:pPr>
            <a:r>
              <a:rPr lang="en-US" i="1" dirty="0" smtClean="0">
                <a:solidFill>
                  <a:schemeClr val="tx1">
                    <a:lumMod val="95000"/>
                    <a:lumOff val="5000"/>
                  </a:schemeClr>
                </a:solidFill>
              </a:rPr>
              <a:t>Consistency in communications and way we operate </a:t>
            </a:r>
          </a:p>
          <a:p>
            <a:pPr marL="0" indent="0">
              <a:spcBef>
                <a:spcPct val="50000"/>
              </a:spcBef>
              <a:buNone/>
              <a:defRPr/>
            </a:pPr>
            <a:r>
              <a:rPr lang="en-US" b="1" i="1" dirty="0" smtClean="0">
                <a:solidFill>
                  <a:schemeClr val="tx1">
                    <a:lumMod val="95000"/>
                    <a:lumOff val="5000"/>
                  </a:schemeClr>
                </a:solidFill>
              </a:rPr>
              <a:t>Service Focus</a:t>
            </a:r>
          </a:p>
          <a:p>
            <a:pPr>
              <a:spcBef>
                <a:spcPct val="50000"/>
              </a:spcBef>
              <a:defRPr/>
            </a:pPr>
            <a:r>
              <a:rPr lang="en-US" i="1" dirty="0" smtClean="0">
                <a:solidFill>
                  <a:schemeClr val="tx1">
                    <a:lumMod val="95000"/>
                    <a:lumOff val="5000"/>
                  </a:schemeClr>
                </a:solidFill>
              </a:rPr>
              <a:t>Build </a:t>
            </a:r>
            <a:r>
              <a:rPr lang="en-US" i="1" dirty="0">
                <a:solidFill>
                  <a:schemeClr val="tx1">
                    <a:lumMod val="95000"/>
                    <a:lumOff val="5000"/>
                  </a:schemeClr>
                </a:solidFill>
              </a:rPr>
              <a:t>Trusted Advisor Partnerships with Clients</a:t>
            </a:r>
          </a:p>
          <a:p>
            <a:pPr>
              <a:spcBef>
                <a:spcPct val="50000"/>
              </a:spcBef>
              <a:defRPr/>
            </a:pPr>
            <a:r>
              <a:rPr lang="en-US" i="1" dirty="0" smtClean="0">
                <a:solidFill>
                  <a:schemeClr val="tx1">
                    <a:lumMod val="95000"/>
                    <a:lumOff val="5000"/>
                  </a:schemeClr>
                </a:solidFill>
              </a:rPr>
              <a:t>Developing a </a:t>
            </a:r>
            <a:r>
              <a:rPr lang="en-US" i="1" dirty="0">
                <a:solidFill>
                  <a:schemeClr val="tx1">
                    <a:lumMod val="95000"/>
                    <a:lumOff val="5000"/>
                  </a:schemeClr>
                </a:solidFill>
              </a:rPr>
              <a:t>Thought Leadership Position in our Sector</a:t>
            </a:r>
          </a:p>
          <a:p>
            <a:pPr marL="0" indent="0">
              <a:spcBef>
                <a:spcPct val="50000"/>
              </a:spcBef>
              <a:buNone/>
              <a:defRPr/>
            </a:pPr>
            <a:r>
              <a:rPr lang="en-US" b="1" i="1" dirty="0" smtClean="0">
                <a:solidFill>
                  <a:schemeClr val="tx1">
                    <a:lumMod val="95000"/>
                    <a:lumOff val="5000"/>
                  </a:schemeClr>
                </a:solidFill>
              </a:rPr>
              <a:t>High Professional Standards</a:t>
            </a:r>
            <a:endParaRPr lang="en-US" i="1" dirty="0">
              <a:solidFill>
                <a:schemeClr val="tx1">
                  <a:lumMod val="95000"/>
                  <a:lumOff val="5000"/>
                </a:schemeClr>
              </a:solidFill>
            </a:endParaRPr>
          </a:p>
          <a:p>
            <a:pPr>
              <a:spcBef>
                <a:spcPct val="50000"/>
              </a:spcBef>
              <a:defRPr/>
            </a:pPr>
            <a:r>
              <a:rPr lang="en-US" i="1" dirty="0" smtClean="0">
                <a:solidFill>
                  <a:schemeClr val="tx1">
                    <a:lumMod val="95000"/>
                    <a:lumOff val="5000"/>
                  </a:schemeClr>
                </a:solidFill>
              </a:rPr>
              <a:t>Best </a:t>
            </a:r>
            <a:r>
              <a:rPr lang="en-US" i="1" dirty="0">
                <a:solidFill>
                  <a:schemeClr val="tx1">
                    <a:lumMod val="95000"/>
                    <a:lumOff val="5000"/>
                  </a:schemeClr>
                </a:solidFill>
              </a:rPr>
              <a:t>Practice standards and </a:t>
            </a:r>
            <a:r>
              <a:rPr lang="en-US" i="1" dirty="0" smtClean="0">
                <a:solidFill>
                  <a:schemeClr val="tx1">
                    <a:lumMod val="95000"/>
                    <a:lumOff val="5000"/>
                  </a:schemeClr>
                </a:solidFill>
              </a:rPr>
              <a:t>procedures, ITIL</a:t>
            </a:r>
            <a:endParaRPr lang="en-US" i="1" dirty="0">
              <a:solidFill>
                <a:schemeClr val="tx1">
                  <a:lumMod val="95000"/>
                  <a:lumOff val="5000"/>
                </a:schemeClr>
              </a:solidFill>
            </a:endParaRPr>
          </a:p>
          <a:p>
            <a:endParaRPr lang="en-NZ" dirty="0"/>
          </a:p>
        </p:txBody>
      </p:sp>
    </p:spTree>
    <p:extLst>
      <p:ext uri="{BB962C8B-B14F-4D97-AF65-F5344CB8AC3E}">
        <p14:creationId xmlns:p14="http://schemas.microsoft.com/office/powerpoint/2010/main" val="2671759482"/>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What else do I do?</a:t>
            </a:r>
            <a:endParaRPr lang="en-NZ" dirty="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71180" y="908721"/>
            <a:ext cx="4841737" cy="5184577"/>
          </a:xfrm>
        </p:spPr>
      </p:pic>
    </p:spTree>
    <p:extLst>
      <p:ext uri="{BB962C8B-B14F-4D97-AF65-F5344CB8AC3E}">
        <p14:creationId xmlns:p14="http://schemas.microsoft.com/office/powerpoint/2010/main" val="34410498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What is Oracle GoldenGate?</a:t>
            </a:r>
            <a:endParaRPr lang="en-NZ" dirty="0"/>
          </a:p>
        </p:txBody>
      </p:sp>
      <p:sp>
        <p:nvSpPr>
          <p:cNvPr id="5" name="Content Placeholder 4"/>
          <p:cNvSpPr>
            <a:spLocks noGrp="1"/>
          </p:cNvSpPr>
          <p:nvPr>
            <p:ph idx="1"/>
          </p:nvPr>
        </p:nvSpPr>
        <p:spPr/>
        <p:txBody>
          <a:bodyPr/>
          <a:lstStyle/>
          <a:p>
            <a:pPr marL="0" indent="0">
              <a:buNone/>
            </a:pPr>
            <a:r>
              <a:rPr lang="en-NZ" sz="3600" i="1" dirty="0" smtClean="0"/>
              <a:t>“Oracle’s </a:t>
            </a:r>
            <a:r>
              <a:rPr lang="en-NZ" sz="3600" i="1" dirty="0"/>
              <a:t>strategic solution for real time data </a:t>
            </a:r>
            <a:r>
              <a:rPr lang="en-NZ" sz="3600" i="1" dirty="0" smtClean="0"/>
              <a:t>integration.”</a:t>
            </a:r>
          </a:p>
          <a:p>
            <a:pPr marL="0" indent="0">
              <a:buNone/>
            </a:pPr>
            <a:endParaRPr lang="en-NZ" sz="3600" i="1" dirty="0"/>
          </a:p>
          <a:p>
            <a:pPr marL="0" indent="0">
              <a:buNone/>
            </a:pPr>
            <a:r>
              <a:rPr lang="en-NZ" sz="3600" i="1" dirty="0" smtClean="0"/>
              <a:t>What does that mean?</a:t>
            </a:r>
            <a:endParaRPr lang="en-NZ" sz="3600" i="1" dirty="0"/>
          </a:p>
          <a:p>
            <a:pPr marL="0" indent="0">
              <a:buNone/>
            </a:pPr>
            <a:endParaRPr lang="en-NZ" dirty="0"/>
          </a:p>
        </p:txBody>
      </p:sp>
    </p:spTree>
    <p:extLst>
      <p:ext uri="{BB962C8B-B14F-4D97-AF65-F5344CB8AC3E}">
        <p14:creationId xmlns:p14="http://schemas.microsoft.com/office/powerpoint/2010/main" val="3339117082"/>
      </p:ext>
    </p:extLst>
  </p:cSld>
  <p:clrMapOvr>
    <a:masterClrMapping/>
  </p:clrMapOvr>
  <p:transition spd="slow">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3"/>
</p:tagLst>
</file>

<file path=ppt/tags/tag2.xml><?xml version="1.0" encoding="utf-8"?>
<p:tagLst xmlns:a="http://schemas.openxmlformats.org/drawingml/2006/main" xmlns:r="http://schemas.openxmlformats.org/officeDocument/2006/relationships" xmlns:p="http://schemas.openxmlformats.org/presentationml/2006/main">
  <p:tag name="TIMING" val="|4.3"/>
</p:tagLst>
</file>

<file path=ppt/tags/tag3.xml><?xml version="1.0" encoding="utf-8"?>
<p:tagLst xmlns:a="http://schemas.openxmlformats.org/drawingml/2006/main" xmlns:r="http://schemas.openxmlformats.org/officeDocument/2006/relationships" xmlns:p="http://schemas.openxmlformats.org/presentationml/2006/main">
  <p:tag name="TIMING" val="|4.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acle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Blank Presentation">
      <a:majorFont>
        <a:latin typeface="Arial"/>
        <a:ea typeface=""/>
        <a:cs typeface=""/>
      </a:majorFont>
      <a:minorFont>
        <a:latin typeface="Arial"/>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noFill/>
        <a:ln w="12700" cap="flat" cmpd="sng" algn="ctr">
          <a:solidFill>
            <a:schemeClr val="tx1"/>
          </a:solidFill>
          <a:prstDash val="solid"/>
          <a:round/>
          <a:headEnd type="triangle" w="med" len="med"/>
          <a:tailEnd type="triangle"/>
        </a:ln>
        <a:effectLst/>
      </a:spPr>
      <a:body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13168</TotalTime>
  <Words>4536</Words>
  <Application>Microsoft Office PowerPoint</Application>
  <PresentationFormat>On-screen Show (4:3)</PresentationFormat>
  <Paragraphs>583</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Oracle Presentation</vt:lpstr>
      <vt:lpstr>PowerPoint Presentation</vt:lpstr>
      <vt:lpstr>Wide Awake and Zero Downtime!</vt:lpstr>
      <vt:lpstr>CX and the Disappearing Batch window</vt:lpstr>
      <vt:lpstr>The Disappearing Batch Window</vt:lpstr>
      <vt:lpstr>Paul Steffensen</vt:lpstr>
      <vt:lpstr>Enterprise IT</vt:lpstr>
      <vt:lpstr>How does Enterprise IT do IT?</vt:lpstr>
      <vt:lpstr>What else do I do?</vt:lpstr>
      <vt:lpstr>What is Oracle GoldenGate?</vt:lpstr>
      <vt:lpstr>Where did GoldenGate come from?</vt:lpstr>
      <vt:lpstr>What makes GoldenGate so good?</vt:lpstr>
      <vt:lpstr>What can GoldenGate do?</vt:lpstr>
      <vt:lpstr>What can GoldenGate be used for?</vt:lpstr>
      <vt:lpstr>Where can I run GoldenGate?</vt:lpstr>
      <vt:lpstr>How does GoldenGate work?</vt:lpstr>
      <vt:lpstr>How Do I Manage it?</vt:lpstr>
      <vt:lpstr>How Do I Know It’s Working?</vt:lpstr>
      <vt:lpstr>New Features in the latest Version</vt:lpstr>
      <vt:lpstr>Conflict Detection and Resolution</vt:lpstr>
      <vt:lpstr>Migration Case Study</vt:lpstr>
      <vt:lpstr>Our Client’s Problem</vt:lpstr>
      <vt:lpstr>Our Client’s Problem</vt:lpstr>
      <vt:lpstr>Enterprise IT’s Problem</vt:lpstr>
      <vt:lpstr>Our Profession’s Challenge</vt:lpstr>
      <vt:lpstr>Why we used Oracle GoldenGate?</vt:lpstr>
      <vt:lpstr>Our problem solving strategy</vt:lpstr>
      <vt:lpstr>Migration Implications</vt:lpstr>
      <vt:lpstr>The Solution Design</vt:lpstr>
      <vt:lpstr>The Solution Implementation</vt:lpstr>
      <vt:lpstr>A Great Result</vt:lpstr>
      <vt:lpstr> Return on Investment</vt:lpstr>
      <vt:lpstr> GoldenGate Alternatives?</vt:lpstr>
      <vt:lpstr> GoldenGate Resources</vt:lpstr>
      <vt:lpstr> A solution to other problems?</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lastModifiedBy>Paul Steffensen</cp:lastModifiedBy>
  <cp:revision>352</cp:revision>
  <cp:lastPrinted>2011-11-20T20:28:19Z</cp:lastPrinted>
  <dcterms:created xsi:type="dcterms:W3CDTF">2011-11-13T19:01:30Z</dcterms:created>
  <dcterms:modified xsi:type="dcterms:W3CDTF">2013-04-29T01:10:40Z</dcterms:modified>
</cp:coreProperties>
</file>